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0" r:id="rId2"/>
    <p:sldId id="268" r:id="rId3"/>
    <p:sldId id="269" r:id="rId4"/>
    <p:sldId id="256" r:id="rId5"/>
    <p:sldId id="270" r:id="rId6"/>
    <p:sldId id="261" r:id="rId7"/>
    <p:sldId id="262" r:id="rId8"/>
    <p:sldId id="267" r:id="rId9"/>
    <p:sldId id="264" r:id="rId10"/>
    <p:sldId id="258" r:id="rId11"/>
    <p:sldId id="265" r:id="rId12"/>
    <p:sldId id="266" r:id="rId13"/>
    <p:sldId id="259" r:id="rId14"/>
    <p:sldId id="263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5EA74-58D6-684E-B983-1F8CE3E83298}" type="datetimeFigureOut">
              <a:rPr lang="en-US" smtClean="0"/>
              <a:t>1/30/12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44A53-0024-5743-9C44-FEAFA51F9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concept of thinking about about interactive read aloud with a focus around thinking (about beyond or within)</a:t>
            </a:r>
            <a:r>
              <a:rPr lang="en-US" baseline="0" dirty="0" smtClean="0"/>
              <a:t> and consider exposure to different genres.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8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next slide after discussing.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Template to organize texts</a:t>
            </a:r>
            <a:r>
              <a:rPr lang="en-US" baseline="0" dirty="0" smtClean="0"/>
              <a:t> we presently use. What genres do we expose to our students?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7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thoughtful planning</a:t>
            </a:r>
            <a:r>
              <a:rPr lang="en-US" baseline="0" dirty="0" smtClean="0"/>
              <a:t> of the interactive read aloud and what is </a:t>
            </a:r>
            <a:r>
              <a:rPr lang="en-US" baseline="0" dirty="0" err="1" smtClean="0"/>
              <a:t>oour</a:t>
            </a:r>
            <a:r>
              <a:rPr lang="en-US" baseline="0" dirty="0" smtClean="0"/>
              <a:t> focus. We will have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12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kind of thinking do we focus on when doing a read aloud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39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Keep Track of Read </a:t>
            </a:r>
            <a:r>
              <a:rPr lang="en-US" dirty="0" err="1" smtClean="0"/>
              <a:t>Alouds</a:t>
            </a:r>
            <a:r>
              <a:rPr lang="en-US" dirty="0" smtClean="0"/>
              <a:t> You Use and Ares You Focus 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2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intros with area of focus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6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Ways to think about Factual Texts as Read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76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way to keep track of how to focus for small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0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0435" y="294483"/>
            <a:ext cx="843179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Agenda?</a:t>
            </a:r>
          </a:p>
          <a:p>
            <a:r>
              <a:rPr lang="en-US" sz="2800" dirty="0" smtClean="0"/>
              <a:t>Review </a:t>
            </a:r>
            <a:r>
              <a:rPr lang="en-US" sz="2800" dirty="0"/>
              <a:t>three levels of thinking</a:t>
            </a:r>
          </a:p>
          <a:p>
            <a:r>
              <a:rPr lang="en-US" sz="2800" dirty="0"/>
              <a:t>The F and P activity on page 147-151</a:t>
            </a:r>
          </a:p>
          <a:p>
            <a:r>
              <a:rPr lang="en-US" sz="2800" dirty="0" smtClean="0"/>
              <a:t>Model </a:t>
            </a:r>
            <a:r>
              <a:rPr lang="en-US" sz="2800" dirty="0"/>
              <a:t>one category</a:t>
            </a:r>
          </a:p>
          <a:p>
            <a:r>
              <a:rPr lang="en-US" sz="2800" dirty="0" smtClean="0"/>
              <a:t>Teachers </a:t>
            </a:r>
            <a:r>
              <a:rPr lang="en-US" sz="2800" dirty="0"/>
              <a:t>bring books in all genre</a:t>
            </a:r>
          </a:p>
          <a:p>
            <a:r>
              <a:rPr lang="en-US" sz="2800" dirty="0" smtClean="0"/>
              <a:t>By </a:t>
            </a:r>
            <a:r>
              <a:rPr lang="en-US" sz="2800" dirty="0"/>
              <a:t>grade level complete activity</a:t>
            </a:r>
          </a:p>
          <a:p>
            <a:endParaRPr lang="en-US" sz="2800" dirty="0"/>
          </a:p>
          <a:p>
            <a:r>
              <a:rPr lang="en-US" sz="2800" dirty="0"/>
              <a:t>Explain/review structure of IRA</a:t>
            </a:r>
          </a:p>
          <a:p>
            <a:r>
              <a:rPr lang="en-US" sz="2800" dirty="0"/>
              <a:t>Model Interactive Read Aloud (beyond, about)</a:t>
            </a:r>
          </a:p>
          <a:p>
            <a:r>
              <a:rPr lang="en-US" sz="2800" dirty="0"/>
              <a:t>Teachers plan an Interactive Read Aloud using their ideas on pg. 151 (F and P)</a:t>
            </a:r>
          </a:p>
          <a:p>
            <a:endParaRPr lang="en-US" sz="2800" dirty="0"/>
          </a:p>
          <a:p>
            <a:r>
              <a:rPr lang="en-US" sz="2800" dirty="0"/>
              <a:t>Share</a:t>
            </a:r>
          </a:p>
          <a:p>
            <a:r>
              <a:rPr lang="en-US" sz="2800" dirty="0"/>
              <a:t>Complete evaluation</a:t>
            </a:r>
          </a:p>
        </p:txBody>
      </p:sp>
    </p:spTree>
    <p:extLst>
      <p:ext uri="{BB962C8B-B14F-4D97-AF65-F5344CB8AC3E}">
        <p14:creationId xmlns:p14="http://schemas.microsoft.com/office/powerpoint/2010/main" val="338084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1-27 at 9.0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78" y="162464"/>
            <a:ext cx="4873161" cy="669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2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4.5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53" y="0"/>
            <a:ext cx="5282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3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5.0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49" y="174575"/>
            <a:ext cx="7049535" cy="592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6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12.2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4" y="0"/>
            <a:ext cx="7315200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3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20" y="0"/>
            <a:ext cx="521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0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4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2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155" y="1076110"/>
            <a:ext cx="8625833" cy="5386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Am </a:t>
            </a:r>
            <a:r>
              <a:rPr lang="en-US" sz="2400" dirty="0"/>
              <a:t>I giving children enough opportunity to read, or is too much of their independent reading time spent on other activities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2.   </a:t>
            </a:r>
            <a:r>
              <a:rPr lang="en-US" sz="2400" dirty="0" smtClean="0"/>
              <a:t>Are </a:t>
            </a:r>
            <a:r>
              <a:rPr lang="en-US" sz="2400" dirty="0"/>
              <a:t>the responses I ask children to make open-ended, or do they imply one right answer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3.   </a:t>
            </a:r>
            <a:r>
              <a:rPr lang="en-US" sz="2400" dirty="0" smtClean="0"/>
              <a:t>Do </a:t>
            </a:r>
            <a:r>
              <a:rPr lang="en-US" sz="2400" dirty="0"/>
              <a:t>I model repeatedly what effective reading responses might look like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4.   </a:t>
            </a:r>
            <a:r>
              <a:rPr lang="en-US" sz="2400" dirty="0" smtClean="0"/>
              <a:t>Do </a:t>
            </a:r>
            <a:r>
              <a:rPr lang="en-US" sz="2400" dirty="0"/>
              <a:t>I give children time to share their responses with classmates and receive feedback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5.    </a:t>
            </a:r>
            <a:r>
              <a:rPr lang="en-US" sz="2400" dirty="0" smtClean="0"/>
              <a:t>Do </a:t>
            </a:r>
            <a:r>
              <a:rPr lang="en-US" sz="2400" dirty="0"/>
              <a:t>I vary response requirements to provide for the individual needs of readers?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69812" y="441029"/>
            <a:ext cx="5327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Questions to Consider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16935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0"/>
            <a:ext cx="51184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2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1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4" y="0"/>
            <a:ext cx="71959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73" y="296074"/>
            <a:ext cx="8330595" cy="637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40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957" y="376318"/>
            <a:ext cx="830876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Discuss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within the book? (Turn and Talk)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beyond the book? (Turn and Talk)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 thinking of responding to thinking about the book? (Turn and Talk)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6645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893" y="542219"/>
            <a:ext cx="77918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Modeling The Interactive Read Aloud </a:t>
            </a:r>
          </a:p>
          <a:p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Two Reads Two Ways of Thinking (</a:t>
            </a:r>
            <a:r>
              <a:rPr lang="en-US" sz="2800" dirty="0" err="1" smtClean="0"/>
              <a:t>i.e</a:t>
            </a:r>
            <a:r>
              <a:rPr lang="en-US" sz="2800" dirty="0" smtClean="0"/>
              <a:t>, within-vocab and then beyond-connections)</a:t>
            </a:r>
          </a:p>
          <a:p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Two Different Reads Same Thinking ( Choose a book a read with one focus and then compare the focus to another book- comparing characters, themes, etc.)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232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276" y="494865"/>
            <a:ext cx="77193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Now Let’s Look At the Books You Use</a:t>
            </a:r>
          </a:p>
          <a:p>
            <a:pPr algn="ctr"/>
            <a:r>
              <a:rPr lang="en-US" sz="3200" dirty="0" smtClean="0"/>
              <a:t>(Organize Using Next Slide)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97" y="3643449"/>
            <a:ext cx="2857500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635" y="3643449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5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25" y="0"/>
            <a:ext cx="5277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5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347</Words>
  <Application>Microsoft Macintosh PowerPoint</Application>
  <PresentationFormat>On-screen Show (4:3)</PresentationFormat>
  <Paragraphs>59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14</cp:revision>
  <dcterms:created xsi:type="dcterms:W3CDTF">2012-01-27T14:02:07Z</dcterms:created>
  <dcterms:modified xsi:type="dcterms:W3CDTF">2012-01-30T16:20:02Z</dcterms:modified>
</cp:coreProperties>
</file>