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60" r:id="rId2"/>
    <p:sldId id="268" r:id="rId3"/>
    <p:sldId id="261" r:id="rId4"/>
    <p:sldId id="269" r:id="rId5"/>
    <p:sldId id="256" r:id="rId6"/>
    <p:sldId id="270" r:id="rId7"/>
    <p:sldId id="262" r:id="rId8"/>
    <p:sldId id="267" r:id="rId9"/>
    <p:sldId id="264" r:id="rId10"/>
    <p:sldId id="258" r:id="rId11"/>
    <p:sldId id="265" r:id="rId12"/>
    <p:sldId id="266" r:id="rId13"/>
    <p:sldId id="259" r:id="rId14"/>
    <p:sldId id="263" r:id="rId15"/>
    <p:sldId id="257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B5EA74-58D6-684E-B983-1F8CE3E83298}" type="datetimeFigureOut">
              <a:rPr lang="en-US" smtClean="0"/>
              <a:t>2/7/12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44A53-0024-5743-9C44-FEAFA51F9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30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next slide after discussing.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9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concept of thinking about about interactive read aloud with a focus around thinking (about beyond or within)</a:t>
            </a:r>
            <a:r>
              <a:rPr lang="en-US" baseline="0" dirty="0" smtClean="0"/>
              <a:t> and consider exposure to different genres.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89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Template to organize texts</a:t>
            </a:r>
            <a:r>
              <a:rPr lang="en-US" baseline="0" dirty="0" smtClean="0"/>
              <a:t> we presently use. What genres do we expose to our students?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379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thoughtful planning</a:t>
            </a:r>
            <a:r>
              <a:rPr lang="en-US" baseline="0" dirty="0" smtClean="0"/>
              <a:t> of the interactive read aloud and what is </a:t>
            </a:r>
            <a:r>
              <a:rPr lang="en-US" baseline="0" dirty="0" err="1" smtClean="0"/>
              <a:t>oour</a:t>
            </a:r>
            <a:r>
              <a:rPr lang="en-US" baseline="0" dirty="0" smtClean="0"/>
              <a:t> focus. We will have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2122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kind of thinking do we focus on when doing a read aloud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039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Keep Track of Read </a:t>
            </a:r>
            <a:r>
              <a:rPr lang="en-US" dirty="0" err="1" smtClean="0"/>
              <a:t>Alouds</a:t>
            </a:r>
            <a:r>
              <a:rPr lang="en-US" dirty="0" smtClean="0"/>
              <a:t> You Use and Ares You Focus 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20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r>
              <a:rPr lang="en-US" baseline="0" dirty="0" smtClean="0"/>
              <a:t> of intros with area of focus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666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Ways to think about Factual Texts as Read </a:t>
            </a:r>
            <a:r>
              <a:rPr lang="en-US" dirty="0" err="1" smtClean="0"/>
              <a:t>Alouds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761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baseline="0" dirty="0" smtClean="0"/>
              <a:t> way to keep track of how to focus for small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4A53-0024-5743-9C44-FEAFA51F93A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301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324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37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877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52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07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778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2/7/12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236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2/7/12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894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2/7/12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69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92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9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8B900-1B83-4948-9012-4C51BF7C0EC7}" type="datetimeFigureOut">
              <a:rPr lang="en-US" smtClean="0"/>
              <a:t>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865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0435" y="294483"/>
            <a:ext cx="8431795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Agenda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Explain/review structure of IRA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Model Interactive Read Aloud (beyond, about)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Teachers plan an Interactive Read Aloud using their ideas on pg. 151 (F and P)</a:t>
            </a:r>
          </a:p>
          <a:p>
            <a:pPr algn="ctr"/>
            <a:endParaRPr lang="en-US" sz="2800" b="1" dirty="0" smtClean="0">
              <a:solidFill>
                <a:srgbClr val="FF0000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Review </a:t>
            </a:r>
            <a:r>
              <a:rPr lang="en-US" sz="2800" dirty="0"/>
              <a:t>three levels of thinking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/>
              <a:t>The F and P activity on page 147-151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Model </a:t>
            </a:r>
            <a:r>
              <a:rPr lang="en-US" sz="2800" dirty="0"/>
              <a:t>one category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Teachers </a:t>
            </a:r>
            <a:r>
              <a:rPr lang="en-US" sz="2800" dirty="0"/>
              <a:t>bring books in all genre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By </a:t>
            </a:r>
            <a:r>
              <a:rPr lang="en-US" sz="2800" dirty="0"/>
              <a:t>grade level complete activity</a:t>
            </a:r>
          </a:p>
          <a:p>
            <a:endParaRPr lang="en-US" sz="2800" dirty="0"/>
          </a:p>
          <a:p>
            <a:pPr algn="ctr"/>
            <a:r>
              <a:rPr lang="en-US" sz="2800" dirty="0"/>
              <a:t>Share</a:t>
            </a:r>
          </a:p>
          <a:p>
            <a:pPr algn="ctr"/>
            <a:r>
              <a:rPr lang="en-US" sz="2800" dirty="0"/>
              <a:t>Complete evaluation</a:t>
            </a:r>
          </a:p>
        </p:txBody>
      </p:sp>
    </p:spTree>
    <p:extLst>
      <p:ext uri="{BB962C8B-B14F-4D97-AF65-F5344CB8AC3E}">
        <p14:creationId xmlns:p14="http://schemas.microsoft.com/office/powerpoint/2010/main" val="3380843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2-01-27 at 9.08.1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478" y="162464"/>
            <a:ext cx="4873161" cy="669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426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1-27 at 9.34.5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953" y="0"/>
            <a:ext cx="52828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083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1-27 at 9.35.0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49" y="174575"/>
            <a:ext cx="7049535" cy="592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260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1-27 at 9.12.2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4" y="0"/>
            <a:ext cx="7315200" cy="652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336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1-27 at 9.32.0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120" y="0"/>
            <a:ext cx="52101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205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1-27 at 9.04.3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2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28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155" y="1076110"/>
            <a:ext cx="8625833" cy="5386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    Am </a:t>
            </a:r>
            <a:r>
              <a:rPr lang="en-US" sz="2400" dirty="0"/>
              <a:t>I giving children enough opportunity to read, or is too much of their independent reading time spent on other activities</a:t>
            </a:r>
            <a:r>
              <a:rPr lang="en-US" sz="2400" dirty="0" smtClean="0"/>
              <a:t>?</a:t>
            </a:r>
          </a:p>
          <a:p>
            <a:endParaRPr lang="en-US" sz="2400" dirty="0"/>
          </a:p>
          <a:p>
            <a:r>
              <a:rPr lang="en-US" sz="2400" dirty="0"/>
              <a:t>2.   </a:t>
            </a:r>
            <a:r>
              <a:rPr lang="en-US" sz="2400" dirty="0" smtClean="0"/>
              <a:t>Are </a:t>
            </a:r>
            <a:r>
              <a:rPr lang="en-US" sz="2400" dirty="0"/>
              <a:t>the responses I ask children to make open-ended, or do they imply one right answer</a:t>
            </a:r>
            <a:r>
              <a:rPr lang="en-US" sz="2400" dirty="0" smtClean="0"/>
              <a:t>?</a:t>
            </a:r>
          </a:p>
          <a:p>
            <a:endParaRPr lang="en-US" sz="2400" dirty="0"/>
          </a:p>
          <a:p>
            <a:r>
              <a:rPr lang="en-US" sz="2400" dirty="0"/>
              <a:t>3.   </a:t>
            </a:r>
            <a:r>
              <a:rPr lang="en-US" sz="2400" dirty="0" smtClean="0"/>
              <a:t>Do </a:t>
            </a:r>
            <a:r>
              <a:rPr lang="en-US" sz="2400" dirty="0"/>
              <a:t>I model repeatedly what effective reading responses might look like</a:t>
            </a:r>
            <a:r>
              <a:rPr lang="en-US" sz="2400" dirty="0" smtClean="0"/>
              <a:t>?</a:t>
            </a:r>
          </a:p>
          <a:p>
            <a:endParaRPr lang="en-US" sz="2400" dirty="0"/>
          </a:p>
          <a:p>
            <a:r>
              <a:rPr lang="en-US" sz="2400" dirty="0"/>
              <a:t>4.   </a:t>
            </a:r>
            <a:r>
              <a:rPr lang="en-US" sz="2400" dirty="0" smtClean="0"/>
              <a:t>Do </a:t>
            </a:r>
            <a:r>
              <a:rPr lang="en-US" sz="2400" dirty="0"/>
              <a:t>I give children time to share their responses with classmates and receive feedback</a:t>
            </a:r>
            <a:r>
              <a:rPr lang="en-US" sz="2400" dirty="0" smtClean="0"/>
              <a:t>?</a:t>
            </a:r>
          </a:p>
          <a:p>
            <a:endParaRPr lang="en-US" sz="2400" dirty="0"/>
          </a:p>
          <a:p>
            <a:r>
              <a:rPr lang="en-US" sz="2400" dirty="0"/>
              <a:t>5.   </a:t>
            </a:r>
            <a:r>
              <a:rPr lang="en-US" sz="2400" dirty="0" smtClean="0"/>
              <a:t>Do </a:t>
            </a:r>
            <a:r>
              <a:rPr lang="en-US" sz="2400" dirty="0"/>
              <a:t>I vary response requirements to provide for the individual needs of readers?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69812" y="441029"/>
            <a:ext cx="5327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/>
              <a:t>Questions to Consider</a:t>
            </a:r>
            <a:endParaRPr lang="en-US" sz="2800" b="1" u="sng" dirty="0"/>
          </a:p>
        </p:txBody>
      </p:sp>
    </p:spTree>
    <p:extLst>
      <p:ext uri="{BB962C8B-B14F-4D97-AF65-F5344CB8AC3E}">
        <p14:creationId xmlns:p14="http://schemas.microsoft.com/office/powerpoint/2010/main" val="1693599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957" y="376318"/>
            <a:ext cx="8308761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Discuss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What types of questions come to mind when we are thinking of responding to thinking within the book? (Turn and Talk)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What types of questions come to mind when we are thinking of responding to thinking beyond the book? (Turn and Talk)</a:t>
            </a:r>
          </a:p>
          <a:p>
            <a:endParaRPr lang="en-US" sz="2400" dirty="0" smtClean="0"/>
          </a:p>
          <a:p>
            <a:endParaRPr lang="en-US" sz="2400" dirty="0"/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What types of questions come to mind when we are  thinking of responding to thinking about the book? (Turn and Talk)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36645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600" y="0"/>
            <a:ext cx="51184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228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1-27 at 9.01.1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74" y="0"/>
            <a:ext cx="71959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960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73" y="296074"/>
            <a:ext cx="8330595" cy="6372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040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4893" y="542219"/>
            <a:ext cx="7791844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Modeling The Interactive Read Aloud </a:t>
            </a:r>
            <a:r>
              <a:rPr lang="en-US" sz="3600" dirty="0" smtClean="0"/>
              <a:t>(Video)</a:t>
            </a:r>
            <a:endParaRPr lang="en-US" sz="3600" dirty="0" smtClean="0"/>
          </a:p>
          <a:p>
            <a:endParaRPr lang="en-US" sz="3600" dirty="0"/>
          </a:p>
          <a:p>
            <a:pPr marL="457200" indent="-457200">
              <a:buFont typeface="Arial"/>
              <a:buChar char="•"/>
            </a:pPr>
            <a:r>
              <a:rPr lang="en-US" sz="3600" dirty="0" smtClean="0"/>
              <a:t>Two Reads Two Ways of Thinking (</a:t>
            </a:r>
            <a:r>
              <a:rPr lang="en-US" sz="3600" dirty="0" err="1" smtClean="0"/>
              <a:t>i.e</a:t>
            </a:r>
            <a:r>
              <a:rPr lang="en-US" sz="3600" dirty="0" smtClean="0"/>
              <a:t>, within-vocab and then beyond-connections</a:t>
            </a:r>
            <a:r>
              <a:rPr lang="en-US" sz="3600" dirty="0" smtClean="0"/>
              <a:t>)</a:t>
            </a:r>
          </a:p>
          <a:p>
            <a:endParaRPr lang="en-US" sz="3600" dirty="0" smtClean="0"/>
          </a:p>
          <a:p>
            <a:pPr marL="457200" indent="-457200">
              <a:buFont typeface="Arial"/>
              <a:buChar char="•"/>
            </a:pPr>
            <a:r>
              <a:rPr lang="en-US" sz="3600" dirty="0" smtClean="0"/>
              <a:t>Two Genres Not Normally Used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22327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3276" y="494865"/>
            <a:ext cx="771930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Now Let’s Look At the Books You Use</a:t>
            </a:r>
          </a:p>
          <a:p>
            <a:pPr algn="ctr"/>
            <a:r>
              <a:rPr lang="en-US" sz="3200" dirty="0" smtClean="0"/>
              <a:t>(Organize Using Next Slide)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997" y="3643449"/>
            <a:ext cx="2857500" cy="2857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0635" y="3643449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451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1-27 at 9.32.2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625" y="0"/>
            <a:ext cx="52772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057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295</Words>
  <Application>Microsoft Macintosh PowerPoint</Application>
  <PresentationFormat>On-screen Show (4:3)</PresentationFormat>
  <Paragraphs>59</Paragraphs>
  <Slides>15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Fairfield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Rafferty</dc:creator>
  <cp:lastModifiedBy>Michael Rafferty</cp:lastModifiedBy>
  <cp:revision>16</cp:revision>
  <dcterms:created xsi:type="dcterms:W3CDTF">2012-01-27T14:02:07Z</dcterms:created>
  <dcterms:modified xsi:type="dcterms:W3CDTF">2012-02-07T18:03:48Z</dcterms:modified>
</cp:coreProperties>
</file>