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65" r:id="rId3"/>
    <p:sldId id="291" r:id="rId4"/>
    <p:sldId id="276" r:id="rId5"/>
    <p:sldId id="277" r:id="rId6"/>
    <p:sldId id="278" r:id="rId7"/>
    <p:sldId id="292" r:id="rId8"/>
    <p:sldId id="279" r:id="rId9"/>
    <p:sldId id="280" r:id="rId10"/>
    <p:sldId id="281" r:id="rId11"/>
    <p:sldId id="282" r:id="rId12"/>
    <p:sldId id="284" r:id="rId13"/>
    <p:sldId id="293" r:id="rId14"/>
    <p:sldId id="294" r:id="rId15"/>
    <p:sldId id="290" r:id="rId16"/>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879" autoAdjust="0"/>
  </p:normalViewPr>
  <p:slideViewPr>
    <p:cSldViewPr snapToGrid="0" snapToObjects="1">
      <p:cViewPr varScale="1">
        <p:scale>
          <a:sx n="73" d="100"/>
          <a:sy n="73" d="100"/>
        </p:scale>
        <p:origin x="-184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D3877B9-F61D-F046-AC59-D42B26481A87}" type="datetimeFigureOut">
              <a:rPr lang="en-US" smtClean="0"/>
              <a:t>10/22/12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9D40654-F242-854E-A75F-C9E89A5F0017}" type="slidenum">
              <a:rPr lang="en-US" smtClean="0"/>
              <a:t>‹#›</a:t>
            </a:fld>
            <a:endParaRPr lang="en-US"/>
          </a:p>
        </p:txBody>
      </p:sp>
    </p:spTree>
    <p:extLst>
      <p:ext uri="{BB962C8B-B14F-4D97-AF65-F5344CB8AC3E}">
        <p14:creationId xmlns:p14="http://schemas.microsoft.com/office/powerpoint/2010/main" val="36813046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1</a:t>
            </a:fld>
            <a:endParaRPr lang="en-US"/>
          </a:p>
        </p:txBody>
      </p:sp>
    </p:spTree>
    <p:extLst>
      <p:ext uri="{BB962C8B-B14F-4D97-AF65-F5344CB8AC3E}">
        <p14:creationId xmlns:p14="http://schemas.microsoft.com/office/powerpoint/2010/main" val="3366366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11</a:t>
            </a:fld>
            <a:endParaRPr lang="en-US"/>
          </a:p>
        </p:txBody>
      </p:sp>
    </p:spTree>
    <p:extLst>
      <p:ext uri="{BB962C8B-B14F-4D97-AF65-F5344CB8AC3E}">
        <p14:creationId xmlns:p14="http://schemas.microsoft.com/office/powerpoint/2010/main" val="3759932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Text complexity-we need to teach children how to navigate</a:t>
            </a:r>
            <a:r>
              <a:rPr lang="en-US" baseline="0" dirty="0" smtClean="0"/>
              <a:t> complex texts independently</a:t>
            </a:r>
            <a:endParaRPr lang="en-US" dirty="0" smtClean="0"/>
          </a:p>
          <a:p>
            <a:r>
              <a:rPr lang="en-US" dirty="0" smtClean="0"/>
              <a:t>Text variety-we need to include</a:t>
            </a:r>
            <a:r>
              <a:rPr lang="en-US" baseline="0" dirty="0" smtClean="0"/>
              <a:t> more informational texts, myths, drama, poetry</a:t>
            </a:r>
            <a:endParaRPr lang="en-US" dirty="0" smtClean="0"/>
          </a:p>
          <a:p>
            <a:r>
              <a:rPr lang="en-US" dirty="0" smtClean="0"/>
              <a:t>Vocabulary</a:t>
            </a:r>
          </a:p>
          <a:p>
            <a:r>
              <a:rPr lang="en-US" dirty="0" smtClean="0"/>
              <a:t>Using text-dependent evidence with questions within, beyond, and about the text-refer to our PD in February 2012</a:t>
            </a:r>
          </a:p>
          <a:p>
            <a:r>
              <a:rPr lang="en-US" dirty="0" smtClean="0"/>
              <a:t>Responding to inform or argue-orally and in writing</a:t>
            </a:r>
          </a:p>
          <a:p>
            <a:pPr defTabSz="465887"/>
            <a:r>
              <a:rPr lang="en-US" dirty="0" smtClean="0"/>
              <a:t>Writing in multiple genres-students</a:t>
            </a:r>
            <a:r>
              <a:rPr lang="en-US" baseline="0" dirty="0" smtClean="0"/>
              <a:t> need to write opinion, narrative, and informational pieces</a:t>
            </a:r>
            <a:endParaRPr lang="en-US" dirty="0" smtClean="0"/>
          </a:p>
          <a:p>
            <a:endParaRPr lang="en-US" dirty="0" smtClean="0"/>
          </a:p>
          <a:p>
            <a:endParaRPr lang="en-US" dirty="0" smtClean="0"/>
          </a:p>
          <a:p>
            <a:r>
              <a:rPr lang="en-US" dirty="0" smtClean="0"/>
              <a:t>LAS</a:t>
            </a:r>
            <a:r>
              <a:rPr lang="en-US" baseline="0" dirty="0" smtClean="0"/>
              <a:t> NOTES:</a:t>
            </a:r>
          </a:p>
          <a:p>
            <a:r>
              <a:rPr lang="en-US" baseline="0" dirty="0" smtClean="0"/>
              <a:t>Depending on your time, this slide can be a summarization to end with or a discussion point to have teachers categories the standards they highlighted</a:t>
            </a:r>
          </a:p>
          <a:p>
            <a:endParaRPr lang="en-US" baseline="0" dirty="0" smtClean="0"/>
          </a:p>
          <a:p>
            <a:r>
              <a:rPr lang="en-US" baseline="0" dirty="0" smtClean="0"/>
              <a:t>GIVE A 15 MINUTE BREAK AFTER THIS SLIDE. </a:t>
            </a:r>
            <a:endParaRPr lang="en-US" dirty="0" smtClean="0"/>
          </a:p>
          <a:p>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12</a:t>
            </a:fld>
            <a:endParaRPr lang="en-US"/>
          </a:p>
        </p:txBody>
      </p:sp>
    </p:spTree>
    <p:extLst>
      <p:ext uri="{BB962C8B-B14F-4D97-AF65-F5344CB8AC3E}">
        <p14:creationId xmlns:p14="http://schemas.microsoft.com/office/powerpoint/2010/main" val="1452583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 out and discuss the resources to lead a discussion on where to find evidence related to </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13</a:t>
            </a:fld>
            <a:endParaRPr lang="en-US"/>
          </a:p>
        </p:txBody>
      </p:sp>
    </p:spTree>
    <p:extLst>
      <p:ext uri="{BB962C8B-B14F-4D97-AF65-F5344CB8AC3E}">
        <p14:creationId xmlns:p14="http://schemas.microsoft.com/office/powerpoint/2010/main" val="32383969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 out demo sheet for keeping track of evidence for progress reports. A sample. Teachers may want to bring and share any examples they may have started </a:t>
            </a:r>
            <a:r>
              <a:rPr lang="en-US" smtClean="0"/>
              <a:t>using themselves.</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14</a:t>
            </a:fld>
            <a:endParaRPr lang="en-US"/>
          </a:p>
        </p:txBody>
      </p:sp>
    </p:spTree>
    <p:extLst>
      <p:ext uri="{BB962C8B-B14F-4D97-AF65-F5344CB8AC3E}">
        <p14:creationId xmlns:p14="http://schemas.microsoft.com/office/powerpoint/2010/main" val="7448360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have teachers respond</a:t>
            </a:r>
            <a:r>
              <a:rPr lang="en-US" baseline="0" dirty="0" smtClean="0"/>
              <a:t> on an index card based on this morning’s presentation.</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15</a:t>
            </a:fld>
            <a:endParaRPr lang="en-US"/>
          </a:p>
        </p:txBody>
      </p:sp>
    </p:spTree>
    <p:extLst>
      <p:ext uri="{BB962C8B-B14F-4D97-AF65-F5344CB8AC3E}">
        <p14:creationId xmlns:p14="http://schemas.microsoft.com/office/powerpoint/2010/main" val="911974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we are going to focus on the CCSS for </a:t>
            </a:r>
            <a:r>
              <a:rPr lang="en-US" dirty="0"/>
              <a:t>English Language Arts &amp; History/Social Studies, Science, and Technical Subjects for K-5—There are CCSS for Math.</a:t>
            </a:r>
          </a:p>
        </p:txBody>
      </p:sp>
      <p:sp>
        <p:nvSpPr>
          <p:cNvPr id="4" name="Slide Number Placeholder 3"/>
          <p:cNvSpPr>
            <a:spLocks noGrp="1"/>
          </p:cNvSpPr>
          <p:nvPr>
            <p:ph type="sldNum" sz="quarter" idx="10"/>
          </p:nvPr>
        </p:nvSpPr>
        <p:spPr/>
        <p:txBody>
          <a:bodyPr/>
          <a:lstStyle/>
          <a:p>
            <a:fld id="{89D40654-F242-854E-A75F-C9E89A5F0017}" type="slidenum">
              <a:rPr lang="en-US" smtClean="0"/>
              <a:t>2</a:t>
            </a:fld>
            <a:endParaRPr lang="en-US"/>
          </a:p>
        </p:txBody>
      </p:sp>
    </p:spTree>
    <p:extLst>
      <p:ext uri="{BB962C8B-B14F-4D97-AF65-F5344CB8AC3E}">
        <p14:creationId xmlns:p14="http://schemas.microsoft.com/office/powerpoint/2010/main" val="989525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r>
              <a:rPr lang="en-US" dirty="0" smtClean="0"/>
              <a:t>Read the first three anchor standards. High any key word(s) in each standard.</a:t>
            </a:r>
          </a:p>
          <a:p>
            <a:endParaRPr lang="en-US" dirty="0" smtClean="0"/>
          </a:p>
          <a:p>
            <a:r>
              <a:rPr lang="en-US" dirty="0" smtClean="0"/>
              <a:t>Have</a:t>
            </a:r>
            <a:r>
              <a:rPr lang="en-US" baseline="0" dirty="0" smtClean="0"/>
              <a:t> teachers understand that standards can be understand broadly as such:</a:t>
            </a:r>
          </a:p>
          <a:p>
            <a:endParaRPr lang="en-US" baseline="0" dirty="0" smtClean="0"/>
          </a:p>
          <a:p>
            <a:r>
              <a:rPr lang="en-US" baseline="0" dirty="0" smtClean="0"/>
              <a:t>1-3: What a Text Says or Suggests</a:t>
            </a:r>
          </a:p>
          <a:p>
            <a:r>
              <a:rPr lang="en-US" baseline="0" dirty="0" smtClean="0"/>
              <a:t>4-6: Read like a Writer (how the text was created and why)</a:t>
            </a:r>
          </a:p>
          <a:p>
            <a:r>
              <a:rPr lang="en-US" baseline="0" dirty="0" smtClean="0"/>
              <a:t>7-9: Compare ideas across ideas</a:t>
            </a:r>
          </a:p>
          <a:p>
            <a:r>
              <a:rPr lang="en-US" baseline="0" dirty="0" smtClean="0"/>
              <a:t>10: Rigorous texts ladder</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3</a:t>
            </a:fld>
            <a:endParaRPr lang="en-US"/>
          </a:p>
        </p:txBody>
      </p:sp>
    </p:spTree>
    <p:extLst>
      <p:ext uri="{BB962C8B-B14F-4D97-AF65-F5344CB8AC3E}">
        <p14:creationId xmlns:p14="http://schemas.microsoft.com/office/powerpoint/2010/main" val="2335456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 NOTES:</a:t>
            </a:r>
          </a:p>
          <a:p>
            <a:r>
              <a:rPr lang="en-US" dirty="0" smtClean="0"/>
              <a:t>The</a:t>
            </a:r>
            <a:r>
              <a:rPr lang="en-US" baseline="0" dirty="0" smtClean="0"/>
              <a:t> next several pages will have all the standards for Grades </a:t>
            </a:r>
            <a:r>
              <a:rPr lang="en-US" baseline="0" dirty="0" smtClean="0"/>
              <a:t>K-2. </a:t>
            </a:r>
            <a:endParaRPr lang="en-US" baseline="0" dirty="0" smtClean="0"/>
          </a:p>
          <a:p>
            <a:r>
              <a:rPr lang="en-US" baseline="0" dirty="0" smtClean="0"/>
              <a:t>Have all grade levels share what they highlighted on each page so that we can discuss possible commonalities between grade levels.</a:t>
            </a:r>
          </a:p>
          <a:p>
            <a:r>
              <a:rPr lang="en-US" baseline="0" dirty="0" smtClean="0"/>
              <a:t>Depending of the time, our goal is go through each of the pages.  After the sharing of these pages, our goal is to come up with categorizing the standards.  You may need to adjust time spent on each slide or the conversations that take place.  </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4</a:t>
            </a:fld>
            <a:endParaRPr lang="en-US"/>
          </a:p>
        </p:txBody>
      </p:sp>
    </p:spTree>
    <p:extLst>
      <p:ext uri="{BB962C8B-B14F-4D97-AF65-F5344CB8AC3E}">
        <p14:creationId xmlns:p14="http://schemas.microsoft.com/office/powerpoint/2010/main" val="2799317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5</a:t>
            </a:fld>
            <a:endParaRPr lang="en-US"/>
          </a:p>
        </p:txBody>
      </p:sp>
    </p:spTree>
    <p:extLst>
      <p:ext uri="{BB962C8B-B14F-4D97-AF65-F5344CB8AC3E}">
        <p14:creationId xmlns:p14="http://schemas.microsoft.com/office/powerpoint/2010/main" val="403190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Pg</a:t>
            </a:r>
            <a:r>
              <a:rPr lang="en-US" dirty="0" smtClean="0"/>
              <a:t> 17 in CCSS</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6</a:t>
            </a:fld>
            <a:endParaRPr lang="en-US"/>
          </a:p>
        </p:txBody>
      </p:sp>
    </p:spTree>
    <p:extLst>
      <p:ext uri="{BB962C8B-B14F-4D97-AF65-F5344CB8AC3E}">
        <p14:creationId xmlns:p14="http://schemas.microsoft.com/office/powerpoint/2010/main" val="488852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8</a:t>
            </a:fld>
            <a:endParaRPr lang="en-US"/>
          </a:p>
        </p:txBody>
      </p:sp>
    </p:spTree>
    <p:extLst>
      <p:ext uri="{BB962C8B-B14F-4D97-AF65-F5344CB8AC3E}">
        <p14:creationId xmlns:p14="http://schemas.microsoft.com/office/powerpoint/2010/main" val="414705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9</a:t>
            </a:fld>
            <a:endParaRPr lang="en-US"/>
          </a:p>
        </p:txBody>
      </p:sp>
    </p:spTree>
    <p:extLst>
      <p:ext uri="{BB962C8B-B14F-4D97-AF65-F5344CB8AC3E}">
        <p14:creationId xmlns:p14="http://schemas.microsoft.com/office/powerpoint/2010/main" val="1806434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10</a:t>
            </a:fld>
            <a:endParaRPr lang="en-US"/>
          </a:p>
        </p:txBody>
      </p:sp>
    </p:spTree>
    <p:extLst>
      <p:ext uri="{BB962C8B-B14F-4D97-AF65-F5344CB8AC3E}">
        <p14:creationId xmlns:p14="http://schemas.microsoft.com/office/powerpoint/2010/main" val="3258670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470324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4266837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3446877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268352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B8B900-1B83-4948-9012-4C51BF7C0EC7}"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910207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B8B900-1B83-4948-9012-4C51BF7C0EC7}"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552778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B8B900-1B83-4948-9012-4C51BF7C0EC7}" type="datetimeFigureOut">
              <a:rPr lang="en-US" smtClean="0"/>
              <a:t>10/22/12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2787236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B8B900-1B83-4948-9012-4C51BF7C0EC7}" type="datetimeFigureOut">
              <a:rPr lang="en-US" smtClean="0"/>
              <a:t>10/22/12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572894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B8B900-1B83-4948-9012-4C51BF7C0EC7}" type="datetimeFigureOut">
              <a:rPr lang="en-US" smtClean="0"/>
              <a:t>10/22/12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219691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B8B900-1B83-4948-9012-4C51BF7C0EC7}"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354924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B8B900-1B83-4948-9012-4C51BF7C0EC7}"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3914921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B8B900-1B83-4948-9012-4C51BF7C0EC7}" type="datetimeFigureOut">
              <a:rPr lang="en-US" smtClean="0"/>
              <a:t>10/22/12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6B9A7-DCEB-D84E-9CF4-D65FC424A83C}" type="slidenum">
              <a:rPr lang="en-US" smtClean="0"/>
              <a:t>‹#›</a:t>
            </a:fld>
            <a:endParaRPr lang="en-US"/>
          </a:p>
        </p:txBody>
      </p:sp>
    </p:spTree>
    <p:extLst>
      <p:ext uri="{BB962C8B-B14F-4D97-AF65-F5344CB8AC3E}">
        <p14:creationId xmlns:p14="http://schemas.microsoft.com/office/powerpoint/2010/main" val="1941865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9.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6.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45067" y="626533"/>
            <a:ext cx="7738533" cy="3416320"/>
          </a:xfrm>
          <a:prstGeom prst="rect">
            <a:avLst/>
          </a:prstGeom>
          <a:noFill/>
        </p:spPr>
        <p:txBody>
          <a:bodyPr wrap="square" rtlCol="0">
            <a:spAutoFit/>
          </a:bodyPr>
          <a:lstStyle/>
          <a:p>
            <a:pPr algn="ctr"/>
            <a:r>
              <a:rPr lang="en-US" sz="5400" dirty="0" smtClean="0"/>
              <a:t>Understanding the Common Core, </a:t>
            </a:r>
          </a:p>
          <a:p>
            <a:pPr algn="ctr"/>
            <a:r>
              <a:rPr lang="en-US" sz="5400" dirty="0" smtClean="0"/>
              <a:t>Text Complexity, and Interactive Reading</a:t>
            </a:r>
            <a:endParaRPr lang="en-US" dirty="0"/>
          </a:p>
        </p:txBody>
      </p:sp>
    </p:spTree>
    <p:extLst>
      <p:ext uri="{BB962C8B-B14F-4D97-AF65-F5344CB8AC3E}">
        <p14:creationId xmlns:p14="http://schemas.microsoft.com/office/powerpoint/2010/main" val="305361347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9400" y="50800"/>
            <a:ext cx="8585200" cy="6756400"/>
          </a:xfrm>
          <a:prstGeom prst="rect">
            <a:avLst/>
          </a:prstGeom>
        </p:spPr>
      </p:pic>
    </p:spTree>
    <p:extLst>
      <p:ext uri="{BB962C8B-B14F-4D97-AF65-F5344CB8AC3E}">
        <p14:creationId xmlns:p14="http://schemas.microsoft.com/office/powerpoint/2010/main" val="367583046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100" y="139700"/>
            <a:ext cx="8559800" cy="6578600"/>
          </a:xfrm>
          <a:prstGeom prst="rect">
            <a:avLst/>
          </a:prstGeom>
        </p:spPr>
      </p:pic>
    </p:spTree>
    <p:extLst>
      <p:ext uri="{BB962C8B-B14F-4D97-AF65-F5344CB8AC3E}">
        <p14:creationId xmlns:p14="http://schemas.microsoft.com/office/powerpoint/2010/main" val="285836967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2">
                    <a:lumMod val="75000"/>
                  </a:schemeClr>
                </a:solidFill>
              </a:rPr>
              <a:t>Key Shifts</a:t>
            </a:r>
            <a:endParaRPr lang="en-US" dirty="0">
              <a:solidFill>
                <a:schemeClr val="accent2">
                  <a:lumMod val="75000"/>
                </a:schemeClr>
              </a:solidFill>
            </a:endParaRPr>
          </a:p>
        </p:txBody>
      </p:sp>
      <p:sp>
        <p:nvSpPr>
          <p:cNvPr id="4" name="Content Placeholder 3"/>
          <p:cNvSpPr>
            <a:spLocks noGrp="1"/>
          </p:cNvSpPr>
          <p:nvPr>
            <p:ph idx="1"/>
          </p:nvPr>
        </p:nvSpPr>
        <p:spPr/>
        <p:txBody>
          <a:bodyPr/>
          <a:lstStyle/>
          <a:p>
            <a:r>
              <a:rPr lang="en-US" dirty="0" smtClean="0"/>
              <a:t>Text complexity</a:t>
            </a:r>
          </a:p>
          <a:p>
            <a:r>
              <a:rPr lang="en-US" dirty="0" smtClean="0"/>
              <a:t>Text variety</a:t>
            </a:r>
          </a:p>
          <a:p>
            <a:r>
              <a:rPr lang="en-US" dirty="0" smtClean="0"/>
              <a:t>Vocabulary</a:t>
            </a:r>
          </a:p>
          <a:p>
            <a:r>
              <a:rPr lang="en-US" dirty="0" smtClean="0"/>
              <a:t>Using text-dependent evidence with questions within, beyond, and about the text</a:t>
            </a:r>
          </a:p>
          <a:p>
            <a:r>
              <a:rPr lang="en-US" dirty="0" smtClean="0"/>
              <a:t>Responding to inform or argue</a:t>
            </a:r>
          </a:p>
          <a:p>
            <a:r>
              <a:rPr lang="en-US" dirty="0" smtClean="0"/>
              <a:t>Writing in multiple genres</a:t>
            </a:r>
            <a:endParaRPr lang="en-US" dirty="0"/>
          </a:p>
        </p:txBody>
      </p:sp>
    </p:spTree>
    <p:extLst>
      <p:ext uri="{BB962C8B-B14F-4D97-AF65-F5344CB8AC3E}">
        <p14:creationId xmlns:p14="http://schemas.microsoft.com/office/powerpoint/2010/main" val="247393667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546100"/>
            <a:ext cx="9144000" cy="5743241"/>
          </a:xfrm>
          <a:prstGeom prst="rect">
            <a:avLst/>
          </a:prstGeom>
        </p:spPr>
      </p:pic>
    </p:spTree>
    <p:extLst>
      <p:ext uri="{BB962C8B-B14F-4D97-AF65-F5344CB8AC3E}">
        <p14:creationId xmlns:p14="http://schemas.microsoft.com/office/powerpoint/2010/main" val="3278548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852359"/>
            <a:ext cx="9144000" cy="3005714"/>
          </a:xfrm>
          <a:prstGeom prst="rect">
            <a:avLst/>
          </a:prstGeom>
        </p:spPr>
      </p:pic>
    </p:spTree>
    <p:extLst>
      <p:ext uri="{BB962C8B-B14F-4D97-AF65-F5344CB8AC3E}">
        <p14:creationId xmlns:p14="http://schemas.microsoft.com/office/powerpoint/2010/main" val="42672085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chemeClr val="accent2">
                    <a:lumMod val="75000"/>
                  </a:schemeClr>
                </a:solidFill>
              </a:rPr>
              <a:t>Exit Slip </a:t>
            </a:r>
            <a:endParaRPr lang="en-US" sz="6000" dirty="0">
              <a:solidFill>
                <a:schemeClr val="accent2">
                  <a:lumMod val="75000"/>
                </a:schemeClr>
              </a:solidFill>
            </a:endParaRPr>
          </a:p>
        </p:txBody>
      </p:sp>
      <p:sp>
        <p:nvSpPr>
          <p:cNvPr id="3" name="Content Placeholder 2"/>
          <p:cNvSpPr>
            <a:spLocks noGrp="1"/>
          </p:cNvSpPr>
          <p:nvPr>
            <p:ph idx="1"/>
          </p:nvPr>
        </p:nvSpPr>
        <p:spPr/>
        <p:txBody>
          <a:bodyPr/>
          <a:lstStyle/>
          <a:p>
            <a:pPr marL="0" indent="0" algn="ctr">
              <a:buNone/>
            </a:pPr>
            <a:r>
              <a:rPr lang="en-US" sz="6600" dirty="0" smtClean="0"/>
              <a:t>3-2-1</a:t>
            </a:r>
          </a:p>
          <a:p>
            <a:pPr marL="0" indent="0">
              <a:buNone/>
            </a:pPr>
            <a:r>
              <a:rPr lang="en-US" dirty="0" smtClean="0"/>
              <a:t>3 significant ideas I learned</a:t>
            </a:r>
          </a:p>
          <a:p>
            <a:pPr marL="0" indent="0">
              <a:buNone/>
            </a:pPr>
            <a:r>
              <a:rPr lang="en-US" dirty="0" smtClean="0"/>
              <a:t>2 points to ponder</a:t>
            </a:r>
          </a:p>
          <a:p>
            <a:pPr marL="0" indent="0">
              <a:buNone/>
            </a:pPr>
            <a:r>
              <a:rPr lang="en-US" dirty="0" smtClean="0"/>
              <a:t>1 action to take immediately</a:t>
            </a:r>
            <a:endParaRPr lang="en-US" dirty="0"/>
          </a:p>
        </p:txBody>
      </p:sp>
    </p:spTree>
    <p:extLst>
      <p:ext uri="{BB962C8B-B14F-4D97-AF65-F5344CB8AC3E}">
        <p14:creationId xmlns:p14="http://schemas.microsoft.com/office/powerpoint/2010/main" val="187300654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40272"/>
            <a:ext cx="8161867" cy="5078313"/>
          </a:xfrm>
          <a:prstGeom prst="rect">
            <a:avLst/>
          </a:prstGeom>
          <a:noFill/>
        </p:spPr>
        <p:txBody>
          <a:bodyPr wrap="square" rtlCol="0">
            <a:spAutoFit/>
          </a:bodyPr>
          <a:lstStyle/>
          <a:p>
            <a:pPr algn="ctr"/>
            <a:r>
              <a:rPr lang="en-US" sz="4400" dirty="0" smtClean="0">
                <a:solidFill>
                  <a:schemeClr val="accent2">
                    <a:lumMod val="75000"/>
                  </a:schemeClr>
                </a:solidFill>
              </a:rPr>
              <a:t>Agenda</a:t>
            </a:r>
            <a:endParaRPr lang="en-US" sz="3200" dirty="0" smtClean="0">
              <a:solidFill>
                <a:schemeClr val="accent2">
                  <a:lumMod val="75000"/>
                </a:schemeClr>
              </a:solidFill>
            </a:endParaRPr>
          </a:p>
          <a:p>
            <a:endParaRPr lang="en-US" sz="3200" dirty="0"/>
          </a:p>
          <a:p>
            <a:pPr marL="457200" indent="-457200">
              <a:buFont typeface="Arial"/>
              <a:buChar char="•"/>
            </a:pPr>
            <a:r>
              <a:rPr lang="en-US" sz="3200" dirty="0" smtClean="0"/>
              <a:t>Overview of the Common Core State Standards (CCSS) </a:t>
            </a:r>
            <a:r>
              <a:rPr lang="en-US" sz="2400" dirty="0" smtClean="0"/>
              <a:t>for English Language Arts &amp; Literacy in History/Social Studies, Science, and Technical Subjects</a:t>
            </a:r>
          </a:p>
          <a:p>
            <a:pPr marL="457200" indent="-457200">
              <a:buFont typeface="Arial"/>
              <a:buChar char="•"/>
            </a:pPr>
            <a:r>
              <a:rPr lang="en-US" sz="3200" dirty="0" smtClean="0"/>
              <a:t>Progress Reports</a:t>
            </a:r>
          </a:p>
          <a:p>
            <a:pPr marL="914400" lvl="1" indent="-457200">
              <a:buFont typeface="Arial"/>
              <a:buChar char="•"/>
            </a:pPr>
            <a:r>
              <a:rPr lang="en-US" sz="3200" dirty="0" smtClean="0"/>
              <a:t>Resources</a:t>
            </a:r>
          </a:p>
          <a:p>
            <a:pPr marL="914400" lvl="1" indent="-457200">
              <a:buFont typeface="Arial"/>
              <a:buChar char="•"/>
            </a:pPr>
            <a:r>
              <a:rPr lang="en-US" sz="3200" dirty="0" smtClean="0"/>
              <a:t>Notating Progress</a:t>
            </a:r>
            <a:endParaRPr lang="en-US" sz="3200" dirty="0"/>
          </a:p>
          <a:p>
            <a:pPr marL="457200" indent="-457200">
              <a:buFont typeface="Arial"/>
              <a:buChar char="•"/>
            </a:pPr>
            <a:r>
              <a:rPr lang="en-US" sz="3200" dirty="0" smtClean="0"/>
              <a:t>Exit Slip</a:t>
            </a:r>
            <a:endParaRPr lang="en-US" sz="2400" dirty="0" smtClean="0"/>
          </a:p>
          <a:p>
            <a:endParaRPr lang="en-US" sz="3200" dirty="0"/>
          </a:p>
        </p:txBody>
      </p:sp>
    </p:spTree>
    <p:extLst>
      <p:ext uri="{BB962C8B-B14F-4D97-AF65-F5344CB8AC3E}">
        <p14:creationId xmlns:p14="http://schemas.microsoft.com/office/powerpoint/2010/main" val="266874918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78461" y="117172"/>
            <a:ext cx="7323898" cy="6523309"/>
          </a:xfrm>
          <a:prstGeom prst="rect">
            <a:avLst/>
          </a:prstGeom>
        </p:spPr>
      </p:pic>
    </p:spTree>
    <p:extLst>
      <p:ext uri="{BB962C8B-B14F-4D97-AF65-F5344CB8AC3E}">
        <p14:creationId xmlns:p14="http://schemas.microsoft.com/office/powerpoint/2010/main" val="4057118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221134"/>
            <a:ext cx="8686800" cy="6159500"/>
          </a:xfrm>
          <a:prstGeom prst="rect">
            <a:avLst/>
          </a:prstGeom>
        </p:spPr>
      </p:pic>
    </p:spTree>
    <p:extLst>
      <p:ext uri="{BB962C8B-B14F-4D97-AF65-F5344CB8AC3E}">
        <p14:creationId xmlns:p14="http://schemas.microsoft.com/office/powerpoint/2010/main" val="316631306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04800" y="317500"/>
            <a:ext cx="8521700" cy="6223000"/>
          </a:xfrm>
          <a:prstGeom prst="rect">
            <a:avLst/>
          </a:prstGeom>
        </p:spPr>
      </p:pic>
    </p:spTree>
    <p:extLst>
      <p:ext uri="{BB962C8B-B14F-4D97-AF65-F5344CB8AC3E}">
        <p14:creationId xmlns:p14="http://schemas.microsoft.com/office/powerpoint/2010/main" val="277577739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67020" y="521853"/>
            <a:ext cx="8897840" cy="4560307"/>
          </a:xfrm>
          <a:prstGeom prst="rect">
            <a:avLst/>
          </a:prstGeom>
        </p:spPr>
      </p:pic>
    </p:spTree>
    <p:extLst>
      <p:ext uri="{BB962C8B-B14F-4D97-AF65-F5344CB8AC3E}">
        <p14:creationId xmlns:p14="http://schemas.microsoft.com/office/powerpoint/2010/main" val="341113936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74704" y="755075"/>
            <a:ext cx="8547100" cy="4826000"/>
          </a:xfrm>
          <a:prstGeom prst="rect">
            <a:avLst/>
          </a:prstGeom>
        </p:spPr>
      </p:pic>
    </p:spTree>
    <p:extLst>
      <p:ext uri="{BB962C8B-B14F-4D97-AF65-F5344CB8AC3E}">
        <p14:creationId xmlns:p14="http://schemas.microsoft.com/office/powerpoint/2010/main" val="2942642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03200" y="0"/>
            <a:ext cx="8734126" cy="6858000"/>
          </a:xfrm>
          <a:prstGeom prst="rect">
            <a:avLst/>
          </a:prstGeom>
        </p:spPr>
      </p:pic>
    </p:spTree>
    <p:extLst>
      <p:ext uri="{BB962C8B-B14F-4D97-AF65-F5344CB8AC3E}">
        <p14:creationId xmlns:p14="http://schemas.microsoft.com/office/powerpoint/2010/main" val="347114831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66700" y="441730"/>
            <a:ext cx="8597900" cy="5765800"/>
          </a:xfrm>
          <a:prstGeom prst="rect">
            <a:avLst/>
          </a:prstGeom>
        </p:spPr>
      </p:pic>
    </p:spTree>
    <p:extLst>
      <p:ext uri="{BB962C8B-B14F-4D97-AF65-F5344CB8AC3E}">
        <p14:creationId xmlns:p14="http://schemas.microsoft.com/office/powerpoint/2010/main" val="288428678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1939</TotalTime>
  <Words>495</Words>
  <Application>Microsoft Macintosh PowerPoint</Application>
  <PresentationFormat>On-screen Show (4:3)</PresentationFormat>
  <Paragraphs>65</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Shifts</vt:lpstr>
      <vt:lpstr>PowerPoint Presentation</vt:lpstr>
      <vt:lpstr>PowerPoint Presentation</vt:lpstr>
      <vt:lpstr>Exit Slip </vt:lpstr>
    </vt:vector>
  </TitlesOfParts>
  <Company>Fairfield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Rafferty</dc:creator>
  <cp:lastModifiedBy>Michael Rafferty</cp:lastModifiedBy>
  <cp:revision>46</cp:revision>
  <cp:lastPrinted>2012-07-03T16:01:29Z</cp:lastPrinted>
  <dcterms:created xsi:type="dcterms:W3CDTF">2012-06-20T19:48:29Z</dcterms:created>
  <dcterms:modified xsi:type="dcterms:W3CDTF">2012-10-22T18:23:00Z</dcterms:modified>
</cp:coreProperties>
</file>