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Layouts/slideLayout4.xml" ContentType="application/vnd.openxmlformats-officedocument.presentationml.slideLayout+xml"/>
  <Override PartName="/ppt/notesSlides/notesSlide5.xml" ContentType="application/vnd.openxmlformats-officedocument.presentationml.notesSlide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ppt/notesSlides/notesSlide9.xml" ContentType="application/vnd.openxmlformats-officedocument.presentationml.notesSlide+xml"/>
  <Override PartName="/docProps/app.xml" ContentType="application/vnd.openxmlformats-officedocument.extended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theme/theme3.xml" ContentType="application/vnd.openxmlformats-officedocument.theme+xml"/>
  <Override PartName="/ppt/presProps.xml" ContentType="application/vnd.openxmlformats-officedocument.presentationml.presProps+xml"/>
  <Default Extension="jpeg" ContentType="image/jpeg"/>
  <Override PartName="/ppt/slideLayouts/slideLayout5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Masters/slideMaster1.xml" ContentType="application/vnd.openxmlformats-officedocument.presentationml.slideMaster+xml"/>
  <Override PartName="/ppt/viewProps.xml" ContentType="application/vnd.openxmlformats-officedocument.presentationml.viewProps+xml"/>
  <Override PartName="/ppt/notesSlides/notesSlide7.xml" ContentType="application/vnd.openxmlformats-officedocument.presentationml.notesSlide+xml"/>
  <Default Extension="bin" ContentType="application/vnd.openxmlformats-officedocument.presentationml.printerSettings"/>
  <Override PartName="/ppt/notesSlides/notesSlide4.xml" ContentType="application/vnd.openxmlformats-officedocument.presentationml.notesSlide+xml"/>
  <Override PartName="/ppt/notesSlides/notesSlide8.xml" ContentType="application/vnd.openxmlformats-officedocument.presentationml.notesSlide+xml"/>
  <Override PartName="/ppt/slides/slide9.xml" ContentType="application/vnd.openxmlformats-officedocument.presentationml.slide+xml"/>
  <Override PartName="/docProps/core.xml" ContentType="application/vnd.openxmlformats-package.core-properties+xml"/>
  <Default Extension="rels" ContentType="application/vnd.openxmlformats-package.relationships+xml"/>
  <Override PartName="/ppt/handoutMasters/handoutMaster1.xml" ContentType="application/vnd.openxmlformats-officedocument.presentationml.handoutMaster+xml"/>
  <Override PartName="/ppt/slides/slide6.xml" ContentType="application/vnd.openxmlformats-officedocument.presentationml.slide+xml"/>
  <Override PartName="/ppt/notesSlides/notesSlide6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prnPr prnWhat="handouts3" frameSlides="1"/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34567" autoAdjust="0"/>
    <p:restoredTop sz="86430" autoAdjust="0"/>
  </p:normalViewPr>
  <p:slideViewPr>
    <p:cSldViewPr>
      <p:cViewPr varScale="1">
        <p:scale>
          <a:sx n="82" d="100"/>
          <a:sy n="82" d="100"/>
        </p:scale>
        <p:origin x="-392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30" y="48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presProps" Target="presProps.xml"/><Relationship Id="rId4" Type="http://schemas.openxmlformats.org/officeDocument/2006/relationships/slide" Target="slides/slide3.xml"/><Relationship Id="rId7" Type="http://schemas.openxmlformats.org/officeDocument/2006/relationships/slide" Target="slides/slide6.xml"/><Relationship Id="rId11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6" Type="http://schemas.openxmlformats.org/officeDocument/2006/relationships/theme" Target="theme/theme1.xml"/><Relationship Id="rId8" Type="http://schemas.openxmlformats.org/officeDocument/2006/relationships/slide" Target="slides/slide7.xml"/><Relationship Id="rId13" Type="http://schemas.openxmlformats.org/officeDocument/2006/relationships/printerSettings" Target="printerSettings/printerSettings1.bin"/><Relationship Id="rId10" Type="http://schemas.openxmlformats.org/officeDocument/2006/relationships/slide" Target="slides/slide9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79F9F88-024E-4D05-A150-385E868207C0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829675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6EF0075-EA5A-4455-8498-FFCEA03B6DC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F09BB3-BAD8-43BE-B0A0-0583B11DAD3A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049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15790"/>
            <a:ext cx="5486400" cy="41833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829967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A4E5E8-F4F1-4CFC-8EC3-E49915C1158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Word study units were written to align with the format of the workshop</a:t>
            </a:r>
            <a:r>
              <a:rPr lang="en-US" baseline="0" dirty="0" smtClean="0"/>
              <a:t> model and were based on the study of work by experts in the field…</a:t>
            </a:r>
            <a:r>
              <a:rPr lang="en-US" baseline="0" dirty="0" err="1" smtClean="0"/>
              <a:t>Fountas</a:t>
            </a:r>
            <a:r>
              <a:rPr lang="en-US" baseline="0" dirty="0" smtClean="0"/>
              <a:t> and </a:t>
            </a:r>
            <a:r>
              <a:rPr lang="en-US" baseline="0" dirty="0" err="1" smtClean="0"/>
              <a:t>Pinnell</a:t>
            </a:r>
            <a:r>
              <a:rPr lang="en-US" baseline="0" dirty="0" smtClean="0"/>
              <a:t>, Patricia Cunningham and Donald Bear et.al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A4E5E8-F4F1-4CFC-8EC3-E49915C1158D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>
              <a:buFont typeface="Arial" pitchFamily="34" charset="0"/>
              <a:buChar char="•"/>
            </a:pPr>
            <a:r>
              <a:rPr lang="en-US" dirty="0" smtClean="0"/>
              <a:t>Word solving</a:t>
            </a:r>
            <a:r>
              <a:rPr lang="en-US" baseline="0" dirty="0" smtClean="0"/>
              <a:t> is an essential skill  necessary to the act of reading. When readers can employ a flexible range of strategies for solving words rapidly and efficiently, attention is freed for comprehension. </a:t>
            </a:r>
          </a:p>
          <a:p>
            <a:pPr>
              <a:buFont typeface="Arial" pitchFamily="34" charset="0"/>
              <a:buChar char="•"/>
            </a:pPr>
            <a:endParaRPr lang="en-US" baseline="0" dirty="0" smtClean="0"/>
          </a:p>
          <a:p>
            <a:pPr>
              <a:buFont typeface="Arial" pitchFamily="34" charset="0"/>
              <a:buChar char="•"/>
            </a:pPr>
            <a:r>
              <a:rPr lang="en-US" baseline="0" dirty="0" smtClean="0"/>
              <a:t>Word solving is fundamental to fluent, phrased reading.  </a:t>
            </a:r>
          </a:p>
          <a:p>
            <a:pPr>
              <a:buFont typeface="Arial" pitchFamily="34" charset="0"/>
              <a:buChar char="•"/>
            </a:pPr>
            <a:endParaRPr lang="en-US" baseline="0" dirty="0" smtClean="0"/>
          </a:p>
          <a:p>
            <a:pPr>
              <a:buFont typeface="Arial" pitchFamily="34" charset="0"/>
              <a:buChar char="•"/>
            </a:pPr>
            <a:r>
              <a:rPr lang="en-US" baseline="0" dirty="0" smtClean="0"/>
              <a:t>Vocabulary development is an important factor in understanding the meaning of the text and has long been recognized as playing an important  role in reading comprehension.  </a:t>
            </a:r>
          </a:p>
          <a:p>
            <a:pPr>
              <a:buFont typeface="Arial" pitchFamily="34" charset="0"/>
              <a:buChar char="•"/>
            </a:pPr>
            <a:endParaRPr lang="en-US" baseline="0" dirty="0" smtClean="0"/>
          </a:p>
          <a:p>
            <a:pPr>
              <a:buFont typeface="Arial" pitchFamily="34" charset="0"/>
              <a:buChar char="•"/>
            </a:pPr>
            <a:r>
              <a:rPr lang="en-US" baseline="0" dirty="0" smtClean="0"/>
              <a:t>Using writing allows us, the readers, to extend talk and explore the many aspects of understanding the text. </a:t>
            </a:r>
          </a:p>
          <a:p>
            <a:pPr>
              <a:buFont typeface="Arial" pitchFamily="34" charset="0"/>
              <a:buChar char="•"/>
            </a:pPr>
            <a:endParaRPr lang="en-US" baseline="0" dirty="0" smtClean="0"/>
          </a:p>
          <a:p>
            <a:pPr>
              <a:buFont typeface="Arial" pitchFamily="34" charset="0"/>
              <a:buChar char="•"/>
            </a:pPr>
            <a:r>
              <a:rPr lang="en-US" baseline="0" dirty="0" smtClean="0"/>
              <a:t>When writing  word study empowers students to express themselves and to communicate effectively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A4E5E8-F4F1-4CFC-8EC3-E49915C1158D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“ We emphasize</a:t>
            </a:r>
            <a:r>
              <a:rPr lang="en-US" baseline="0" dirty="0" smtClean="0"/>
              <a:t> that these principles are learned and enriched in both direct word study and in reading/writing continuous text” F and P</a:t>
            </a:r>
          </a:p>
          <a:p>
            <a:endParaRPr lang="en-US" baseline="0" dirty="0" smtClean="0"/>
          </a:p>
          <a:p>
            <a:pPr>
              <a:buFont typeface="Arial" pitchFamily="34" charset="0"/>
              <a:buChar char="•"/>
            </a:pPr>
            <a:r>
              <a:rPr lang="en-US" baseline="0" dirty="0" smtClean="0"/>
              <a:t>Hand out –nine categories of learning  (F&amp;P Gr. 2 Phonics – pages 4-5)</a:t>
            </a:r>
          </a:p>
          <a:p>
            <a:pPr>
              <a:buFont typeface="Arial" pitchFamily="34" charset="0"/>
              <a:buChar char="•"/>
            </a:pPr>
            <a:endParaRPr lang="en-US" baseline="0" dirty="0" smtClean="0"/>
          </a:p>
          <a:p>
            <a:pPr>
              <a:buFont typeface="Arial" pitchFamily="34" charset="0"/>
              <a:buChar char="•"/>
            </a:pPr>
            <a:r>
              <a:rPr lang="en-US" baseline="0" dirty="0" smtClean="0"/>
              <a:t>Interactive component??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A4E5E8-F4F1-4CFC-8EC3-E49915C1158D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lang="en-US" dirty="0" smtClean="0"/>
              <a:t>The word work plan was designed for flexibility. The intent was not to have a lesson for every day, but used as a guide for differentiated </a:t>
            </a:r>
            <a:r>
              <a:rPr lang="en-US" dirty="0" err="1" smtClean="0"/>
              <a:t>instructon</a:t>
            </a:r>
            <a:r>
              <a:rPr lang="en-US" dirty="0" smtClean="0"/>
              <a:t>.  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Teachers will break into</a:t>
            </a:r>
            <a:r>
              <a:rPr lang="en-US" baseline="0" dirty="0" smtClean="0"/>
              <a:t> groups by grade level to review the monthly content and student goals. (max. 5 minutes)</a:t>
            </a:r>
          </a:p>
          <a:p>
            <a:pPr>
              <a:buFont typeface="Arial" pitchFamily="34" charset="0"/>
              <a:buChar char="•"/>
            </a:pPr>
            <a:endParaRPr lang="en-US" baseline="0" dirty="0" smtClean="0"/>
          </a:p>
          <a:p>
            <a:pPr>
              <a:buFont typeface="Arial" pitchFamily="34" charset="0"/>
              <a:buChar char="•"/>
            </a:pPr>
            <a:r>
              <a:rPr lang="en-US" baseline="0" dirty="0" smtClean="0"/>
              <a:t>Note that the guiding question is the same but the goals for each month are different.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A4E5E8-F4F1-4CFC-8EC3-E49915C1158D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>
              <a:buFont typeface="Arial" pitchFamily="34" charset="0"/>
              <a:buChar char="•"/>
            </a:pPr>
            <a:r>
              <a:rPr lang="en-US" dirty="0" smtClean="0"/>
              <a:t>Turn and talk about how word</a:t>
            </a:r>
            <a:r>
              <a:rPr lang="en-US" baseline="0" dirty="0" smtClean="0"/>
              <a:t> walls are used by teachers and students in an interactive manner</a:t>
            </a:r>
          </a:p>
          <a:p>
            <a:endParaRPr lang="en-US" baseline="0" dirty="0" smtClean="0"/>
          </a:p>
          <a:p>
            <a:pPr>
              <a:buFont typeface="Arial" pitchFamily="34" charset="0"/>
              <a:buChar char="•"/>
            </a:pPr>
            <a:r>
              <a:rPr lang="en-US" baseline="0" dirty="0" smtClean="0"/>
              <a:t>Why? </a:t>
            </a:r>
          </a:p>
          <a:p>
            <a:endParaRPr lang="en-US" baseline="0" dirty="0" smtClean="0"/>
          </a:p>
          <a:p>
            <a:pPr>
              <a:buFont typeface="Arial" pitchFamily="34" charset="0"/>
              <a:buChar char="•"/>
            </a:pPr>
            <a:r>
              <a:rPr lang="en-US" baseline="0" dirty="0" smtClean="0"/>
              <a:t>When?</a:t>
            </a:r>
          </a:p>
          <a:p>
            <a:endParaRPr lang="en-US" baseline="0" dirty="0" smtClean="0"/>
          </a:p>
          <a:p>
            <a:pPr>
              <a:buFont typeface="Arial" pitchFamily="34" charset="0"/>
              <a:buChar char="•"/>
            </a:pPr>
            <a:r>
              <a:rPr lang="en-US" baseline="0" dirty="0" smtClean="0"/>
              <a:t>How?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A4E5E8-F4F1-4CFC-8EC3-E49915C1158D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word wall is a multi-level</a:t>
            </a:r>
            <a:r>
              <a:rPr lang="en-US" baseline="0" dirty="0" smtClean="0"/>
              <a:t> activity because children are in different stages of word learning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A4E5E8-F4F1-4CFC-8EC3-E49915C1158D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>
              <a:buFont typeface="Arial" pitchFamily="34" charset="0"/>
              <a:buChar char="•"/>
            </a:pPr>
            <a:r>
              <a:rPr lang="en-US" dirty="0" err="1" smtClean="0"/>
              <a:t>Dominie</a:t>
            </a:r>
            <a:r>
              <a:rPr lang="en-US" baseline="0" dirty="0" smtClean="0"/>
              <a:t> Spelling Inventory by Diane </a:t>
            </a:r>
            <a:r>
              <a:rPr lang="en-US" baseline="0" dirty="0" err="1" smtClean="0"/>
              <a:t>DeFord</a:t>
            </a:r>
            <a:r>
              <a:rPr lang="en-US" baseline="0" dirty="0" smtClean="0"/>
              <a:t> </a:t>
            </a:r>
          </a:p>
          <a:p>
            <a:pPr>
              <a:buFont typeface="Arial" pitchFamily="34" charset="0"/>
              <a:buChar char="•"/>
            </a:pPr>
            <a:endParaRPr lang="en-US" baseline="0" dirty="0" smtClean="0"/>
          </a:p>
          <a:p>
            <a:pPr>
              <a:buFont typeface="Arial" pitchFamily="34" charset="0"/>
              <a:buChar char="•"/>
            </a:pPr>
            <a:r>
              <a:rPr lang="en-US" baseline="0" dirty="0" smtClean="0"/>
              <a:t>It includes below, on and above grade level words for each grade assessment</a:t>
            </a:r>
          </a:p>
          <a:p>
            <a:pPr>
              <a:buFont typeface="Arial" pitchFamily="34" charset="0"/>
              <a:buChar char="•"/>
            </a:pPr>
            <a:endParaRPr lang="en-US" baseline="0" dirty="0" smtClean="0"/>
          </a:p>
          <a:p>
            <a:pPr>
              <a:buFont typeface="Arial" pitchFamily="34" charset="0"/>
              <a:buChar char="•"/>
            </a:pPr>
            <a:r>
              <a:rPr lang="en-US" baseline="0" dirty="0" smtClean="0"/>
              <a:t>Give the spelling analysis chart to teachers to analyze spelling information ( especially for struggling readers and writers)</a:t>
            </a:r>
          </a:p>
          <a:p>
            <a:r>
              <a:rPr lang="en-US" baseline="0" dirty="0" smtClean="0"/>
              <a:t>As a universal screen of children’s spelling and phonic ability. ( baseline information to calibrate from national </a:t>
            </a:r>
            <a:r>
              <a:rPr lang="en-US" baseline="0" dirty="0" err="1" smtClean="0"/>
              <a:t>stanines</a:t>
            </a:r>
            <a:r>
              <a:rPr lang="en-US" baseline="0" dirty="0" smtClean="0"/>
              <a:t>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A4E5E8-F4F1-4CFC-8EC3-E49915C1158D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>
              <a:buFont typeface="Arial" pitchFamily="34" charset="0"/>
              <a:buChar char="•"/>
            </a:pPr>
            <a:r>
              <a:rPr lang="en-US" dirty="0" smtClean="0"/>
              <a:t>Power is in the small group instruction</a:t>
            </a:r>
          </a:p>
          <a:p>
            <a:pPr>
              <a:buFont typeface="Arial" pitchFamily="34" charset="0"/>
              <a:buChar char="•"/>
            </a:pP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We model first analysis- check off observations….suggest that you will begin with what they see some evidence vs. none</a:t>
            </a:r>
          </a:p>
          <a:p>
            <a:pPr>
              <a:buFont typeface="Arial" pitchFamily="34" charset="0"/>
              <a:buChar char="•"/>
            </a:pP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Then teachers try spelling analysis with a second student sample</a:t>
            </a:r>
          </a:p>
          <a:p>
            <a:pPr>
              <a:buFont typeface="Arial" pitchFamily="34" charset="0"/>
              <a:buChar char="•"/>
            </a:pP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Pull</a:t>
            </a:r>
            <a:r>
              <a:rPr lang="en-US" baseline="0" dirty="0" smtClean="0"/>
              <a:t> out a writing sample and running record to see if there is evidence across assessments to confirm what you are doing</a:t>
            </a:r>
            <a:endParaRPr lang="en-US" dirty="0" smtClean="0"/>
          </a:p>
          <a:p>
            <a:pPr>
              <a:buFont typeface="Arial" pitchFamily="34" charset="0"/>
              <a:buChar char="•"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A4E5E8-F4F1-4CFC-8EC3-E49915C1158D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>
              <a:buFont typeface="Arial" pitchFamily="34" charset="0"/>
              <a:buChar char="•"/>
            </a:pPr>
            <a:r>
              <a:rPr lang="en-US" dirty="0" smtClean="0"/>
              <a:t>We are looking for application of word work skill</a:t>
            </a:r>
            <a:r>
              <a:rPr lang="en-US" baseline="0" dirty="0" smtClean="0"/>
              <a:t> across the curriculum--</a:t>
            </a:r>
            <a:endParaRPr lang="en-US" dirty="0" smtClean="0"/>
          </a:p>
          <a:p>
            <a:pPr>
              <a:buFont typeface="Arial" pitchFamily="34" charset="0"/>
              <a:buChar char="•"/>
            </a:pP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Writing</a:t>
            </a:r>
            <a:r>
              <a:rPr lang="en-US" baseline="0" dirty="0" smtClean="0"/>
              <a:t>  - look at a writing sample and notice if students are applying what has been taught in small instruction </a:t>
            </a:r>
          </a:p>
          <a:p>
            <a:pPr>
              <a:buFont typeface="Arial" pitchFamily="34" charset="0"/>
              <a:buChar char="•"/>
            </a:pPr>
            <a:endParaRPr lang="en-US" baseline="0" dirty="0" smtClean="0"/>
          </a:p>
          <a:p>
            <a:pPr>
              <a:buFont typeface="Arial" pitchFamily="34" charset="0"/>
              <a:buNone/>
            </a:pPr>
            <a:r>
              <a:rPr lang="en-US" baseline="0" dirty="0" smtClean="0"/>
              <a:t>Reading – when analyzing running records notice if students are transferring work works skills to help with word identification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A4E5E8-F4F1-4CFC-8EC3-E49915C1158D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BF088-5FCB-4AA0-AF88-1EC556622499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8430-FF52-454D-8EF0-20E915BA214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BF088-5FCB-4AA0-AF88-1EC556622499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8430-FF52-454D-8EF0-20E915BA214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BF088-5FCB-4AA0-AF88-1EC556622499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8430-FF52-454D-8EF0-20E915BA214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BF088-5FCB-4AA0-AF88-1EC556622499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8430-FF52-454D-8EF0-20E915BA214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BF088-5FCB-4AA0-AF88-1EC556622499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8430-FF52-454D-8EF0-20E915BA214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BF088-5FCB-4AA0-AF88-1EC556622499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8430-FF52-454D-8EF0-20E915BA214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BF088-5FCB-4AA0-AF88-1EC556622499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8430-FF52-454D-8EF0-20E915BA214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BF088-5FCB-4AA0-AF88-1EC556622499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8430-FF52-454D-8EF0-20E915BA214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BF088-5FCB-4AA0-AF88-1EC556622499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8430-FF52-454D-8EF0-20E915BA214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BF088-5FCB-4AA0-AF88-1EC556622499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8430-FF52-454D-8EF0-20E915BA214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BF088-5FCB-4AA0-AF88-1EC556622499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8430-FF52-454D-8EF0-20E915BA214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6BF088-5FCB-4AA0-AF88-1EC556622499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DB8430-FF52-454D-8EF0-20E915BA214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K-2 Word Work Overview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November 8, 2011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is Word Study?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study of how written language works</a:t>
            </a:r>
          </a:p>
          <a:p>
            <a:endParaRPr lang="en-US" dirty="0" smtClean="0"/>
          </a:p>
          <a:p>
            <a:r>
              <a:rPr lang="en-US" dirty="0" smtClean="0"/>
              <a:t>Includes word solving, spelling and vocabulary</a:t>
            </a:r>
          </a:p>
          <a:p>
            <a:endParaRPr lang="en-US" dirty="0" smtClean="0"/>
          </a:p>
          <a:p>
            <a:r>
              <a:rPr lang="en-US" dirty="0" smtClean="0"/>
              <a:t>Is applied in reading, writing and across the curriculum.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Nine Categories of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endParaRPr lang="en-US" dirty="0" smtClean="0"/>
          </a:p>
          <a:p>
            <a:r>
              <a:rPr lang="en-US" dirty="0" smtClean="0"/>
              <a:t>Early literacy </a:t>
            </a:r>
            <a:r>
              <a:rPr lang="en-US" dirty="0"/>
              <a:t>c</a:t>
            </a:r>
            <a:r>
              <a:rPr lang="en-US" dirty="0" smtClean="0"/>
              <a:t>oncepts</a:t>
            </a:r>
          </a:p>
          <a:p>
            <a:r>
              <a:rPr lang="en-US" dirty="0" smtClean="0"/>
              <a:t>Phonological awareness</a:t>
            </a:r>
          </a:p>
          <a:p>
            <a:r>
              <a:rPr lang="en-US" dirty="0" smtClean="0"/>
              <a:t>Letter knowledge</a:t>
            </a:r>
          </a:p>
          <a:p>
            <a:r>
              <a:rPr lang="en-US" dirty="0" smtClean="0"/>
              <a:t>Letter –sound relationships</a:t>
            </a:r>
          </a:p>
          <a:p>
            <a:r>
              <a:rPr lang="en-US" dirty="0" smtClean="0"/>
              <a:t>Spelling  patterns</a:t>
            </a:r>
          </a:p>
          <a:p>
            <a:r>
              <a:rPr lang="en-US" dirty="0" smtClean="0"/>
              <a:t>High frequency words</a:t>
            </a:r>
          </a:p>
          <a:p>
            <a:r>
              <a:rPr lang="en-US" dirty="0" smtClean="0"/>
              <a:t>Word meaning and vocabulary</a:t>
            </a:r>
          </a:p>
          <a:p>
            <a:r>
              <a:rPr lang="en-US" dirty="0" smtClean="0"/>
              <a:t>Word structure</a:t>
            </a:r>
          </a:p>
          <a:p>
            <a:r>
              <a:rPr lang="en-US" dirty="0" smtClean="0"/>
              <a:t>Word-solving actions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Whole Group vs. Small Group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Not a lesson for every day</a:t>
            </a:r>
          </a:p>
          <a:p>
            <a:r>
              <a:rPr lang="en-US" dirty="0" smtClean="0"/>
              <a:t>Built on a continuum of learning phonics, spelling and word study</a:t>
            </a:r>
          </a:p>
          <a:p>
            <a:r>
              <a:rPr lang="en-US" dirty="0" smtClean="0"/>
              <a:t>Includes suggestions for small group and extension lessons.</a:t>
            </a:r>
          </a:p>
          <a:p>
            <a:r>
              <a:rPr lang="en-US" dirty="0" smtClean="0"/>
              <a:t>Outline of student goals and objectives for each month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an interactive word wall?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Resource that is used </a:t>
            </a:r>
            <a:r>
              <a:rPr lang="en-US" b="1" dirty="0" smtClean="0"/>
              <a:t>actively</a:t>
            </a:r>
            <a:r>
              <a:rPr lang="en-US" dirty="0" smtClean="0"/>
              <a:t> by students and teachers</a:t>
            </a:r>
          </a:p>
          <a:p>
            <a:r>
              <a:rPr lang="en-US" dirty="0" smtClean="0"/>
              <a:t>Teachers refer to the wall during reading and writing lessons ( whole and small group)</a:t>
            </a:r>
          </a:p>
          <a:p>
            <a:r>
              <a:rPr lang="en-US" dirty="0" smtClean="0"/>
              <a:t>Includes sight and builder words </a:t>
            </a:r>
          </a:p>
          <a:p>
            <a:r>
              <a:rPr lang="en-US" dirty="0" smtClean="0"/>
              <a:t>Builder words are indicated differently</a:t>
            </a:r>
          </a:p>
          <a:p>
            <a:r>
              <a:rPr lang="en-US" dirty="0" smtClean="0"/>
              <a:t>Word wall  is </a:t>
            </a:r>
            <a:r>
              <a:rPr lang="en-US" b="1" dirty="0" smtClean="0"/>
              <a:t>built slowly </a:t>
            </a:r>
            <a:r>
              <a:rPr lang="en-US" dirty="0" smtClean="0"/>
              <a:t>and </a:t>
            </a:r>
            <a:r>
              <a:rPr lang="en-US" b="1" dirty="0" smtClean="0"/>
              <a:t>changes</a:t>
            </a:r>
            <a:r>
              <a:rPr lang="en-US" dirty="0" smtClean="0"/>
              <a:t> over time</a:t>
            </a:r>
          </a:p>
          <a:p>
            <a:r>
              <a:rPr lang="en-US" dirty="0" smtClean="0"/>
              <a:t>Located in an area visible to all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Other Types of Word Walls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Personal/portable word walls</a:t>
            </a:r>
          </a:p>
          <a:p>
            <a:pPr>
              <a:buNone/>
            </a:pPr>
            <a:endParaRPr lang="en-US" sz="3600" dirty="0" smtClean="0"/>
          </a:p>
          <a:p>
            <a:r>
              <a:rPr lang="en-US" sz="3600" dirty="0" smtClean="0"/>
              <a:t>Spelling pattern word walls</a:t>
            </a:r>
          </a:p>
          <a:p>
            <a:endParaRPr lang="en-US" sz="3600" dirty="0" smtClean="0"/>
          </a:p>
          <a:p>
            <a:r>
              <a:rPr lang="en-US" sz="3600" dirty="0" smtClean="0"/>
              <a:t>Content area/theme/seasonal word walls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Spelling Inventory &amp; Analysis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Where it came from?</a:t>
            </a:r>
          </a:p>
          <a:p>
            <a:endParaRPr lang="en-US" dirty="0" smtClean="0"/>
          </a:p>
          <a:p>
            <a:r>
              <a:rPr lang="en-US" dirty="0" smtClean="0"/>
              <a:t>What it’s used for?</a:t>
            </a:r>
          </a:p>
          <a:p>
            <a:endParaRPr lang="en-US" dirty="0" smtClean="0"/>
          </a:p>
          <a:p>
            <a:r>
              <a:rPr lang="en-US" dirty="0" smtClean="0"/>
              <a:t>Why?</a:t>
            </a:r>
          </a:p>
          <a:p>
            <a:endParaRPr lang="en-US" dirty="0" smtClean="0"/>
          </a:p>
          <a:p>
            <a:r>
              <a:rPr lang="en-US" dirty="0" smtClean="0"/>
              <a:t>How can we use it to focus our instruction?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Spelling Inventory Sample and Analysis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Mike to scan in spelling FOI template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Next Steps for Connecting Word Work with Writing and Reading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Writing sample – application of teaching points?</a:t>
            </a:r>
          </a:p>
          <a:p>
            <a:r>
              <a:rPr lang="en-US" dirty="0" smtClean="0"/>
              <a:t>Reading – running records – application of teaching points?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586</TotalTime>
  <Words>753</Words>
  <Application>Microsoft Macintosh PowerPoint</Application>
  <PresentationFormat>On-screen Show (4:3)</PresentationFormat>
  <Paragraphs>106</Paragraphs>
  <Slides>9</Slides>
  <Notes>9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K-2 Word Work Overview</vt:lpstr>
      <vt:lpstr>What is Word Study? </vt:lpstr>
      <vt:lpstr>The Nine Categories of Learning</vt:lpstr>
      <vt:lpstr>Whole Group vs. Small Group</vt:lpstr>
      <vt:lpstr>What is an interactive word wall?</vt:lpstr>
      <vt:lpstr>Other Types of Word Walls</vt:lpstr>
      <vt:lpstr>Spelling Inventory &amp; Analysis</vt:lpstr>
      <vt:lpstr>Spelling Inventory Sample and Analysis</vt:lpstr>
      <vt:lpstr>Next Steps for Connecting Word Work with Writing and Reading</vt:lpstr>
    </vt:vector>
  </TitlesOfParts>
  <Company>FPS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K-2 Word Work Overview</dc:title>
  <dc:creator>kmcmanus</dc:creator>
  <cp:lastModifiedBy>Rafferty Michael</cp:lastModifiedBy>
  <cp:revision>25</cp:revision>
  <cp:lastPrinted>2011-11-02T19:12:39Z</cp:lastPrinted>
  <dcterms:created xsi:type="dcterms:W3CDTF">2011-11-02T19:12:25Z</dcterms:created>
  <dcterms:modified xsi:type="dcterms:W3CDTF">2011-11-03T01:28:12Z</dcterms:modified>
</cp:coreProperties>
</file>

<file path=docProps/thumbnail.jpeg>
</file>