
<file path=[Content_Types].xml><?xml version="1.0" encoding="utf-8"?>
<Types xmlns="http://schemas.openxmlformats.org/package/2006/content-types">
  <Override PartName="/ppt/slideLayouts/slideLayout8.xml" ContentType="application/vnd.openxmlformats-officedocument.presentationml.slideLayout+xml"/>
  <Override PartName="/ppt/notesSlides/notesSlide2.xml" ContentType="application/vnd.openxmlformats-officedocument.presentationml.notesSlide+xml"/>
  <Override PartName="/ppt/notesSlides/notesSlide14.xml" ContentType="application/vnd.openxmlformats-officedocument.presentationml.notesSlide+xml"/>
  <Override PartName="/ppt/theme/theme2.xml" ContentType="application/vnd.openxmlformats-officedocument.theme+xml"/>
  <Override PartName="/ppt/notesSlides/notesSlide11.xml" ContentType="application/vnd.openxmlformats-officedocument.presentationml.notesSlide+xml"/>
  <Override PartName="/ppt/slides/slide2.xml" ContentType="application/vnd.openxmlformats-officedocument.presentationml.slide+xml"/>
  <Override PartName="/docProps/app.xml" ContentType="application/vnd.openxmlformats-officedocument.extended-properties+xml"/>
  <Override PartName="/ppt/notesSlides/notesSlide9.xml" ContentType="application/vnd.openxmlformats-officedocument.presentationml.notesSlide+xml"/>
  <Override PartName="/ppt/slides/slide11.xml" ContentType="application/vnd.openxmlformats-officedocument.presentationml.slide+xml"/>
  <Override PartName="/ppt/slides/slide18.xml" ContentType="application/vnd.openxmlformats-officedocument.presentationml.slide+xml"/>
  <Override PartName="/ppt/theme/theme3.xml" ContentType="application/vnd.openxmlformats-officedocument.theme+xml"/>
  <Override PartName="/ppt/notesSlides/notesSlide16.xml" ContentType="application/vnd.openxmlformats-officedocument.presentationml.notesSlide+xml"/>
  <Override PartName="/ppt/slideLayouts/slideLayout3.xml" ContentType="application/vnd.openxmlformats-officedocument.presentationml.slideLayout+xml"/>
  <Override PartName="/ppt/slideLayouts/slideLayout5.xml" ContentType="application/vnd.openxmlformats-officedocument.presentationml.slideLayout+xml"/>
  <Override PartName="/ppt/slideLayouts/slideLayout10.xml" ContentType="application/vnd.openxmlformats-officedocument.presentationml.slideLayout+xml"/>
  <Override PartName="/ppt/slideLayouts/slideLayout9.xml" ContentType="application/vnd.openxmlformats-officedocument.presentationml.slideLayout+xml"/>
  <Override PartName="/ppt/notesSlides/notesSlide3.xml" ContentType="application/vnd.openxmlformats-officedocument.presentationml.notesSlide+xml"/>
  <Override PartName="/ppt/notesMasters/notesMaster1.xml" ContentType="application/vnd.openxmlformats-officedocument.presentationml.notesMaster+xml"/>
  <Override PartName="/ppt/slides/slide1.xml" ContentType="application/vnd.openxmlformats-officedocument.presentationml.slide+xml"/>
  <Override PartName="/ppt/tableStyles.xml" ContentType="application/vnd.openxmlformats-officedocument.presentationml.tableStyles+xml"/>
  <Default Extension="xml" ContentType="application/xml"/>
  <Override PartName="/ppt/slides/slide7.xml" ContentType="application/vnd.openxmlformats-officedocument.presentationml.slide+xml"/>
  <Override PartName="/ppt/viewProps.xml" ContentType="application/vnd.openxmlformats-officedocument.presentationml.viewProps+xml"/>
  <Override PartName="/ppt/slideMasters/slideMaster1.xml" ContentType="application/vnd.openxmlformats-officedocument.presentationml.slideMaster+xml"/>
  <Override PartName="/ppt/notesSlides/notesSlide7.xml" ContentType="application/vnd.openxmlformats-officedocument.presentationml.notesSlide+xml"/>
  <Override PartName="/ppt/notesSlides/notesSlide15.xml" ContentType="application/vnd.openxmlformats-officedocument.presentationml.notesSlide+xml"/>
  <Override PartName="/ppt/notesSlides/notesSlide4.xml" ContentType="application/vnd.openxmlformats-officedocument.presentationml.notesSlide+xml"/>
  <Override PartName="/ppt/handoutMasters/handoutMaster1.xml" ContentType="application/vnd.openxmlformats-officedocument.presentationml.handoutMaster+xml"/>
  <Override PartName="/ppt/slides/slide13.xml" ContentType="application/vnd.openxmlformats-officedocument.presentationml.slide+xml"/>
  <Override PartName="/ppt/slides/slide14.xml" ContentType="application/vnd.openxmlformats-officedocument.presentationml.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slides/slide17.xml" ContentType="application/vnd.openxmlformats-officedocument.presentationml.slide+xml"/>
  <Override PartName="/ppt/slideLayouts/slideLayout4.xml" ContentType="application/vnd.openxmlformats-officedocument.presentationml.slideLayout+xml"/>
  <Override PartName="/ppt/notesSlides/notesSlide5.xml" ContentType="application/vnd.openxmlformats-officedocument.presentationml.notesSlide+xml"/>
  <Override PartName="/ppt/slideLayouts/slideLayout2.xml" ContentType="application/vnd.openxmlformats-officedocument.presentationml.slideLayout+xml"/>
  <Override PartName="/ppt/notesSlides/notesSlide13.xml" ContentType="application/vnd.openxmlformats-officedocument.presentationml.notesSlide+xml"/>
  <Override PartName="/ppt/slideLayouts/slideLayout1.xml" ContentType="application/vnd.openxmlformats-officedocument.presentationml.slideLayout+xml"/>
  <Override PartName="/ppt/notesSlides/notesSlide1.xml" ContentType="application/vnd.openxmlformats-officedocument.presentationml.notesSlide+xml"/>
  <Override PartName="/ppt/theme/theme1.xml" ContentType="application/vnd.openxmlformats-officedocument.theme+xml"/>
  <Override PartName="/ppt/slideLayouts/slideLayout6.xml" ContentType="application/vnd.openxmlformats-officedocument.presentationml.slideLayout+xml"/>
  <Override PartName="/ppt/presentation.xml" ContentType="application/vnd.openxmlformats-officedocument.presentationml.presentation.main+xml"/>
  <Override PartName="/ppt/slides/slide5.xml" ContentType="application/vnd.openxmlformats-officedocument.presentationml.slide+xml"/>
  <Override PartName="/ppt/slides/slide10.xml" ContentType="application/vnd.openxmlformats-officedocument.presentationml.slide+xml"/>
  <Override PartName="/ppt/slideLayouts/slideLayout7.xml" ContentType="application/vnd.openxmlformats-officedocument.presentationml.slideLayout+xml"/>
  <Override PartName="/ppt/presProps.xml" ContentType="application/vnd.openxmlformats-officedocument.presentationml.presProps+xml"/>
  <Default Extension="jpeg" ContentType="image/jpeg"/>
  <Override PartName="/ppt/slides/slide3.xml" ContentType="application/vnd.openxmlformats-officedocument.presentationml.slide+xml"/>
  <Override PartName="/ppt/slides/slide4.xml" ContentType="application/vnd.openxmlformats-officedocument.presentationml.slide+xml"/>
  <Override PartName="/ppt/slideLayouts/slideLayout11.xml" ContentType="application/vnd.openxmlformats-officedocument.presentationml.slideLayout+xml"/>
  <Override PartName="/ppt/notesSlides/notesSlide8.xml" ContentType="application/vnd.openxmlformats-officedocument.presentationml.notesSlide+xml"/>
  <Override PartName="/docProps/core.xml" ContentType="application/vnd.openxmlformats-package.core-properties+xml"/>
  <Override PartName="/ppt/slides/slide8.xml" ContentType="application/vnd.openxmlformats-officedocument.presentationml.slide+xml"/>
  <Override PartName="/ppt/slides/slide15.xml" ContentType="application/vnd.openxmlformats-officedocument.presentationml.slide+xml"/>
  <Default Extension="bin" ContentType="application/vnd.openxmlformats-officedocument.presentationml.printerSettings"/>
  <Override PartName="/ppt/notesSlides/notesSlide10.xml" ContentType="application/vnd.openxmlformats-officedocument.presentationml.notesSlide+xml"/>
  <Default Extension="rels" ContentType="application/vnd.openxmlformats-package.relationships+xml"/>
  <Override PartName="/ppt/slides/slide9.xml" ContentType="application/vnd.openxmlformats-officedocument.presentationml.slide+xml"/>
  <Override PartName="/ppt/slides/slide6.xml" ContentType="application/vnd.openxmlformats-officedocument.presentationml.slide+xml"/>
  <Override PartName="/ppt/slides/slide16.xml" ContentType="application/vnd.openxmlformats-officedocument.presentationml.slide+xml"/>
  <Override PartName="/ppt/slides/slide12.xml" ContentType="application/vnd.openxmlformats-officedocument.presentationml.slide+xml"/>
</Types>
</file>

<file path=_rels/.rels><?xml version="1.0" encoding="UTF-8" standalone="yes"?>
<Relationships xmlns="http://schemas.openxmlformats.org/package/2006/relationships"><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p:sldMasterIdLst>
    <p:sldMasterId id="2147483648" r:id="rId1"/>
  </p:sldMasterIdLst>
  <p:notesMasterIdLst>
    <p:notesMasterId r:id="rId20"/>
  </p:notesMasterIdLst>
  <p:handoutMasterIdLst>
    <p:handoutMasterId r:id="rId21"/>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Lst>
  <p:sldSz cx="9144000" cy="6858000" type="screen4x3"/>
  <p:notesSz cx="6858000" cy="92964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lastView="sldThumbnailView">
  <p:normalViewPr>
    <p:restoredLeft sz="34567" autoAdjust="0"/>
    <p:restoredTop sz="86430" autoAdjust="0"/>
  </p:normalViewPr>
  <p:slideViewPr>
    <p:cSldViewPr>
      <p:cViewPr varScale="1">
        <p:scale>
          <a:sx n="83" d="100"/>
          <a:sy n="83" d="100"/>
        </p:scale>
        <p:origin x="-360" y="-112"/>
      </p:cViewPr>
      <p:guideLst>
        <p:guide orient="horz" pos="2160"/>
        <p:guide pos="2880"/>
      </p:guideLst>
    </p:cSldViewPr>
  </p:slideViewPr>
  <p:outlineViewPr>
    <p:cViewPr>
      <p:scale>
        <a:sx n="33" d="100"/>
        <a:sy n="33" d="100"/>
      </p:scale>
      <p:origin x="30" y="480"/>
    </p:cViewPr>
  </p:outlin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7" Type="http://schemas.openxmlformats.org/officeDocument/2006/relationships/slide" Target="slides/slide6.xml"/><Relationship Id="rId1" Type="http://schemas.openxmlformats.org/officeDocument/2006/relationships/slideMaster" Target="slideMasters/slideMaster1.xml"/><Relationship Id="rId24" Type="http://schemas.openxmlformats.org/officeDocument/2006/relationships/viewProps" Target="viewProps.xml"/><Relationship Id="rId25" Type="http://schemas.openxmlformats.org/officeDocument/2006/relationships/theme" Target="theme/theme1.xml"/><Relationship Id="rId8" Type="http://schemas.openxmlformats.org/officeDocument/2006/relationships/slide" Target="slides/slide7.xml"/><Relationship Id="rId13" Type="http://schemas.openxmlformats.org/officeDocument/2006/relationships/slide" Target="slides/slide12.xml"/><Relationship Id="rId10" Type="http://schemas.openxmlformats.org/officeDocument/2006/relationships/slide" Target="slides/slide9.xml"/><Relationship Id="rId12" Type="http://schemas.openxmlformats.org/officeDocument/2006/relationships/slide" Target="slides/slide11.xml"/><Relationship Id="rId17" Type="http://schemas.openxmlformats.org/officeDocument/2006/relationships/slide" Target="slides/slide16.xml"/><Relationship Id="rId9" Type="http://schemas.openxmlformats.org/officeDocument/2006/relationships/slide" Target="slides/slide8.xml"/><Relationship Id="rId18" Type="http://schemas.openxmlformats.org/officeDocument/2006/relationships/slide" Target="slides/slide17.xml"/><Relationship Id="rId3" Type="http://schemas.openxmlformats.org/officeDocument/2006/relationships/slide" Target="slides/slide2.xml"/><Relationship Id="rId14" Type="http://schemas.openxmlformats.org/officeDocument/2006/relationships/slide" Target="slides/slide13.xml"/><Relationship Id="rId23" Type="http://schemas.openxmlformats.org/officeDocument/2006/relationships/presProps" Target="presProps.xml"/><Relationship Id="rId4" Type="http://schemas.openxmlformats.org/officeDocument/2006/relationships/slide" Target="slides/slide3.xml"/><Relationship Id="rId26" Type="http://schemas.openxmlformats.org/officeDocument/2006/relationships/tableStyles" Target="tableStyles.xml"/><Relationship Id="rId11" Type="http://schemas.openxmlformats.org/officeDocument/2006/relationships/slide" Target="slides/slide10.xml"/><Relationship Id="rId6" Type="http://schemas.openxmlformats.org/officeDocument/2006/relationships/slide" Target="slides/slide5.xml"/><Relationship Id="rId16" Type="http://schemas.openxmlformats.org/officeDocument/2006/relationships/slide" Target="slides/slide15.xml"/><Relationship Id="rId5" Type="http://schemas.openxmlformats.org/officeDocument/2006/relationships/slide" Target="slides/slide4.xml"/><Relationship Id="rId15" Type="http://schemas.openxmlformats.org/officeDocument/2006/relationships/slide" Target="slides/slide14.xml"/><Relationship Id="rId19" Type="http://schemas.openxmlformats.org/officeDocument/2006/relationships/slide" Target="slides/slide18.xml"/><Relationship Id="rId20" Type="http://schemas.openxmlformats.org/officeDocument/2006/relationships/notesMaster" Target="notesMasters/notesMaster1.xml"/><Relationship Id="rId22" Type="http://schemas.openxmlformats.org/officeDocument/2006/relationships/printerSettings" Target="printerSettings/printerSettings1.bin"/><Relationship Id="rId21" Type="http://schemas.openxmlformats.org/officeDocument/2006/relationships/handoutMaster" Target="handoutMasters/handoutMaster1.xml"/><Relationship Id="rId2" Type="http://schemas.openxmlformats.org/officeDocument/2006/relationships/slide" Target="slides/slid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65138"/>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en-US"/>
          </a:p>
        </p:txBody>
      </p:sp>
      <p:sp>
        <p:nvSpPr>
          <p:cNvPr id="3" name="Date Placeholder 2"/>
          <p:cNvSpPr>
            <a:spLocks noGrp="1"/>
          </p:cNvSpPr>
          <p:nvPr>
            <p:ph type="dt" sz="quarter" idx="1"/>
          </p:nvPr>
        </p:nvSpPr>
        <p:spPr>
          <a:xfrm>
            <a:off x="3884613" y="0"/>
            <a:ext cx="2971800" cy="465138"/>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5671793B-EFDE-4C74-8830-4D6330AE8E4A}" type="datetimeFigureOut">
              <a:rPr lang="en-US"/>
              <a:pPr>
                <a:defRPr/>
              </a:pPr>
              <a:t>10/31/11</a:t>
            </a:fld>
            <a:endParaRPr lang="en-US"/>
          </a:p>
        </p:txBody>
      </p:sp>
      <p:sp>
        <p:nvSpPr>
          <p:cNvPr id="4" name="Footer Placeholder 3"/>
          <p:cNvSpPr>
            <a:spLocks noGrp="1"/>
          </p:cNvSpPr>
          <p:nvPr>
            <p:ph type="ftr" sz="quarter" idx="2"/>
          </p:nvPr>
        </p:nvSpPr>
        <p:spPr>
          <a:xfrm>
            <a:off x="0" y="8829675"/>
            <a:ext cx="2971800" cy="465138"/>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en-US"/>
          </a:p>
        </p:txBody>
      </p:sp>
      <p:sp>
        <p:nvSpPr>
          <p:cNvPr id="5" name="Slide Number Placeholder 4"/>
          <p:cNvSpPr>
            <a:spLocks noGrp="1"/>
          </p:cNvSpPr>
          <p:nvPr>
            <p:ph type="sldNum" sz="quarter" idx="3"/>
          </p:nvPr>
        </p:nvSpPr>
        <p:spPr>
          <a:xfrm>
            <a:off x="3884613" y="8829675"/>
            <a:ext cx="2971800" cy="465138"/>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ED7587EA-1B0F-4186-95AA-F86C2C26D0D6}"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65138"/>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en-US"/>
          </a:p>
        </p:txBody>
      </p:sp>
      <p:sp>
        <p:nvSpPr>
          <p:cNvPr id="3" name="Date Placeholder 2"/>
          <p:cNvSpPr>
            <a:spLocks noGrp="1"/>
          </p:cNvSpPr>
          <p:nvPr>
            <p:ph type="dt" idx="1"/>
          </p:nvPr>
        </p:nvSpPr>
        <p:spPr>
          <a:xfrm>
            <a:off x="3884613" y="0"/>
            <a:ext cx="2971800" cy="465138"/>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AAF15C83-842B-4B62-BB09-D710A1521385}" type="datetimeFigureOut">
              <a:rPr lang="en-US"/>
              <a:pPr>
                <a:defRPr/>
              </a:pPr>
              <a:t>10/31/11</a:t>
            </a:fld>
            <a:endParaRPr lang="en-US"/>
          </a:p>
        </p:txBody>
      </p:sp>
      <p:sp>
        <p:nvSpPr>
          <p:cNvPr id="4" name="Slide Image Placeholder 3"/>
          <p:cNvSpPr>
            <a:spLocks noGrp="1" noRot="1" noChangeAspect="1"/>
          </p:cNvSpPr>
          <p:nvPr>
            <p:ph type="sldImg" idx="2"/>
          </p:nvPr>
        </p:nvSpPr>
        <p:spPr>
          <a:xfrm>
            <a:off x="11049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85800" y="4416425"/>
            <a:ext cx="5486400" cy="4183063"/>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829675"/>
            <a:ext cx="2971800" cy="465138"/>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en-US"/>
          </a:p>
        </p:txBody>
      </p:sp>
      <p:sp>
        <p:nvSpPr>
          <p:cNvPr id="7" name="Slide Number Placeholder 6"/>
          <p:cNvSpPr>
            <a:spLocks noGrp="1"/>
          </p:cNvSpPr>
          <p:nvPr>
            <p:ph type="sldNum" sz="quarter" idx="5"/>
          </p:nvPr>
        </p:nvSpPr>
        <p:spPr>
          <a:xfrm>
            <a:off x="3884613" y="8829675"/>
            <a:ext cx="2971800" cy="465138"/>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F0143AF5-8269-48C9-8E76-391CE5DFB875}"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6385" name="Slide Image Placeholder 1"/>
          <p:cNvSpPr>
            <a:spLocks noGrp="1" noRot="1" noChangeAspect="1"/>
          </p:cNvSpPr>
          <p:nvPr>
            <p:ph type="sldImg"/>
          </p:nvPr>
        </p:nvSpPr>
        <p:spPr bwMode="auto">
          <a:noFill/>
          <a:ln>
            <a:solidFill>
              <a:srgbClr val="000000"/>
            </a:solidFill>
            <a:miter lim="800000"/>
            <a:headEnd/>
            <a:tailEnd/>
          </a:ln>
        </p:spPr>
      </p:sp>
      <p:sp>
        <p:nvSpPr>
          <p:cNvPr id="16386"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mtClean="0"/>
              <a:t>The Word study units were written to align with the format of the workshop model and were based on the study of work by experts in the field…Fountas and Pinnell, Patricia Cunningham and Donald Bear et.al</a:t>
            </a:r>
          </a:p>
        </p:txBody>
      </p:sp>
      <p:sp>
        <p:nvSpPr>
          <p:cNvPr id="16387"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31CD280F-1537-46B6-8594-57CCCF465154}" type="slidenum">
              <a:rPr lang="en-US"/>
              <a:pPr fontAlgn="base">
                <a:spcBef>
                  <a:spcPct val="0"/>
                </a:spcBef>
                <a:spcAft>
                  <a:spcPct val="0"/>
                </a:spcAft>
              </a:pPr>
              <a:t>1</a:t>
            </a:fld>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6866" name="Rectangle 2"/>
          <p:cNvSpPr>
            <a:spLocks noGrp="1" noRot="1" noChangeAspect="1" noTextEdit="1"/>
          </p:cNvSpPr>
          <p:nvPr>
            <p:ph type="sldImg"/>
          </p:nvPr>
        </p:nvSpPr>
        <p:spPr bwMode="auto">
          <a:noFill/>
          <a:ln>
            <a:solidFill>
              <a:srgbClr val="000000"/>
            </a:solidFill>
            <a:miter lim="800000"/>
            <a:headEnd/>
            <a:tailEnd/>
          </a:ln>
        </p:spPr>
      </p:sp>
      <p:sp>
        <p:nvSpPr>
          <p:cNvPr id="36867"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For struggling readers word work will fit best during days 2 and 3 of the three day cycle.</a:t>
            </a:r>
          </a:p>
          <a:p>
            <a:r>
              <a:rPr lang="en-US" smtClean="0"/>
              <a:t>For higher level readers word work may fit best during writing workshop.</a:t>
            </a: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5842" name="Rectangle 2"/>
          <p:cNvSpPr>
            <a:spLocks noGrp="1" noRot="1" noChangeAspect="1" noTextEdit="1"/>
          </p:cNvSpPr>
          <p:nvPr>
            <p:ph type="sldImg"/>
          </p:nvPr>
        </p:nvSpPr>
        <p:spPr bwMode="auto">
          <a:noFill/>
          <a:ln>
            <a:solidFill>
              <a:srgbClr val="000000"/>
            </a:solidFill>
            <a:miter lim="800000"/>
            <a:headEnd/>
            <a:tailEnd/>
          </a:ln>
        </p:spPr>
      </p:sp>
      <p:sp>
        <p:nvSpPr>
          <p:cNvPr id="35843"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*running records, anecdotal notes, writing samples</a:t>
            </a:r>
          </a:p>
          <a:p>
            <a:r>
              <a:rPr lang="en-US" smtClean="0"/>
              <a:t>*K are able to do small group.  CAP, ltr id, writing samples, may have running record</a:t>
            </a:r>
          </a:p>
          <a:p>
            <a:r>
              <a:rPr lang="en-US" smtClean="0"/>
              <a:t>*First grades may have 2</a:t>
            </a:r>
            <a:r>
              <a:rPr lang="en-US" baseline="30000" smtClean="0"/>
              <a:t>nd</a:t>
            </a:r>
            <a:r>
              <a:rPr lang="en-US" smtClean="0"/>
              <a:t> grade reader; 2</a:t>
            </a:r>
            <a:r>
              <a:rPr lang="en-US" baseline="30000" smtClean="0"/>
              <a:t>nd</a:t>
            </a:r>
            <a:r>
              <a:rPr lang="en-US" smtClean="0"/>
              <a:t> grade may have first grade reader.</a:t>
            </a:r>
          </a:p>
          <a:p>
            <a:r>
              <a:rPr lang="en-US" smtClean="0"/>
              <a:t>*Higher level readers may do small group word work during writers’ workshop</a:t>
            </a: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8914" name="Rectangle 2"/>
          <p:cNvSpPr>
            <a:spLocks noGrp="1" noRot="1" noChangeAspect="1" noTextEdit="1"/>
          </p:cNvSpPr>
          <p:nvPr>
            <p:ph type="sldImg"/>
          </p:nvPr>
        </p:nvSpPr>
        <p:spPr bwMode="auto">
          <a:noFill/>
          <a:ln>
            <a:solidFill>
              <a:srgbClr val="000000"/>
            </a:solidFill>
            <a:miter lim="800000"/>
            <a:headEnd/>
            <a:tailEnd/>
          </a:ln>
        </p:spPr>
      </p:sp>
      <p:sp>
        <p:nvSpPr>
          <p:cNvPr id="38915"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Use big books, magnetic letters, white boards</a:t>
            </a:r>
          </a:p>
          <a:p>
            <a:r>
              <a:rPr lang="en-US" smtClean="0"/>
              <a:t>Small groups should take place based on CAP, ltr id, and writing samples.  Possibly DRA2 but DON’T need to wait until done.</a:t>
            </a:r>
          </a:p>
          <a:p>
            <a:r>
              <a:rPr lang="en-US" smtClean="0"/>
              <a:t>Show K video</a:t>
            </a:r>
          </a:p>
          <a:p>
            <a:r>
              <a:rPr lang="en-US" smtClean="0"/>
              <a:t>Discuss it is a sample of interactive writing</a:t>
            </a: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Rot="1" noChangeAspect="1" noTextEdit="1"/>
          </p:cNvSpPr>
          <p:nvPr>
            <p:ph type="sldImg"/>
          </p:nvPr>
        </p:nvSpPr>
        <p:spPr bwMode="auto">
          <a:noFill/>
          <a:ln>
            <a:solidFill>
              <a:srgbClr val="000000"/>
            </a:solidFill>
            <a:miter lim="800000"/>
            <a:headEnd/>
            <a:tailEnd/>
          </a:ln>
        </p:spPr>
      </p:sp>
      <p:sp>
        <p:nvSpPr>
          <p:cNvPr id="40963"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Use magnetic letters, white boards, </a:t>
            </a: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4034" name="Rectangle 2"/>
          <p:cNvSpPr>
            <a:spLocks noGrp="1" noRot="1" noChangeAspect="1" noTextEdit="1"/>
          </p:cNvSpPr>
          <p:nvPr>
            <p:ph type="sldImg"/>
          </p:nvPr>
        </p:nvSpPr>
        <p:spPr bwMode="auto">
          <a:noFill/>
          <a:ln>
            <a:solidFill>
              <a:srgbClr val="000000"/>
            </a:solidFill>
            <a:miter lim="800000"/>
            <a:headEnd/>
            <a:tailEnd/>
          </a:ln>
        </p:spPr>
      </p:sp>
      <p:sp>
        <p:nvSpPr>
          <p:cNvPr id="44035"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Pass out samples of running record and writing sample</a:t>
            </a:r>
          </a:p>
          <a:p>
            <a:r>
              <a:rPr lang="en-US" smtClean="0"/>
              <a:t>Show video of Mike teaching high frequency work.  Discuss why he chose to teach high frequency.  Build ‘Islands of Certainty’.  </a:t>
            </a: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6082" name="Rectangle 2"/>
          <p:cNvSpPr>
            <a:spLocks noGrp="1" noRot="1" noChangeAspect="1" noTextEdit="1"/>
          </p:cNvSpPr>
          <p:nvPr>
            <p:ph type="sldImg"/>
          </p:nvPr>
        </p:nvSpPr>
        <p:spPr bwMode="auto">
          <a:noFill/>
          <a:ln>
            <a:solidFill>
              <a:srgbClr val="000000"/>
            </a:solidFill>
            <a:miter lim="800000"/>
            <a:headEnd/>
            <a:tailEnd/>
          </a:ln>
        </p:spPr>
      </p:sp>
      <p:sp>
        <p:nvSpPr>
          <p:cNvPr id="46083"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Show Mike’s video</a:t>
            </a: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8130" name="Rectangle 2"/>
          <p:cNvSpPr>
            <a:spLocks noGrp="1" noRot="1" noChangeAspect="1" noTextEdit="1"/>
          </p:cNvSpPr>
          <p:nvPr>
            <p:ph type="sldImg"/>
          </p:nvPr>
        </p:nvSpPr>
        <p:spPr bwMode="auto">
          <a:noFill/>
          <a:ln>
            <a:solidFill>
              <a:srgbClr val="000000"/>
            </a:solidFill>
            <a:miter lim="800000"/>
            <a:headEnd/>
            <a:tailEnd/>
          </a:ln>
        </p:spPr>
      </p:sp>
      <p:sp>
        <p:nvSpPr>
          <p:cNvPr id="48131"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One decision may be that the book is not at instructional level.  Could be too much to teach or not enough to teach.</a:t>
            </a: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8433" name="Slide Image Placeholder 1"/>
          <p:cNvSpPr>
            <a:spLocks noGrp="1" noRot="1" noChangeAspect="1"/>
          </p:cNvSpPr>
          <p:nvPr>
            <p:ph type="sldImg"/>
          </p:nvPr>
        </p:nvSpPr>
        <p:spPr bwMode="auto">
          <a:noFill/>
          <a:ln>
            <a:solidFill>
              <a:srgbClr val="000000"/>
            </a:solidFill>
            <a:miter lim="800000"/>
            <a:headEnd/>
            <a:tailEnd/>
          </a:ln>
        </p:spPr>
      </p:sp>
      <p:sp>
        <p:nvSpPr>
          <p:cNvPr id="18434"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Word solving is an essential skill  necessary to the act of reading. When readers can employ a flexible range of strategies for solving words rapidly and efficiently, attention is freed for comprehension. </a:t>
            </a:r>
          </a:p>
          <a:p>
            <a:pPr>
              <a:spcBef>
                <a:spcPct val="0"/>
              </a:spcBef>
              <a:buFontTx/>
              <a:buChar char="•"/>
            </a:pPr>
            <a:endParaRPr lang="en-US" smtClean="0"/>
          </a:p>
          <a:p>
            <a:pPr>
              <a:spcBef>
                <a:spcPct val="0"/>
              </a:spcBef>
              <a:buFontTx/>
              <a:buChar char="•"/>
            </a:pPr>
            <a:r>
              <a:rPr lang="en-US" smtClean="0"/>
              <a:t>Word solving is fundamental to fluent, phrased reading.  </a:t>
            </a:r>
          </a:p>
          <a:p>
            <a:pPr>
              <a:spcBef>
                <a:spcPct val="0"/>
              </a:spcBef>
              <a:buFontTx/>
              <a:buChar char="•"/>
            </a:pPr>
            <a:endParaRPr lang="en-US" smtClean="0"/>
          </a:p>
          <a:p>
            <a:pPr>
              <a:spcBef>
                <a:spcPct val="0"/>
              </a:spcBef>
              <a:buFontTx/>
              <a:buChar char="•"/>
            </a:pPr>
            <a:r>
              <a:rPr lang="en-US" smtClean="0"/>
              <a:t>Vocabulary development is an important factor in understanding the meaning of the text and has long been recognized as playing an important  role in reading comprehension.  </a:t>
            </a:r>
          </a:p>
          <a:p>
            <a:pPr>
              <a:spcBef>
                <a:spcPct val="0"/>
              </a:spcBef>
              <a:buFontTx/>
              <a:buChar char="•"/>
            </a:pPr>
            <a:endParaRPr lang="en-US" smtClean="0"/>
          </a:p>
          <a:p>
            <a:pPr>
              <a:spcBef>
                <a:spcPct val="0"/>
              </a:spcBef>
              <a:buFontTx/>
              <a:buChar char="•"/>
            </a:pPr>
            <a:r>
              <a:rPr lang="en-US" smtClean="0"/>
              <a:t>Using writing allows us, the readers, to extend talk and explore the many aspects of understanding the text. </a:t>
            </a:r>
          </a:p>
          <a:p>
            <a:pPr>
              <a:spcBef>
                <a:spcPct val="0"/>
              </a:spcBef>
              <a:buFontTx/>
              <a:buChar char="•"/>
            </a:pPr>
            <a:endParaRPr lang="en-US" smtClean="0"/>
          </a:p>
          <a:p>
            <a:pPr>
              <a:spcBef>
                <a:spcPct val="0"/>
              </a:spcBef>
              <a:buFontTx/>
              <a:buChar char="•"/>
            </a:pPr>
            <a:r>
              <a:rPr lang="en-US" smtClean="0"/>
              <a:t>When writing  word study empowers students to express themselves and to communicate effectively</a:t>
            </a:r>
          </a:p>
        </p:txBody>
      </p:sp>
      <p:sp>
        <p:nvSpPr>
          <p:cNvPr id="18435"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63F8BB40-27E9-4CC2-94B0-9C4509C694AA}" type="slidenum">
              <a:rPr lang="en-US"/>
              <a:pPr fontAlgn="base">
                <a:spcBef>
                  <a:spcPct val="0"/>
                </a:spcBef>
                <a:spcAft>
                  <a:spcPct val="0"/>
                </a:spcAft>
              </a:pPr>
              <a:t>2</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1" name="Slide Image Placeholder 1"/>
          <p:cNvSpPr>
            <a:spLocks noGrp="1" noRot="1" noChangeAspect="1"/>
          </p:cNvSpPr>
          <p:nvPr>
            <p:ph type="sldImg"/>
          </p:nvPr>
        </p:nvSpPr>
        <p:spPr bwMode="auto">
          <a:noFill/>
          <a:ln>
            <a:solidFill>
              <a:srgbClr val="000000"/>
            </a:solidFill>
            <a:miter lim="800000"/>
            <a:headEnd/>
            <a:tailEnd/>
          </a:ln>
        </p:spPr>
      </p:sp>
      <p:sp>
        <p:nvSpPr>
          <p:cNvPr id="20482"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mtClean="0"/>
              <a:t>“ We emphasize that these principles are learned and enriched in both direct word study and in reading/writing continuous text” F and P</a:t>
            </a:r>
          </a:p>
          <a:p>
            <a:pPr>
              <a:spcBef>
                <a:spcPct val="0"/>
              </a:spcBef>
            </a:pPr>
            <a:endParaRPr lang="en-US" smtClean="0"/>
          </a:p>
          <a:p>
            <a:pPr>
              <a:spcBef>
                <a:spcPct val="0"/>
              </a:spcBef>
              <a:buFontTx/>
              <a:buChar char="•"/>
            </a:pPr>
            <a:r>
              <a:rPr lang="en-US" smtClean="0"/>
              <a:t>Hand out –nine categories of learning  (F&amp;P Gr. 2 Phonics – pages 4-5)</a:t>
            </a:r>
          </a:p>
          <a:p>
            <a:pPr>
              <a:spcBef>
                <a:spcPct val="0"/>
              </a:spcBef>
              <a:buFontTx/>
              <a:buChar char="•"/>
            </a:pPr>
            <a:endParaRPr lang="en-US" smtClean="0"/>
          </a:p>
          <a:p>
            <a:pPr>
              <a:spcBef>
                <a:spcPct val="0"/>
              </a:spcBef>
              <a:buFontTx/>
              <a:buChar char="•"/>
            </a:pPr>
            <a:r>
              <a:rPr lang="en-US" smtClean="0"/>
              <a:t>Interactive component??</a:t>
            </a:r>
          </a:p>
        </p:txBody>
      </p:sp>
      <p:sp>
        <p:nvSpPr>
          <p:cNvPr id="20483"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175C4731-D2B8-4193-84E6-40C2A4E2D1B6}" type="slidenum">
              <a:rPr lang="en-US"/>
              <a:pPr fontAlgn="base">
                <a:spcBef>
                  <a:spcPct val="0"/>
                </a:spcBef>
                <a:spcAft>
                  <a:spcPct val="0"/>
                </a:spcAft>
              </a:pPr>
              <a:t>3</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2529" name="Slide Image Placeholder 1"/>
          <p:cNvSpPr>
            <a:spLocks noGrp="1" noRot="1" noChangeAspect="1"/>
          </p:cNvSpPr>
          <p:nvPr>
            <p:ph type="sldImg"/>
          </p:nvPr>
        </p:nvSpPr>
        <p:spPr bwMode="auto">
          <a:noFill/>
          <a:ln>
            <a:solidFill>
              <a:srgbClr val="000000"/>
            </a:solidFill>
            <a:miter lim="800000"/>
            <a:headEnd/>
            <a:tailEnd/>
          </a:ln>
        </p:spPr>
      </p:sp>
      <p:sp>
        <p:nvSpPr>
          <p:cNvPr id="22530"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The word work plan was designed for flexibility. The intent was not to have a lesson for every day, but used as a guide for differentiated instructon.  </a:t>
            </a:r>
          </a:p>
          <a:p>
            <a:pPr>
              <a:spcBef>
                <a:spcPct val="0"/>
              </a:spcBef>
              <a:buFontTx/>
              <a:buChar char="•"/>
            </a:pPr>
            <a:endParaRPr lang="en-US" smtClean="0"/>
          </a:p>
          <a:p>
            <a:pPr>
              <a:spcBef>
                <a:spcPct val="0"/>
              </a:spcBef>
              <a:buFontTx/>
              <a:buChar char="•"/>
            </a:pPr>
            <a:r>
              <a:rPr lang="en-US" smtClean="0"/>
              <a:t>Teachers will break into groups by grade level to review the monthly content and student goals. (max. 5 minutes)</a:t>
            </a:r>
          </a:p>
          <a:p>
            <a:pPr>
              <a:spcBef>
                <a:spcPct val="0"/>
              </a:spcBef>
              <a:buFontTx/>
              <a:buChar char="•"/>
            </a:pPr>
            <a:endParaRPr lang="en-US" smtClean="0"/>
          </a:p>
          <a:p>
            <a:pPr>
              <a:spcBef>
                <a:spcPct val="0"/>
              </a:spcBef>
              <a:buFontTx/>
              <a:buChar char="•"/>
            </a:pPr>
            <a:r>
              <a:rPr lang="en-US" smtClean="0"/>
              <a:t>Note that the guiding question is the same but the goals for each month are different.</a:t>
            </a:r>
          </a:p>
        </p:txBody>
      </p:sp>
      <p:sp>
        <p:nvSpPr>
          <p:cNvPr id="22531"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47B5C51-5D92-43DE-8B46-2D6B0FC6B2DB}" type="slidenum">
              <a:rPr lang="en-US"/>
              <a:pPr fontAlgn="base">
                <a:spcBef>
                  <a:spcPct val="0"/>
                </a:spcBef>
                <a:spcAft>
                  <a:spcPct val="0"/>
                </a:spcAft>
              </a:pPr>
              <a:t>4</a:t>
            </a:fld>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4577" name="Slide Image Placeholder 1"/>
          <p:cNvSpPr>
            <a:spLocks noGrp="1" noRot="1" noChangeAspect="1"/>
          </p:cNvSpPr>
          <p:nvPr>
            <p:ph type="sldImg"/>
          </p:nvPr>
        </p:nvSpPr>
        <p:spPr bwMode="auto">
          <a:noFill/>
          <a:ln>
            <a:solidFill>
              <a:srgbClr val="000000"/>
            </a:solidFill>
            <a:miter lim="800000"/>
            <a:headEnd/>
            <a:tailEnd/>
          </a:ln>
        </p:spPr>
      </p:sp>
      <p:sp>
        <p:nvSpPr>
          <p:cNvPr id="24578"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Turn and talk about how word walls are used by teachers and students in an interactive manner</a:t>
            </a:r>
          </a:p>
          <a:p>
            <a:pPr>
              <a:spcBef>
                <a:spcPct val="0"/>
              </a:spcBef>
            </a:pPr>
            <a:endParaRPr lang="en-US" smtClean="0"/>
          </a:p>
          <a:p>
            <a:pPr>
              <a:spcBef>
                <a:spcPct val="0"/>
              </a:spcBef>
              <a:buFontTx/>
              <a:buChar char="•"/>
            </a:pPr>
            <a:r>
              <a:rPr lang="en-US" smtClean="0"/>
              <a:t>Why? </a:t>
            </a:r>
          </a:p>
          <a:p>
            <a:pPr>
              <a:spcBef>
                <a:spcPct val="0"/>
              </a:spcBef>
            </a:pPr>
            <a:endParaRPr lang="en-US" smtClean="0"/>
          </a:p>
          <a:p>
            <a:pPr>
              <a:spcBef>
                <a:spcPct val="0"/>
              </a:spcBef>
              <a:buFontTx/>
              <a:buChar char="•"/>
            </a:pPr>
            <a:r>
              <a:rPr lang="en-US" smtClean="0"/>
              <a:t>When?</a:t>
            </a:r>
          </a:p>
          <a:p>
            <a:pPr>
              <a:spcBef>
                <a:spcPct val="0"/>
              </a:spcBef>
            </a:pPr>
            <a:endParaRPr lang="en-US" smtClean="0"/>
          </a:p>
          <a:p>
            <a:pPr>
              <a:spcBef>
                <a:spcPct val="0"/>
              </a:spcBef>
              <a:buFontTx/>
              <a:buChar char="•"/>
            </a:pPr>
            <a:r>
              <a:rPr lang="en-US" smtClean="0"/>
              <a:t>How?</a:t>
            </a:r>
          </a:p>
        </p:txBody>
      </p:sp>
      <p:sp>
        <p:nvSpPr>
          <p:cNvPr id="24579"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70AF83B-3241-4364-9087-F92DB4B262F9}" type="slidenum">
              <a:rPr lang="en-US"/>
              <a:pPr fontAlgn="base">
                <a:spcBef>
                  <a:spcPct val="0"/>
                </a:spcBef>
                <a:spcAft>
                  <a:spcPct val="0"/>
                </a:spcAft>
              </a:pPr>
              <a:t>5</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6625" name="Slide Image Placeholder 1"/>
          <p:cNvSpPr>
            <a:spLocks noGrp="1" noRot="1" noChangeAspect="1"/>
          </p:cNvSpPr>
          <p:nvPr>
            <p:ph type="sldImg"/>
          </p:nvPr>
        </p:nvSpPr>
        <p:spPr bwMode="auto">
          <a:noFill/>
          <a:ln>
            <a:solidFill>
              <a:srgbClr val="000000"/>
            </a:solidFill>
            <a:miter lim="800000"/>
            <a:headEnd/>
            <a:tailEnd/>
          </a:ln>
        </p:spPr>
      </p:sp>
      <p:sp>
        <p:nvSpPr>
          <p:cNvPr id="26626"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mtClean="0"/>
              <a:t>The word wall is a multi-level activity because children are in different stages of word learning</a:t>
            </a:r>
          </a:p>
        </p:txBody>
      </p:sp>
      <p:sp>
        <p:nvSpPr>
          <p:cNvPr id="26627"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DE1705AC-2D36-41F2-BEC5-2A63F2D1C408}" type="slidenum">
              <a:rPr lang="en-US"/>
              <a:pPr fontAlgn="base">
                <a:spcBef>
                  <a:spcPct val="0"/>
                </a:spcBef>
                <a:spcAft>
                  <a:spcPct val="0"/>
                </a:spcAft>
              </a:pPr>
              <a:t>6</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8673" name="Slide Image Placeholder 1"/>
          <p:cNvSpPr>
            <a:spLocks noGrp="1" noRot="1" noChangeAspect="1"/>
          </p:cNvSpPr>
          <p:nvPr>
            <p:ph type="sldImg"/>
          </p:nvPr>
        </p:nvSpPr>
        <p:spPr bwMode="auto">
          <a:noFill/>
          <a:ln>
            <a:solidFill>
              <a:srgbClr val="000000"/>
            </a:solidFill>
            <a:miter lim="800000"/>
            <a:headEnd/>
            <a:tailEnd/>
          </a:ln>
        </p:spPr>
      </p:sp>
      <p:sp>
        <p:nvSpPr>
          <p:cNvPr id="28674"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Dominie Spelling Inventory by Diane DeFord </a:t>
            </a:r>
          </a:p>
          <a:p>
            <a:pPr>
              <a:spcBef>
                <a:spcPct val="0"/>
              </a:spcBef>
              <a:buFontTx/>
              <a:buChar char="•"/>
            </a:pPr>
            <a:endParaRPr lang="en-US" smtClean="0"/>
          </a:p>
          <a:p>
            <a:pPr>
              <a:spcBef>
                <a:spcPct val="0"/>
              </a:spcBef>
              <a:buFontTx/>
              <a:buChar char="•"/>
            </a:pPr>
            <a:r>
              <a:rPr lang="en-US" smtClean="0"/>
              <a:t>It includes below, on and above grade level words for each grade assessment</a:t>
            </a:r>
          </a:p>
          <a:p>
            <a:pPr>
              <a:spcBef>
                <a:spcPct val="0"/>
              </a:spcBef>
              <a:buFontTx/>
              <a:buChar char="•"/>
            </a:pPr>
            <a:endParaRPr lang="en-US" smtClean="0"/>
          </a:p>
          <a:p>
            <a:pPr>
              <a:spcBef>
                <a:spcPct val="0"/>
              </a:spcBef>
              <a:buFontTx/>
              <a:buChar char="•"/>
            </a:pPr>
            <a:r>
              <a:rPr lang="en-US" smtClean="0"/>
              <a:t>Give the spelling analysis chart to teachers to analyze spelling information ( especially for struggling readers and writers)</a:t>
            </a:r>
          </a:p>
          <a:p>
            <a:pPr>
              <a:spcBef>
                <a:spcPct val="0"/>
              </a:spcBef>
            </a:pPr>
            <a:r>
              <a:rPr lang="en-US" smtClean="0"/>
              <a:t>As a universal screen of children’s spelling and phonic ability. ( baseline information to calibrate from national stanines)</a:t>
            </a:r>
          </a:p>
        </p:txBody>
      </p:sp>
      <p:sp>
        <p:nvSpPr>
          <p:cNvPr id="28675"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D18C3BF4-912C-4DC6-B1D4-33CC6E230459}" type="slidenum">
              <a:rPr lang="en-US"/>
              <a:pPr fontAlgn="base">
                <a:spcBef>
                  <a:spcPct val="0"/>
                </a:spcBef>
                <a:spcAft>
                  <a:spcPct val="0"/>
                </a:spcAft>
              </a:pPr>
              <a:t>7</a:t>
            </a:fld>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0721" name="Slide Image Placeholder 1"/>
          <p:cNvSpPr>
            <a:spLocks noGrp="1" noRot="1" noChangeAspect="1"/>
          </p:cNvSpPr>
          <p:nvPr>
            <p:ph type="sldImg"/>
          </p:nvPr>
        </p:nvSpPr>
        <p:spPr bwMode="auto">
          <a:noFill/>
          <a:ln>
            <a:solidFill>
              <a:srgbClr val="000000"/>
            </a:solidFill>
            <a:miter lim="800000"/>
            <a:headEnd/>
            <a:tailEnd/>
          </a:ln>
        </p:spPr>
      </p:sp>
      <p:sp>
        <p:nvSpPr>
          <p:cNvPr id="30722"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Power is in the small group instruction</a:t>
            </a:r>
          </a:p>
          <a:p>
            <a:pPr>
              <a:spcBef>
                <a:spcPct val="0"/>
              </a:spcBef>
              <a:buFontTx/>
              <a:buChar char="•"/>
            </a:pPr>
            <a:endParaRPr lang="en-US" smtClean="0"/>
          </a:p>
          <a:p>
            <a:pPr>
              <a:spcBef>
                <a:spcPct val="0"/>
              </a:spcBef>
              <a:buFontTx/>
              <a:buChar char="•"/>
            </a:pPr>
            <a:r>
              <a:rPr lang="en-US" smtClean="0"/>
              <a:t>We model first analysis- check off observations….suggest that you will begin with what they see some evidence vs. none</a:t>
            </a:r>
          </a:p>
          <a:p>
            <a:pPr>
              <a:spcBef>
                <a:spcPct val="0"/>
              </a:spcBef>
              <a:buFontTx/>
              <a:buChar char="•"/>
            </a:pPr>
            <a:endParaRPr lang="en-US" smtClean="0"/>
          </a:p>
          <a:p>
            <a:pPr>
              <a:spcBef>
                <a:spcPct val="0"/>
              </a:spcBef>
              <a:buFontTx/>
              <a:buChar char="•"/>
            </a:pPr>
            <a:r>
              <a:rPr lang="en-US" smtClean="0"/>
              <a:t>Then teachers try spelling analysis with a second student sample</a:t>
            </a:r>
          </a:p>
          <a:p>
            <a:pPr>
              <a:spcBef>
                <a:spcPct val="0"/>
              </a:spcBef>
              <a:buFontTx/>
              <a:buChar char="•"/>
            </a:pPr>
            <a:endParaRPr lang="en-US" smtClean="0"/>
          </a:p>
          <a:p>
            <a:pPr>
              <a:spcBef>
                <a:spcPct val="0"/>
              </a:spcBef>
              <a:buFontTx/>
              <a:buChar char="•"/>
            </a:pPr>
            <a:r>
              <a:rPr lang="en-US" smtClean="0"/>
              <a:t>Pull out a writing sample and running record to see if there is evidence across assessments to confirm what you are doing</a:t>
            </a:r>
          </a:p>
          <a:p>
            <a:pPr>
              <a:spcBef>
                <a:spcPct val="0"/>
              </a:spcBef>
              <a:buFontTx/>
              <a:buChar char="•"/>
            </a:pPr>
            <a:endParaRPr lang="en-US" smtClean="0"/>
          </a:p>
        </p:txBody>
      </p:sp>
      <p:sp>
        <p:nvSpPr>
          <p:cNvPr id="30723"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ABC0F912-7B98-4775-A5FF-5E00ECC17EA9}" type="slidenum">
              <a:rPr lang="en-US"/>
              <a:pPr fontAlgn="base">
                <a:spcBef>
                  <a:spcPct val="0"/>
                </a:spcBef>
                <a:spcAft>
                  <a:spcPct val="0"/>
                </a:spcAft>
              </a:pPr>
              <a:t>8</a:t>
            </a:fld>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2769" name="Slide Image Placeholder 1"/>
          <p:cNvSpPr>
            <a:spLocks noGrp="1" noRot="1" noChangeAspect="1"/>
          </p:cNvSpPr>
          <p:nvPr>
            <p:ph type="sldImg"/>
          </p:nvPr>
        </p:nvSpPr>
        <p:spPr bwMode="auto">
          <a:noFill/>
          <a:ln>
            <a:solidFill>
              <a:srgbClr val="000000"/>
            </a:solidFill>
            <a:miter lim="800000"/>
            <a:headEnd/>
            <a:tailEnd/>
          </a:ln>
        </p:spPr>
      </p:sp>
      <p:sp>
        <p:nvSpPr>
          <p:cNvPr id="32770"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We are looking for application of word work skill across the curriculum--</a:t>
            </a:r>
          </a:p>
          <a:p>
            <a:pPr>
              <a:spcBef>
                <a:spcPct val="0"/>
              </a:spcBef>
              <a:buFontTx/>
              <a:buChar char="•"/>
            </a:pPr>
            <a:endParaRPr lang="en-US" smtClean="0"/>
          </a:p>
          <a:p>
            <a:pPr>
              <a:spcBef>
                <a:spcPct val="0"/>
              </a:spcBef>
              <a:buFontTx/>
              <a:buChar char="•"/>
            </a:pPr>
            <a:r>
              <a:rPr lang="en-US" smtClean="0"/>
              <a:t>Writing  - look at a writing sample and notice if students are applying what has been taught in small instruction </a:t>
            </a:r>
          </a:p>
          <a:p>
            <a:pPr>
              <a:spcBef>
                <a:spcPct val="0"/>
              </a:spcBef>
              <a:buFontTx/>
              <a:buChar char="•"/>
            </a:pPr>
            <a:endParaRPr lang="en-US" smtClean="0"/>
          </a:p>
          <a:p>
            <a:pPr>
              <a:spcBef>
                <a:spcPct val="0"/>
              </a:spcBef>
            </a:pPr>
            <a:r>
              <a:rPr lang="en-US" smtClean="0"/>
              <a:t>Reading – when analyzing running records notice if students are transferring work works skills to help with word identification</a:t>
            </a:r>
          </a:p>
        </p:txBody>
      </p:sp>
      <p:sp>
        <p:nvSpPr>
          <p:cNvPr id="32771"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12CBE8E-0CE7-448C-81C5-05E48C01CDE7}" type="slidenum">
              <a:rPr lang="en-US"/>
              <a:pPr fontAlgn="base">
                <a:spcBef>
                  <a:spcPct val="0"/>
                </a:spcBef>
                <a:spcAft>
                  <a:spcPct val="0"/>
                </a:spcAft>
              </a:pPr>
              <a:t>9</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13A57A9A-B741-4B87-B4E4-B14E736B39CC}" type="datetimeFigureOut">
              <a:rPr lang="en-US"/>
              <a:pPr>
                <a:defRPr/>
              </a:pPr>
              <a:t>10/31/11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D196A8F2-2551-4CF0-B4A0-382E5D870B40}"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6771123A-B556-4690-9084-06BFA09F09DB}" type="datetimeFigureOut">
              <a:rPr lang="en-US"/>
              <a:pPr>
                <a:defRPr/>
              </a:pPr>
              <a:t>10/31/11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C774E7A-2067-496E-8903-9DD812367D87}"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AAE530BC-465A-4EBE-93B0-31A180ED1A3D}" type="datetimeFigureOut">
              <a:rPr lang="en-US"/>
              <a:pPr>
                <a:defRPr/>
              </a:pPr>
              <a:t>10/31/11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5156213-88BD-4915-83F4-6696DB804B9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8DD3D0FD-FB24-4E2F-BA4F-B6F219EE678E}" type="datetimeFigureOut">
              <a:rPr lang="en-US"/>
              <a:pPr>
                <a:defRPr/>
              </a:pPr>
              <a:t>10/31/11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A287B89B-A110-4872-AE80-A2481CD16B54}"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5BB627BD-B272-4326-B8AE-CCF2CEA982F1}" type="datetimeFigureOut">
              <a:rPr lang="en-US"/>
              <a:pPr>
                <a:defRPr/>
              </a:pPr>
              <a:t>10/31/11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33F37386-74CD-40B3-97C3-1AFD4C98F572}"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5F865E02-D9EA-476C-AF97-8D59D3AF16B9}" type="datetimeFigureOut">
              <a:rPr lang="en-US"/>
              <a:pPr>
                <a:defRPr/>
              </a:pPr>
              <a:t>10/31/11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F3CA67C0-6D4F-4216-BC76-0CB331673460}"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AD8C01E1-CA7C-4175-90C0-DFDD1F76CCDE}" type="datetimeFigureOut">
              <a:rPr lang="en-US"/>
              <a:pPr>
                <a:defRPr/>
              </a:pPr>
              <a:t>10/31/11</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78BBB589-5727-49A5-BAF3-22CCB4CE9C44}"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244D2157-AB61-4C2F-B13D-367B8FC852BA}" type="datetimeFigureOut">
              <a:rPr lang="en-US"/>
              <a:pPr>
                <a:defRPr/>
              </a:pPr>
              <a:t>10/31/11</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AC07BC2A-F30B-45E4-9330-8F3A9CC25BB6}"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904D4981-E0CC-4FF8-BCA6-473CEB5A5DE4}" type="datetimeFigureOut">
              <a:rPr lang="en-US"/>
              <a:pPr>
                <a:defRPr/>
              </a:pPr>
              <a:t>10/31/11</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1D5363BD-7F0F-44D4-89D7-F85F8CC4ABB2}"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E267481C-DE52-48DE-A804-369FBF8AE42C}" type="datetimeFigureOut">
              <a:rPr lang="en-US"/>
              <a:pPr>
                <a:defRPr/>
              </a:pPr>
              <a:t>10/31/11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948FCA25-AE81-4575-85AB-EB9C390ADDE7}"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D485257F-EB36-4FF6-8844-461EFE8621D8}" type="datetimeFigureOut">
              <a:rPr lang="en-US"/>
              <a:pPr>
                <a:defRPr/>
              </a:pPr>
              <a:t>10/31/11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E12462C5-0F18-4F65-A773-461C63051F5D}"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4" Type="http://schemas.openxmlformats.org/officeDocument/2006/relationships/slideLayout" Target="../slideLayouts/slideLayout4.xml"/><Relationship Id="rId10" Type="http://schemas.openxmlformats.org/officeDocument/2006/relationships/slideLayout" Target="../slideLayouts/slideLayout10.xml"/><Relationship Id="rId5" Type="http://schemas.openxmlformats.org/officeDocument/2006/relationships/slideLayout" Target="../slideLayouts/slideLayout5.xml"/><Relationship Id="rId7" Type="http://schemas.openxmlformats.org/officeDocument/2006/relationships/slideLayout" Target="../slideLayouts/slideLayout7.xml"/><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9" Type="http://schemas.openxmlformats.org/officeDocument/2006/relationships/slideLayout" Target="../slideLayouts/slideLayout9.xml"/><Relationship Id="rId3" Type="http://schemas.openxmlformats.org/officeDocument/2006/relationships/slideLayout" Target="../slideLayouts/slideLayout3.xml"/><Relationship Id="rId6" Type="http://schemas.openxmlformats.org/officeDocument/2006/relationships/slideLayout" Target="../slideLayouts/slideLayout6.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40695D45-42A1-45D3-946A-DB36F6E085C2}" type="datetimeFigureOut">
              <a:rPr lang="en-US"/>
              <a:pPr>
                <a:defRPr/>
              </a:pPr>
              <a:t>10/31/11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A3D0AAE3-7B18-40B2-9AB2-1361903EB3A5}"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361" name="Title 1"/>
          <p:cNvSpPr>
            <a:spLocks noGrp="1"/>
          </p:cNvSpPr>
          <p:nvPr>
            <p:ph type="ctrTitle"/>
          </p:nvPr>
        </p:nvSpPr>
        <p:spPr/>
        <p:txBody>
          <a:bodyPr/>
          <a:lstStyle/>
          <a:p>
            <a:r>
              <a:rPr lang="en-US" smtClean="0"/>
              <a:t>K-2 Word Work Overview</a:t>
            </a:r>
          </a:p>
        </p:txBody>
      </p:sp>
      <p:sp>
        <p:nvSpPr>
          <p:cNvPr id="3" name="Subtitle 2"/>
          <p:cNvSpPr>
            <a:spLocks noGrp="1"/>
          </p:cNvSpPr>
          <p:nvPr>
            <p:ph type="subTitle" idx="1"/>
          </p:nvPr>
        </p:nvSpPr>
        <p:spPr/>
        <p:txBody>
          <a:bodyPr rtlCol="0">
            <a:normAutofit/>
          </a:bodyPr>
          <a:lstStyle/>
          <a:p>
            <a:pPr fontAlgn="auto">
              <a:spcAft>
                <a:spcPts val="0"/>
              </a:spcAft>
              <a:buFont typeface="Arial" pitchFamily="34" charset="0"/>
              <a:buNone/>
              <a:defRPr/>
            </a:pPr>
            <a:r>
              <a:rPr lang="en-US" dirty="0" smtClean="0"/>
              <a:t>November 8, 2011</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3794" name="Rectangle 2"/>
          <p:cNvSpPr>
            <a:spLocks noGrp="1"/>
          </p:cNvSpPr>
          <p:nvPr>
            <p:ph type="title"/>
          </p:nvPr>
        </p:nvSpPr>
        <p:spPr/>
        <p:txBody>
          <a:bodyPr/>
          <a:lstStyle/>
          <a:p>
            <a:r>
              <a:rPr lang="en-US" smtClean="0"/>
              <a:t>Word Work K-2</a:t>
            </a:r>
          </a:p>
        </p:txBody>
      </p:sp>
      <p:sp>
        <p:nvSpPr>
          <p:cNvPr id="33795" name="Rectangle 3"/>
          <p:cNvSpPr>
            <a:spLocks noGrp="1"/>
          </p:cNvSpPr>
          <p:nvPr>
            <p:ph type="body" idx="1"/>
          </p:nvPr>
        </p:nvSpPr>
        <p:spPr/>
        <p:txBody>
          <a:bodyPr/>
          <a:lstStyle/>
          <a:p>
            <a:r>
              <a:rPr lang="en-US" smtClean="0"/>
              <a:t>Real power in word work is in small group instruction in the service of reading and writing.</a:t>
            </a:r>
          </a:p>
          <a:p>
            <a:r>
              <a:rPr lang="en-US" smtClean="0"/>
              <a:t>This happens during Reading and Writing Workshop.</a:t>
            </a:r>
          </a:p>
          <a:p>
            <a:r>
              <a:rPr lang="en-US" smtClean="0"/>
              <a:t>Reading and writing samples drive word work instruction.</a:t>
            </a: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4818" name="Rectangle 2"/>
          <p:cNvSpPr>
            <a:spLocks noGrp="1"/>
          </p:cNvSpPr>
          <p:nvPr>
            <p:ph type="title"/>
          </p:nvPr>
        </p:nvSpPr>
        <p:spPr/>
        <p:txBody>
          <a:bodyPr/>
          <a:lstStyle/>
          <a:p>
            <a:r>
              <a:rPr lang="en-US" sz="4000" smtClean="0"/>
              <a:t>What might word work in small group look like?</a:t>
            </a:r>
          </a:p>
        </p:txBody>
      </p:sp>
      <p:sp>
        <p:nvSpPr>
          <p:cNvPr id="34819" name="Rectangle 3"/>
          <p:cNvSpPr>
            <a:spLocks noGrp="1"/>
          </p:cNvSpPr>
          <p:nvPr>
            <p:ph type="body" idx="1"/>
          </p:nvPr>
        </p:nvSpPr>
        <p:spPr/>
        <p:txBody>
          <a:bodyPr/>
          <a:lstStyle/>
          <a:p>
            <a:r>
              <a:rPr lang="en-US" smtClean="0"/>
              <a:t>Instruction is based on needs of students evidenced in their reading and writing.</a:t>
            </a:r>
          </a:p>
          <a:p>
            <a:r>
              <a:rPr lang="en-US" smtClean="0"/>
              <a:t>Showing examples of what it may look like in Kindergarten, First Grade, and Second Grade. </a:t>
            </a:r>
          </a:p>
          <a:p>
            <a:endParaRPr lang="en-US" smtClean="0"/>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7890" name="Rectangle 2"/>
          <p:cNvSpPr>
            <a:spLocks noGrp="1"/>
          </p:cNvSpPr>
          <p:nvPr>
            <p:ph type="title"/>
          </p:nvPr>
        </p:nvSpPr>
        <p:spPr/>
        <p:txBody>
          <a:bodyPr/>
          <a:lstStyle/>
          <a:p>
            <a:r>
              <a:rPr lang="en-US" smtClean="0"/>
              <a:t>Kindergarten</a:t>
            </a:r>
          </a:p>
        </p:txBody>
      </p:sp>
      <p:sp>
        <p:nvSpPr>
          <p:cNvPr id="37891" name="Rectangle 3"/>
          <p:cNvSpPr>
            <a:spLocks noGrp="1"/>
          </p:cNvSpPr>
          <p:nvPr>
            <p:ph type="body" idx="1"/>
          </p:nvPr>
        </p:nvSpPr>
        <p:spPr/>
        <p:txBody>
          <a:bodyPr/>
          <a:lstStyle/>
          <a:p>
            <a:r>
              <a:rPr lang="en-US" smtClean="0"/>
              <a:t>What you will see:</a:t>
            </a: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9938" name="Rectangle 2"/>
          <p:cNvSpPr>
            <a:spLocks noGrp="1"/>
          </p:cNvSpPr>
          <p:nvPr>
            <p:ph type="title"/>
          </p:nvPr>
        </p:nvSpPr>
        <p:spPr/>
        <p:txBody>
          <a:bodyPr/>
          <a:lstStyle/>
          <a:p>
            <a:r>
              <a:rPr lang="en-US" smtClean="0"/>
              <a:t>First Grade</a:t>
            </a:r>
          </a:p>
        </p:txBody>
      </p:sp>
      <p:sp>
        <p:nvSpPr>
          <p:cNvPr id="39939" name="Rectangle 3"/>
          <p:cNvSpPr>
            <a:spLocks noGrp="1"/>
          </p:cNvSpPr>
          <p:nvPr>
            <p:ph type="body" idx="1"/>
          </p:nvPr>
        </p:nvSpPr>
        <p:spPr/>
        <p:txBody>
          <a:bodyPr/>
          <a:lstStyle/>
          <a:p>
            <a:r>
              <a:rPr lang="en-US" smtClean="0"/>
              <a:t>What you will see:</a:t>
            </a: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1986" name="Rectangle 2"/>
          <p:cNvSpPr>
            <a:spLocks noGrp="1"/>
          </p:cNvSpPr>
          <p:nvPr>
            <p:ph type="title"/>
          </p:nvPr>
        </p:nvSpPr>
        <p:spPr/>
        <p:txBody>
          <a:bodyPr/>
          <a:lstStyle/>
          <a:p>
            <a:r>
              <a:rPr lang="en-US" smtClean="0"/>
              <a:t>Second Grade</a:t>
            </a:r>
          </a:p>
        </p:txBody>
      </p:sp>
      <p:sp>
        <p:nvSpPr>
          <p:cNvPr id="41987" name="Rectangle 3"/>
          <p:cNvSpPr>
            <a:spLocks noGrp="1"/>
          </p:cNvSpPr>
          <p:nvPr>
            <p:ph type="body" idx="1"/>
          </p:nvPr>
        </p:nvSpPr>
        <p:spPr/>
        <p:txBody>
          <a:bodyPr/>
          <a:lstStyle/>
          <a:p>
            <a:r>
              <a:rPr lang="en-US" smtClean="0"/>
              <a:t>What you will see:</a:t>
            </a: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3010" name="Rectangle 2"/>
          <p:cNvSpPr>
            <a:spLocks noGrp="1"/>
          </p:cNvSpPr>
          <p:nvPr>
            <p:ph type="title"/>
          </p:nvPr>
        </p:nvSpPr>
        <p:spPr/>
        <p:txBody>
          <a:bodyPr/>
          <a:lstStyle/>
          <a:p>
            <a:r>
              <a:rPr lang="en-US" smtClean="0"/>
              <a:t>Making Instructional Decisions</a:t>
            </a:r>
          </a:p>
        </p:txBody>
      </p:sp>
      <p:sp>
        <p:nvSpPr>
          <p:cNvPr id="43011" name="Rectangle 3"/>
          <p:cNvSpPr>
            <a:spLocks noGrp="1"/>
          </p:cNvSpPr>
          <p:nvPr>
            <p:ph type="body" idx="1"/>
          </p:nvPr>
        </p:nvSpPr>
        <p:spPr/>
        <p:txBody>
          <a:bodyPr/>
          <a:lstStyle/>
          <a:p>
            <a:r>
              <a:rPr lang="en-US" smtClean="0"/>
              <a:t>Look at running record and writing sample</a:t>
            </a:r>
          </a:p>
          <a:p>
            <a:r>
              <a:rPr lang="en-US" smtClean="0"/>
              <a:t>Turn and talk to your group about what you could teach for word work within your small group lesson.</a:t>
            </a: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5058" name="Rectangle 2"/>
          <p:cNvSpPr>
            <a:spLocks noGrp="1"/>
          </p:cNvSpPr>
          <p:nvPr>
            <p:ph type="title"/>
          </p:nvPr>
        </p:nvSpPr>
        <p:spPr/>
        <p:txBody>
          <a:bodyPr/>
          <a:lstStyle/>
          <a:p>
            <a:r>
              <a:rPr lang="en-US" smtClean="0"/>
              <a:t>Making Instructional Decisions</a:t>
            </a:r>
          </a:p>
        </p:txBody>
      </p:sp>
      <p:sp>
        <p:nvSpPr>
          <p:cNvPr id="45059" name="Rectangle 3"/>
          <p:cNvSpPr>
            <a:spLocks noGrp="1"/>
          </p:cNvSpPr>
          <p:nvPr>
            <p:ph type="body" idx="1"/>
          </p:nvPr>
        </p:nvSpPr>
        <p:spPr/>
        <p:txBody>
          <a:bodyPr/>
          <a:lstStyle/>
          <a:p>
            <a:r>
              <a:rPr lang="en-US" smtClean="0"/>
              <a:t>Link between word work to guided writing.</a:t>
            </a:r>
          </a:p>
          <a:p>
            <a:r>
              <a:rPr lang="en-US" smtClean="0"/>
              <a:t>Video of Mike teaching guided writing.</a:t>
            </a:r>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7106" name="Rectangle 2"/>
          <p:cNvSpPr>
            <a:spLocks noGrp="1"/>
          </p:cNvSpPr>
          <p:nvPr>
            <p:ph type="title"/>
          </p:nvPr>
        </p:nvSpPr>
        <p:spPr/>
        <p:txBody>
          <a:bodyPr/>
          <a:lstStyle/>
          <a:p>
            <a:r>
              <a:rPr lang="en-US" smtClean="0"/>
              <a:t>Your turn…</a:t>
            </a:r>
          </a:p>
        </p:txBody>
      </p:sp>
      <p:sp>
        <p:nvSpPr>
          <p:cNvPr id="47107" name="Rectangle 3"/>
          <p:cNvSpPr>
            <a:spLocks noGrp="1"/>
          </p:cNvSpPr>
          <p:nvPr>
            <p:ph type="body" idx="1"/>
          </p:nvPr>
        </p:nvSpPr>
        <p:spPr/>
        <p:txBody>
          <a:bodyPr/>
          <a:lstStyle/>
          <a:p>
            <a:r>
              <a:rPr lang="en-US" smtClean="0"/>
              <a:t>Look at your running records and writing samples.  </a:t>
            </a:r>
          </a:p>
          <a:p>
            <a:r>
              <a:rPr lang="en-US" smtClean="0"/>
              <a:t>What instructional decisions would you make?</a:t>
            </a:r>
          </a:p>
          <a:p>
            <a:r>
              <a:rPr lang="en-US" smtClean="0"/>
              <a:t>How do you prioritize?</a:t>
            </a:r>
          </a:p>
          <a:p>
            <a:pPr lvl="1"/>
            <a:r>
              <a:rPr lang="en-US" smtClean="0"/>
              <a:t>What do you teach first? </a:t>
            </a:r>
          </a:p>
          <a:p>
            <a:pPr lvl="1"/>
            <a:r>
              <a:rPr lang="en-US" smtClean="0"/>
              <a:t>What do you teach second?</a:t>
            </a:r>
          </a:p>
          <a:p>
            <a:pPr lvl="1"/>
            <a:r>
              <a:rPr lang="en-US" smtClean="0"/>
              <a:t>What do you notice but will not teach yet?</a:t>
            </a: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9154" name="Rectangle 2"/>
          <p:cNvSpPr>
            <a:spLocks noGrp="1"/>
          </p:cNvSpPr>
          <p:nvPr>
            <p:ph type="title"/>
          </p:nvPr>
        </p:nvSpPr>
        <p:spPr/>
        <p:txBody>
          <a:bodyPr/>
          <a:lstStyle/>
          <a:p>
            <a:r>
              <a:rPr lang="en-US" smtClean="0"/>
              <a:t>Exit Slip</a:t>
            </a:r>
          </a:p>
        </p:txBody>
      </p:sp>
      <p:sp>
        <p:nvSpPr>
          <p:cNvPr id="49155" name="Rectangle 3"/>
          <p:cNvSpPr>
            <a:spLocks noGrp="1"/>
          </p:cNvSpPr>
          <p:nvPr>
            <p:ph type="body" idx="1"/>
          </p:nvPr>
        </p:nvSpPr>
        <p:spPr/>
        <p:txBody>
          <a:bodyPr/>
          <a:lstStyle/>
          <a:p>
            <a:r>
              <a:rPr lang="en-US" smtClean="0"/>
              <a:t>Please complete </a:t>
            </a: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ormAutofit fontScale="90000"/>
          </a:bodyPr>
          <a:lstStyle/>
          <a:p>
            <a:pPr fontAlgn="auto">
              <a:spcAft>
                <a:spcPts val="0"/>
              </a:spcAft>
              <a:defRPr/>
            </a:pPr>
            <a:r>
              <a:rPr lang="en-US" dirty="0" smtClean="0"/>
              <a:t>What is Word Study?</a:t>
            </a:r>
            <a:br>
              <a:rPr lang="en-US" dirty="0" smtClean="0"/>
            </a:br>
            <a:endParaRPr lang="en-US" dirty="0"/>
          </a:p>
        </p:txBody>
      </p:sp>
      <p:sp>
        <p:nvSpPr>
          <p:cNvPr id="17410" name="Content Placeholder 2"/>
          <p:cNvSpPr>
            <a:spLocks noGrp="1"/>
          </p:cNvSpPr>
          <p:nvPr>
            <p:ph idx="1"/>
          </p:nvPr>
        </p:nvSpPr>
        <p:spPr/>
        <p:txBody>
          <a:bodyPr/>
          <a:lstStyle/>
          <a:p>
            <a:r>
              <a:rPr lang="en-US" smtClean="0"/>
              <a:t>A study of how written language works</a:t>
            </a:r>
          </a:p>
          <a:p>
            <a:endParaRPr lang="en-US" smtClean="0"/>
          </a:p>
          <a:p>
            <a:r>
              <a:rPr lang="en-US" smtClean="0"/>
              <a:t>Includes word solving, spelling and vocabulary</a:t>
            </a:r>
          </a:p>
          <a:p>
            <a:endParaRPr lang="en-US" smtClean="0"/>
          </a:p>
          <a:p>
            <a:r>
              <a:rPr lang="en-US" smtClean="0"/>
              <a:t>Is applied in reading, writing and across the curriculum. </a:t>
            </a: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9457" name="Title 1"/>
          <p:cNvSpPr>
            <a:spLocks noGrp="1"/>
          </p:cNvSpPr>
          <p:nvPr>
            <p:ph type="title"/>
          </p:nvPr>
        </p:nvSpPr>
        <p:spPr/>
        <p:txBody>
          <a:bodyPr/>
          <a:lstStyle/>
          <a:p>
            <a:r>
              <a:rPr lang="en-US" smtClean="0"/>
              <a:t>The Nine Categories of Learning</a:t>
            </a:r>
          </a:p>
        </p:txBody>
      </p:sp>
      <p:sp>
        <p:nvSpPr>
          <p:cNvPr id="3" name="Content Placeholder 2"/>
          <p:cNvSpPr>
            <a:spLocks noGrp="1"/>
          </p:cNvSpPr>
          <p:nvPr>
            <p:ph idx="1"/>
          </p:nvPr>
        </p:nvSpPr>
        <p:spPr/>
        <p:txBody>
          <a:bodyPr rtlCol="0">
            <a:normAutofit fontScale="85000" lnSpcReduction="20000"/>
          </a:bodyPr>
          <a:lstStyle/>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r>
              <a:rPr lang="en-US" dirty="0" smtClean="0"/>
              <a:t>Early literacy </a:t>
            </a:r>
            <a:r>
              <a:rPr lang="en-US" dirty="0"/>
              <a:t>c</a:t>
            </a:r>
            <a:r>
              <a:rPr lang="en-US" dirty="0" smtClean="0"/>
              <a:t>oncepts</a:t>
            </a:r>
          </a:p>
          <a:p>
            <a:pPr fontAlgn="auto">
              <a:spcAft>
                <a:spcPts val="0"/>
              </a:spcAft>
              <a:buFont typeface="Arial" pitchFamily="34" charset="0"/>
              <a:buChar char="•"/>
              <a:defRPr/>
            </a:pPr>
            <a:r>
              <a:rPr lang="en-US" dirty="0" smtClean="0"/>
              <a:t>Phonological awareness</a:t>
            </a:r>
          </a:p>
          <a:p>
            <a:pPr fontAlgn="auto">
              <a:spcAft>
                <a:spcPts val="0"/>
              </a:spcAft>
              <a:buFont typeface="Arial" pitchFamily="34" charset="0"/>
              <a:buChar char="•"/>
              <a:defRPr/>
            </a:pPr>
            <a:r>
              <a:rPr lang="en-US" dirty="0" smtClean="0"/>
              <a:t>Letter knowledge</a:t>
            </a:r>
          </a:p>
          <a:p>
            <a:pPr fontAlgn="auto">
              <a:spcAft>
                <a:spcPts val="0"/>
              </a:spcAft>
              <a:buFont typeface="Arial" pitchFamily="34" charset="0"/>
              <a:buChar char="•"/>
              <a:defRPr/>
            </a:pPr>
            <a:r>
              <a:rPr lang="en-US" dirty="0" smtClean="0"/>
              <a:t>Letter –sound relationships</a:t>
            </a:r>
          </a:p>
          <a:p>
            <a:pPr fontAlgn="auto">
              <a:spcAft>
                <a:spcPts val="0"/>
              </a:spcAft>
              <a:buFont typeface="Arial" pitchFamily="34" charset="0"/>
              <a:buChar char="•"/>
              <a:defRPr/>
            </a:pPr>
            <a:r>
              <a:rPr lang="en-US" dirty="0" smtClean="0"/>
              <a:t>Spelling  patterns</a:t>
            </a:r>
          </a:p>
          <a:p>
            <a:pPr fontAlgn="auto">
              <a:spcAft>
                <a:spcPts val="0"/>
              </a:spcAft>
              <a:buFont typeface="Arial" pitchFamily="34" charset="0"/>
              <a:buChar char="•"/>
              <a:defRPr/>
            </a:pPr>
            <a:r>
              <a:rPr lang="en-US" dirty="0" smtClean="0"/>
              <a:t>High frequency words</a:t>
            </a:r>
          </a:p>
          <a:p>
            <a:pPr fontAlgn="auto">
              <a:spcAft>
                <a:spcPts val="0"/>
              </a:spcAft>
              <a:buFont typeface="Arial" pitchFamily="34" charset="0"/>
              <a:buChar char="•"/>
              <a:defRPr/>
            </a:pPr>
            <a:r>
              <a:rPr lang="en-US" dirty="0" smtClean="0"/>
              <a:t>Word meaning and vocabulary</a:t>
            </a:r>
          </a:p>
          <a:p>
            <a:pPr fontAlgn="auto">
              <a:spcAft>
                <a:spcPts val="0"/>
              </a:spcAft>
              <a:buFont typeface="Arial" pitchFamily="34" charset="0"/>
              <a:buChar char="•"/>
              <a:defRPr/>
            </a:pPr>
            <a:r>
              <a:rPr lang="en-US" dirty="0" smtClean="0"/>
              <a:t>Word structure</a:t>
            </a:r>
          </a:p>
          <a:p>
            <a:pPr fontAlgn="auto">
              <a:spcAft>
                <a:spcPts val="0"/>
              </a:spcAft>
              <a:buFont typeface="Arial" pitchFamily="34" charset="0"/>
              <a:buChar char="•"/>
              <a:defRPr/>
            </a:pPr>
            <a:r>
              <a:rPr lang="en-US" dirty="0" smtClean="0"/>
              <a:t>Word-solving actions</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1505" name="Title 1"/>
          <p:cNvSpPr>
            <a:spLocks noGrp="1"/>
          </p:cNvSpPr>
          <p:nvPr>
            <p:ph type="title"/>
          </p:nvPr>
        </p:nvSpPr>
        <p:spPr/>
        <p:txBody>
          <a:bodyPr/>
          <a:lstStyle/>
          <a:p>
            <a:r>
              <a:rPr lang="en-US" smtClean="0"/>
              <a:t>Whole Group vs. Small Group</a:t>
            </a:r>
          </a:p>
        </p:txBody>
      </p:sp>
      <p:sp>
        <p:nvSpPr>
          <p:cNvPr id="21506" name="Content Placeholder 2"/>
          <p:cNvSpPr>
            <a:spLocks noGrp="1"/>
          </p:cNvSpPr>
          <p:nvPr>
            <p:ph idx="1"/>
          </p:nvPr>
        </p:nvSpPr>
        <p:spPr/>
        <p:txBody>
          <a:bodyPr/>
          <a:lstStyle/>
          <a:p>
            <a:r>
              <a:rPr lang="en-US" smtClean="0"/>
              <a:t>Not a lesson for every day</a:t>
            </a:r>
          </a:p>
          <a:p>
            <a:r>
              <a:rPr lang="en-US" smtClean="0"/>
              <a:t>Built on a continuum of learning phonics, spelling and word study</a:t>
            </a:r>
          </a:p>
          <a:p>
            <a:r>
              <a:rPr lang="en-US" smtClean="0"/>
              <a:t>Includes suggestions for small group and extension lessons.</a:t>
            </a:r>
          </a:p>
          <a:p>
            <a:r>
              <a:rPr lang="en-US" smtClean="0"/>
              <a:t>Outline of student goals and objectives for each month</a:t>
            </a:r>
          </a:p>
          <a:p>
            <a:pPr>
              <a:buFont typeface="Arial" charset="0"/>
              <a:buNone/>
            </a:pPr>
            <a:endParaRPr lang="en-US" smtClean="0"/>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3553" name="Title 1"/>
          <p:cNvSpPr>
            <a:spLocks noGrp="1"/>
          </p:cNvSpPr>
          <p:nvPr>
            <p:ph type="title"/>
          </p:nvPr>
        </p:nvSpPr>
        <p:spPr/>
        <p:txBody>
          <a:bodyPr/>
          <a:lstStyle/>
          <a:p>
            <a:r>
              <a:rPr lang="en-US" smtClean="0"/>
              <a:t>What is an interactive word wall?</a:t>
            </a:r>
          </a:p>
        </p:txBody>
      </p:sp>
      <p:sp>
        <p:nvSpPr>
          <p:cNvPr id="3" name="Content Placeholder 2"/>
          <p:cNvSpPr>
            <a:spLocks noGrp="1"/>
          </p:cNvSpPr>
          <p:nvPr>
            <p:ph idx="1"/>
          </p:nvPr>
        </p:nvSpPr>
        <p:spPr/>
        <p:txBody>
          <a:bodyPr rtlCol="0">
            <a:normAutofit fontScale="92500"/>
          </a:bodyPr>
          <a:lstStyle/>
          <a:p>
            <a:pPr fontAlgn="auto">
              <a:spcAft>
                <a:spcPts val="0"/>
              </a:spcAft>
              <a:buFont typeface="Arial" pitchFamily="34" charset="0"/>
              <a:buChar char="•"/>
              <a:defRPr/>
            </a:pPr>
            <a:r>
              <a:rPr lang="en-US" dirty="0" smtClean="0"/>
              <a:t>Resource that is used </a:t>
            </a:r>
            <a:r>
              <a:rPr lang="en-US" b="1" dirty="0" smtClean="0"/>
              <a:t>actively</a:t>
            </a:r>
            <a:r>
              <a:rPr lang="en-US" dirty="0" smtClean="0"/>
              <a:t> by students and teachers</a:t>
            </a:r>
          </a:p>
          <a:p>
            <a:pPr fontAlgn="auto">
              <a:spcAft>
                <a:spcPts val="0"/>
              </a:spcAft>
              <a:buFont typeface="Arial" pitchFamily="34" charset="0"/>
              <a:buChar char="•"/>
              <a:defRPr/>
            </a:pPr>
            <a:r>
              <a:rPr lang="en-US" dirty="0" smtClean="0"/>
              <a:t>Teachers refer to the wall during reading and writing lessons ( whole and small group)</a:t>
            </a:r>
          </a:p>
          <a:p>
            <a:pPr fontAlgn="auto">
              <a:spcAft>
                <a:spcPts val="0"/>
              </a:spcAft>
              <a:buFont typeface="Arial" pitchFamily="34" charset="0"/>
              <a:buChar char="•"/>
              <a:defRPr/>
            </a:pPr>
            <a:r>
              <a:rPr lang="en-US" dirty="0" smtClean="0"/>
              <a:t>Includes sight and builder words </a:t>
            </a:r>
          </a:p>
          <a:p>
            <a:pPr fontAlgn="auto">
              <a:spcAft>
                <a:spcPts val="0"/>
              </a:spcAft>
              <a:buFont typeface="Arial" pitchFamily="34" charset="0"/>
              <a:buChar char="•"/>
              <a:defRPr/>
            </a:pPr>
            <a:r>
              <a:rPr lang="en-US" dirty="0" smtClean="0"/>
              <a:t>Builder words are indicated differently</a:t>
            </a:r>
          </a:p>
          <a:p>
            <a:pPr fontAlgn="auto">
              <a:spcAft>
                <a:spcPts val="0"/>
              </a:spcAft>
              <a:buFont typeface="Arial" pitchFamily="34" charset="0"/>
              <a:buChar char="•"/>
              <a:defRPr/>
            </a:pPr>
            <a:r>
              <a:rPr lang="en-US" dirty="0" smtClean="0"/>
              <a:t>Word wall  is </a:t>
            </a:r>
            <a:r>
              <a:rPr lang="en-US" b="1" dirty="0" smtClean="0"/>
              <a:t>built slowly </a:t>
            </a:r>
            <a:r>
              <a:rPr lang="en-US" dirty="0" smtClean="0"/>
              <a:t>and </a:t>
            </a:r>
            <a:r>
              <a:rPr lang="en-US" b="1" dirty="0" smtClean="0"/>
              <a:t>changes</a:t>
            </a:r>
            <a:r>
              <a:rPr lang="en-US" dirty="0" smtClean="0"/>
              <a:t> over time</a:t>
            </a:r>
          </a:p>
          <a:p>
            <a:pPr fontAlgn="auto">
              <a:spcAft>
                <a:spcPts val="0"/>
              </a:spcAft>
              <a:buFont typeface="Arial" pitchFamily="34" charset="0"/>
              <a:buChar char="•"/>
              <a:defRPr/>
            </a:pPr>
            <a:r>
              <a:rPr lang="en-US" dirty="0" smtClean="0"/>
              <a:t>Located in an area visible to all</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5601" name="Title 1"/>
          <p:cNvSpPr>
            <a:spLocks noGrp="1"/>
          </p:cNvSpPr>
          <p:nvPr>
            <p:ph type="title"/>
          </p:nvPr>
        </p:nvSpPr>
        <p:spPr/>
        <p:txBody>
          <a:bodyPr/>
          <a:lstStyle/>
          <a:p>
            <a:r>
              <a:rPr lang="en-US" smtClean="0"/>
              <a:t>Other Types of Word Walls</a:t>
            </a:r>
          </a:p>
        </p:txBody>
      </p:sp>
      <p:sp>
        <p:nvSpPr>
          <p:cNvPr id="25602" name="Content Placeholder 2"/>
          <p:cNvSpPr>
            <a:spLocks noGrp="1"/>
          </p:cNvSpPr>
          <p:nvPr>
            <p:ph idx="1"/>
          </p:nvPr>
        </p:nvSpPr>
        <p:spPr/>
        <p:txBody>
          <a:bodyPr/>
          <a:lstStyle/>
          <a:p>
            <a:r>
              <a:rPr lang="en-US" sz="3600" smtClean="0"/>
              <a:t>Personal/portable word walls</a:t>
            </a:r>
          </a:p>
          <a:p>
            <a:pPr>
              <a:buFont typeface="Arial" charset="0"/>
              <a:buNone/>
            </a:pPr>
            <a:endParaRPr lang="en-US" sz="3600" smtClean="0"/>
          </a:p>
          <a:p>
            <a:r>
              <a:rPr lang="en-US" sz="3600" smtClean="0"/>
              <a:t>Spelling pattern word walls</a:t>
            </a:r>
          </a:p>
          <a:p>
            <a:endParaRPr lang="en-US" sz="3600" smtClean="0"/>
          </a:p>
          <a:p>
            <a:r>
              <a:rPr lang="en-US" sz="3600" smtClean="0"/>
              <a:t>Content area/theme/seasonal word walls</a:t>
            </a:r>
          </a:p>
          <a:p>
            <a:pPr>
              <a:buFont typeface="Arial" charset="0"/>
              <a:buNone/>
            </a:pPr>
            <a:endParaRPr lang="en-US" smtClean="0"/>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7649" name="Title 1"/>
          <p:cNvSpPr>
            <a:spLocks noGrp="1"/>
          </p:cNvSpPr>
          <p:nvPr>
            <p:ph type="title"/>
          </p:nvPr>
        </p:nvSpPr>
        <p:spPr/>
        <p:txBody>
          <a:bodyPr/>
          <a:lstStyle/>
          <a:p>
            <a:r>
              <a:rPr lang="en-US" smtClean="0"/>
              <a:t>Spelling Inventory &amp; Analysis</a:t>
            </a:r>
          </a:p>
        </p:txBody>
      </p:sp>
      <p:sp>
        <p:nvSpPr>
          <p:cNvPr id="27650" name="Content Placeholder 2"/>
          <p:cNvSpPr>
            <a:spLocks noGrp="1"/>
          </p:cNvSpPr>
          <p:nvPr>
            <p:ph idx="1"/>
          </p:nvPr>
        </p:nvSpPr>
        <p:spPr/>
        <p:txBody>
          <a:bodyPr/>
          <a:lstStyle/>
          <a:p>
            <a:r>
              <a:rPr lang="en-US" smtClean="0"/>
              <a:t>Where it came from?</a:t>
            </a:r>
          </a:p>
          <a:p>
            <a:endParaRPr lang="en-US" smtClean="0"/>
          </a:p>
          <a:p>
            <a:r>
              <a:rPr lang="en-US" smtClean="0"/>
              <a:t>What it’s used for?</a:t>
            </a:r>
          </a:p>
          <a:p>
            <a:endParaRPr lang="en-US" smtClean="0"/>
          </a:p>
          <a:p>
            <a:r>
              <a:rPr lang="en-US" smtClean="0"/>
              <a:t>Why?</a:t>
            </a:r>
          </a:p>
          <a:p>
            <a:endParaRPr lang="en-US" smtClean="0"/>
          </a:p>
          <a:p>
            <a:r>
              <a:rPr lang="en-US" smtClean="0"/>
              <a:t>How can we use it to focus our instruction?</a:t>
            </a:r>
          </a:p>
          <a:p>
            <a:endParaRPr lang="en-US" smtClean="0"/>
          </a:p>
          <a:p>
            <a:endParaRPr lang="en-US" smtClean="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ormAutofit fontScale="90000"/>
          </a:bodyPr>
          <a:lstStyle/>
          <a:p>
            <a:pPr fontAlgn="auto">
              <a:spcAft>
                <a:spcPts val="0"/>
              </a:spcAft>
              <a:defRPr/>
            </a:pPr>
            <a:r>
              <a:rPr lang="en-US" dirty="0" smtClean="0"/>
              <a:t>Spelling Inventory Sample and Analysis</a:t>
            </a:r>
            <a:endParaRPr lang="en-US" dirty="0"/>
          </a:p>
        </p:txBody>
      </p:sp>
      <p:sp>
        <p:nvSpPr>
          <p:cNvPr id="29698" name="Content Placeholder 2"/>
          <p:cNvSpPr>
            <a:spLocks noGrp="1"/>
          </p:cNvSpPr>
          <p:nvPr>
            <p:ph idx="1"/>
          </p:nvPr>
        </p:nvSpPr>
        <p:spPr/>
        <p:txBody>
          <a:bodyPr/>
          <a:lstStyle/>
          <a:p>
            <a:r>
              <a:rPr lang="en-US" smtClean="0"/>
              <a:t>Mike to scan in spelling FOI template</a:t>
            </a: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ormAutofit fontScale="90000"/>
          </a:bodyPr>
          <a:lstStyle/>
          <a:p>
            <a:pPr fontAlgn="auto">
              <a:spcAft>
                <a:spcPts val="0"/>
              </a:spcAft>
              <a:defRPr/>
            </a:pPr>
            <a:r>
              <a:rPr lang="en-US" dirty="0" smtClean="0"/>
              <a:t>Next Steps for Connecting Word Work with Writing and Reading</a:t>
            </a:r>
            <a:endParaRPr lang="en-US" dirty="0"/>
          </a:p>
        </p:txBody>
      </p:sp>
      <p:sp>
        <p:nvSpPr>
          <p:cNvPr id="31746" name="Content Placeholder 2"/>
          <p:cNvSpPr>
            <a:spLocks noGrp="1"/>
          </p:cNvSpPr>
          <p:nvPr>
            <p:ph idx="1"/>
          </p:nvPr>
        </p:nvSpPr>
        <p:spPr/>
        <p:txBody>
          <a:bodyPr/>
          <a:lstStyle/>
          <a:p>
            <a:endParaRPr lang="en-US" smtClean="0"/>
          </a:p>
          <a:p>
            <a:r>
              <a:rPr lang="en-US" smtClean="0"/>
              <a:t>Writing sample – application of teaching points?</a:t>
            </a:r>
          </a:p>
          <a:p>
            <a:r>
              <a:rPr lang="en-US" smtClean="0"/>
              <a:t>Reading – running records – application of teaching points?</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371</TotalTime>
  <Words>1161</Words>
  <Application>Microsoft Macintosh PowerPoint</Application>
  <PresentationFormat>On-screen Show (4:3)</PresentationFormat>
  <Paragraphs>149</Paragraphs>
  <Slides>18</Slides>
  <Notes>16</Notes>
  <HiddenSlides>0</HiddenSlides>
  <MMClips>0</MMClips>
  <ScaleCrop>false</ScaleCrop>
  <HeadingPairs>
    <vt:vector size="4" baseType="variant">
      <vt:variant>
        <vt:lpstr>Design Template</vt:lpstr>
      </vt:variant>
      <vt:variant>
        <vt:i4>1</vt:i4>
      </vt:variant>
      <vt:variant>
        <vt:lpstr>Slide Titles</vt:lpstr>
      </vt:variant>
      <vt:variant>
        <vt:i4>18</vt:i4>
      </vt:variant>
    </vt:vector>
  </HeadingPairs>
  <TitlesOfParts>
    <vt:vector size="19" baseType="lpstr">
      <vt:lpstr>Office Theme</vt:lpstr>
      <vt:lpstr>K-2 Word Work Overview</vt:lpstr>
      <vt:lpstr>What is Word Study? </vt:lpstr>
      <vt:lpstr>The Nine Categories of Learning</vt:lpstr>
      <vt:lpstr>Whole Group vs. Small Group</vt:lpstr>
      <vt:lpstr>What is an interactive word wall?</vt:lpstr>
      <vt:lpstr>Other Types of Word Walls</vt:lpstr>
      <vt:lpstr>Spelling Inventory &amp; Analysis</vt:lpstr>
      <vt:lpstr>Spelling Inventory Sample and Analysis</vt:lpstr>
      <vt:lpstr>Next Steps for Connecting Word Work with Writing and Reading</vt:lpstr>
      <vt:lpstr>Word Work K-2</vt:lpstr>
      <vt:lpstr>What might word work in small group look like?</vt:lpstr>
      <vt:lpstr>Kindergarten</vt:lpstr>
      <vt:lpstr>First Grade</vt:lpstr>
      <vt:lpstr>Second Grade</vt:lpstr>
      <vt:lpstr>Making Instructional Decisions</vt:lpstr>
      <vt:lpstr>Making Instructional Decisions</vt:lpstr>
      <vt:lpstr>Your turn…</vt:lpstr>
      <vt:lpstr>Exit Slip</vt:lpstr>
    </vt:vector>
  </TitlesOfParts>
  <Company>FPS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K-2 Word Work Overview</dc:title>
  <dc:creator>kmcmanus</dc:creator>
  <cp:lastModifiedBy>Rafferty Michael</cp:lastModifiedBy>
  <cp:revision>26</cp:revision>
  <dcterms:created xsi:type="dcterms:W3CDTF">2011-10-31T16:02:57Z</dcterms:created>
  <dcterms:modified xsi:type="dcterms:W3CDTF">2011-10-31T16:04:33Z</dcterms:modified>
</cp:coreProperties>
</file>

<file path=docProps/thumbnail.jpeg>
</file>