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4567" autoAdjust="0"/>
    <p:restoredTop sz="86430" autoAdjust="0"/>
  </p:normalViewPr>
  <p:slideViewPr>
    <p:cSldViewPr>
      <p:cViewPr varScale="1">
        <p:scale>
          <a:sx n="82" d="100"/>
          <a:sy n="82" d="100"/>
        </p:scale>
        <p:origin x="-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48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F9F88-024E-4D05-A150-385E868207C0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F0075-EA5A-4455-8498-FFCEA03B6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09BB3-BAD8-43BE-B0A0-0583B11DAD3A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4E5E8-F4F1-4CFC-8EC3-E49915C115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Word study units were written to align with the format of the workshop</a:t>
            </a:r>
            <a:r>
              <a:rPr lang="en-US" baseline="0" dirty="0" smtClean="0"/>
              <a:t> model and were based on the study of work by experts in the field…</a:t>
            </a:r>
            <a:r>
              <a:rPr lang="en-US" baseline="0" dirty="0" err="1" smtClean="0"/>
              <a:t>Fountas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Pinnell</a:t>
            </a:r>
            <a:r>
              <a:rPr lang="en-US" baseline="0" dirty="0" smtClean="0"/>
              <a:t>, Patricia Cunningham and Donald Bear et.al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4E5E8-F4F1-4CFC-8EC3-E49915C1158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Word solving</a:t>
            </a:r>
            <a:r>
              <a:rPr lang="en-US" baseline="0" dirty="0" smtClean="0"/>
              <a:t> is an essential skill  necessary to the act of reading. When readers can employ a flexible range of strategies for solving words rapidly and efficiently, attention is freed for comprehension. 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Word solving is fundamental to fluent, phrased reading.  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Vocabulary development is an important factor in understanding the meaning of the text and has long been recognized as playing an important  role in reading comprehension.  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Using writing allows us, the readers, to extend talk and explore the many aspects of understanding the text. 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When writing  word study empowers students to express themselves and to communicate effectively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4E5E8-F4F1-4CFC-8EC3-E49915C1158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 We emphasize</a:t>
            </a:r>
            <a:r>
              <a:rPr lang="en-US" baseline="0" dirty="0" smtClean="0"/>
              <a:t> that these principles are learned and enriched in both direct word study and in reading/writing continuous text” F and P</a:t>
            </a:r>
          </a:p>
          <a:p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Hand out –nine categories of learning  (F&amp;P Gr. 2 Phonics – pages 4-5)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Interactive component??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4E5E8-F4F1-4CFC-8EC3-E49915C1158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The word work plan was designed for flexibility. The intent was not to have a lesson for every day, but used as a guide for differentiated </a:t>
            </a:r>
            <a:r>
              <a:rPr lang="en-US" dirty="0" err="1" smtClean="0"/>
              <a:t>instructon</a:t>
            </a:r>
            <a:r>
              <a:rPr lang="en-US" dirty="0" smtClean="0"/>
              <a:t>.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Teachers will break into</a:t>
            </a:r>
            <a:r>
              <a:rPr lang="en-US" baseline="0" dirty="0" smtClean="0"/>
              <a:t> groups by grade level to review the monthly content and student goals. (max. 5 minutes)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Note that the guiding question is the same but the goals for each month are different.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4E5E8-F4F1-4CFC-8EC3-E49915C1158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Turn and talk about how word</a:t>
            </a:r>
            <a:r>
              <a:rPr lang="en-US" baseline="0" dirty="0" smtClean="0"/>
              <a:t> walls are used by teachers and students in an interactive manner</a:t>
            </a:r>
          </a:p>
          <a:p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Why? </a:t>
            </a:r>
          </a:p>
          <a:p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When?</a:t>
            </a:r>
          </a:p>
          <a:p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How?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4E5E8-F4F1-4CFC-8EC3-E49915C1158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word wall is a multi-level</a:t>
            </a:r>
            <a:r>
              <a:rPr lang="en-US" baseline="0" dirty="0" smtClean="0"/>
              <a:t> activity because children are in different stages of word learning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4E5E8-F4F1-4CFC-8EC3-E49915C1158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Dominie</a:t>
            </a:r>
            <a:r>
              <a:rPr lang="en-US" baseline="0" dirty="0" smtClean="0"/>
              <a:t> Spelling Inventory by Diane </a:t>
            </a:r>
            <a:r>
              <a:rPr lang="en-US" baseline="0" dirty="0" err="1" smtClean="0"/>
              <a:t>DeFord</a:t>
            </a:r>
            <a:r>
              <a:rPr lang="en-US" baseline="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It includes below, on and above grade level words for each grade assessment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Give the spelling analysis chart to teachers to analyze spelling information ( especially for struggling readers and writers)</a:t>
            </a:r>
          </a:p>
          <a:p>
            <a:r>
              <a:rPr lang="en-US" baseline="0" dirty="0" smtClean="0"/>
              <a:t>As a universal screen of children’s spelling and phonic ability. ( baseline information to calibrate from national </a:t>
            </a:r>
            <a:r>
              <a:rPr lang="en-US" baseline="0" dirty="0" err="1" smtClean="0"/>
              <a:t>stanines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4E5E8-F4F1-4CFC-8EC3-E49915C1158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Power is in the small group instruction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model first analysis- check off observations….suggest that you will begin with what they see some evidence vs. none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Then teachers try spelling analysis with a second student sample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Pull</a:t>
            </a:r>
            <a:r>
              <a:rPr lang="en-US" baseline="0" dirty="0" smtClean="0"/>
              <a:t> out a writing sample and running record to see if there is evidence across assessments to confirm what you are doing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4E5E8-F4F1-4CFC-8EC3-E49915C1158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We are looking for application of word work skill</a:t>
            </a:r>
            <a:r>
              <a:rPr lang="en-US" baseline="0" dirty="0" smtClean="0"/>
              <a:t> across the curriculum--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Writing</a:t>
            </a:r>
            <a:r>
              <a:rPr lang="en-US" baseline="0" dirty="0" smtClean="0"/>
              <a:t>  - look at a writing sample and notice if students are applying what has been taught in small instruction 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Reading – when analyzing running records notice if students are transferring work works skills to help with word identification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4E5E8-F4F1-4CFC-8EC3-E49915C1158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BF088-5FCB-4AA0-AF88-1EC55662249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B8430-FF52-454D-8EF0-20E915BA21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K-2 Word Work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8, 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Word Study?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study of how written language works</a:t>
            </a:r>
          </a:p>
          <a:p>
            <a:endParaRPr lang="en-US" dirty="0" smtClean="0"/>
          </a:p>
          <a:p>
            <a:r>
              <a:rPr lang="en-US" dirty="0" smtClean="0"/>
              <a:t>Includes word solving, spelling and vocabulary</a:t>
            </a:r>
          </a:p>
          <a:p>
            <a:endParaRPr lang="en-US" dirty="0" smtClean="0"/>
          </a:p>
          <a:p>
            <a:r>
              <a:rPr lang="en-US" dirty="0" smtClean="0"/>
              <a:t>Is applied in reading, writing and across the curriculum.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Nine Categories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Early literacy </a:t>
            </a:r>
            <a:r>
              <a:rPr lang="en-US" dirty="0"/>
              <a:t>c</a:t>
            </a:r>
            <a:r>
              <a:rPr lang="en-US" dirty="0" smtClean="0"/>
              <a:t>oncepts</a:t>
            </a:r>
          </a:p>
          <a:p>
            <a:r>
              <a:rPr lang="en-US" dirty="0" smtClean="0"/>
              <a:t>Phonological awareness</a:t>
            </a:r>
          </a:p>
          <a:p>
            <a:r>
              <a:rPr lang="en-US" dirty="0" smtClean="0"/>
              <a:t>Letter knowledge</a:t>
            </a:r>
          </a:p>
          <a:p>
            <a:r>
              <a:rPr lang="en-US" dirty="0" smtClean="0"/>
              <a:t>Letter –sound relationships</a:t>
            </a:r>
          </a:p>
          <a:p>
            <a:r>
              <a:rPr lang="en-US" dirty="0" smtClean="0"/>
              <a:t>Spelling  patterns</a:t>
            </a:r>
          </a:p>
          <a:p>
            <a:r>
              <a:rPr lang="en-US" dirty="0" smtClean="0"/>
              <a:t>High frequency words</a:t>
            </a:r>
          </a:p>
          <a:p>
            <a:r>
              <a:rPr lang="en-US" dirty="0" smtClean="0"/>
              <a:t>Word meaning and vocabulary</a:t>
            </a:r>
          </a:p>
          <a:p>
            <a:r>
              <a:rPr lang="en-US" dirty="0" smtClean="0"/>
              <a:t>Word structure</a:t>
            </a:r>
          </a:p>
          <a:p>
            <a:r>
              <a:rPr lang="en-US" dirty="0" smtClean="0"/>
              <a:t>Word-solving actions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 Group vs. Small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 lesson for every day</a:t>
            </a:r>
          </a:p>
          <a:p>
            <a:r>
              <a:rPr lang="en-US" dirty="0" smtClean="0"/>
              <a:t>Built on a continuum of learning phonics, spelling and word study</a:t>
            </a:r>
          </a:p>
          <a:p>
            <a:r>
              <a:rPr lang="en-US" dirty="0" smtClean="0"/>
              <a:t>Includes suggestions for small group and extension lessons.</a:t>
            </a:r>
          </a:p>
          <a:p>
            <a:r>
              <a:rPr lang="en-US" dirty="0" smtClean="0"/>
              <a:t>Outline of student goals and objectives for each month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interactive word wall?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Resource that is used </a:t>
            </a:r>
            <a:r>
              <a:rPr lang="en-US" b="1" dirty="0" smtClean="0"/>
              <a:t>actively</a:t>
            </a:r>
            <a:r>
              <a:rPr lang="en-US" dirty="0" smtClean="0"/>
              <a:t> by students and teachers</a:t>
            </a:r>
          </a:p>
          <a:p>
            <a:r>
              <a:rPr lang="en-US" dirty="0" smtClean="0"/>
              <a:t>Teachers refer to the wall during reading and writing lessons ( whole and small group)</a:t>
            </a:r>
          </a:p>
          <a:p>
            <a:r>
              <a:rPr lang="en-US" dirty="0" smtClean="0"/>
              <a:t>Includes sight and builder words </a:t>
            </a:r>
          </a:p>
          <a:p>
            <a:r>
              <a:rPr lang="en-US" dirty="0" smtClean="0"/>
              <a:t>Builder words are indicated differently</a:t>
            </a:r>
          </a:p>
          <a:p>
            <a:r>
              <a:rPr lang="en-US" dirty="0" smtClean="0"/>
              <a:t>Word wall  is </a:t>
            </a:r>
            <a:r>
              <a:rPr lang="en-US" b="1" dirty="0" smtClean="0"/>
              <a:t>built slowly </a:t>
            </a:r>
            <a:r>
              <a:rPr lang="en-US" dirty="0" smtClean="0"/>
              <a:t>and </a:t>
            </a:r>
            <a:r>
              <a:rPr lang="en-US" b="1" dirty="0" smtClean="0"/>
              <a:t>changes</a:t>
            </a:r>
            <a:r>
              <a:rPr lang="en-US" dirty="0" smtClean="0"/>
              <a:t> over time</a:t>
            </a:r>
          </a:p>
          <a:p>
            <a:r>
              <a:rPr lang="en-US" dirty="0" smtClean="0"/>
              <a:t>Located in an area visible to all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Types of Word Walls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Personal/portable word walls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Spelling pattern word walls</a:t>
            </a:r>
          </a:p>
          <a:p>
            <a:endParaRPr lang="en-US" sz="3600" dirty="0" smtClean="0"/>
          </a:p>
          <a:p>
            <a:r>
              <a:rPr lang="en-US" sz="3600" dirty="0" smtClean="0"/>
              <a:t>Content area/theme/seasonal word walls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Inventory &amp;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it came from?</a:t>
            </a:r>
          </a:p>
          <a:p>
            <a:endParaRPr lang="en-US" dirty="0" smtClean="0"/>
          </a:p>
          <a:p>
            <a:r>
              <a:rPr lang="en-US" dirty="0" smtClean="0"/>
              <a:t>What it’s used for?</a:t>
            </a:r>
          </a:p>
          <a:p>
            <a:endParaRPr lang="en-US" dirty="0" smtClean="0"/>
          </a:p>
          <a:p>
            <a:r>
              <a:rPr lang="en-US" dirty="0" smtClean="0"/>
              <a:t>Why?</a:t>
            </a:r>
          </a:p>
          <a:p>
            <a:endParaRPr lang="en-US" dirty="0" smtClean="0"/>
          </a:p>
          <a:p>
            <a:r>
              <a:rPr lang="en-US" dirty="0" smtClean="0"/>
              <a:t>How can we use it to focus our instruction?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Spelling Inventory Sample and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Mike to scan in spelling FOI template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Steps for Connecting Word Work with Writing and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Writing sample – application of teaching points?</a:t>
            </a:r>
          </a:p>
          <a:p>
            <a:r>
              <a:rPr lang="en-US" dirty="0" smtClean="0"/>
              <a:t>Reading – running records – application of teaching points?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753</Words>
  <Application>Microsoft Macintosh PowerPoint</Application>
  <PresentationFormat>On-screen Show (4:3)</PresentationFormat>
  <Paragraphs>106</Paragraphs>
  <Slides>9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K-2 Word Work Overview</vt:lpstr>
      <vt:lpstr>What is Word Study? </vt:lpstr>
      <vt:lpstr>The Nine Categories of Learning</vt:lpstr>
      <vt:lpstr>Whole Group vs. Small Group</vt:lpstr>
      <vt:lpstr>What is an interactive word wall?</vt:lpstr>
      <vt:lpstr>Other Types of Word Walls</vt:lpstr>
      <vt:lpstr>Spelling Inventory &amp; Analysis</vt:lpstr>
      <vt:lpstr>Spelling Inventory Sample and Analysis</vt:lpstr>
      <vt:lpstr>Next Steps for Connecting Word Work with Writing and Reading</vt:lpstr>
    </vt:vector>
  </TitlesOfParts>
  <Company>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K-2 Word Work Overview</dc:title>
  <dc:creator>kmcmanus</dc:creator>
  <cp:lastModifiedBy>Rafferty Michael</cp:lastModifiedBy>
  <cp:revision>25</cp:revision>
  <cp:lastPrinted>2011-11-02T19:12:39Z</cp:lastPrinted>
  <dcterms:created xsi:type="dcterms:W3CDTF">2011-11-02T19:12:25Z</dcterms:created>
  <dcterms:modified xsi:type="dcterms:W3CDTF">2011-11-03T01:28:12Z</dcterms:modified>
</cp:coreProperties>
</file>