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Default Extension="wmf" ContentType="image/x-wmf"/>
  <Override PartName="/ppt/slides/slide25.xml" ContentType="application/vnd.openxmlformats-officedocument.presentationml.slide+xml"/>
  <Override PartName="/ppt/notesSlides/notesSlide4.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23.xml" ContentType="application/vnd.openxmlformats-officedocument.presentationml.notesSlide+xml"/>
  <Override PartName="/ppt/slides/slide3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notesSlides/notesSlide24.xml" ContentType="application/vnd.openxmlformats-officedocument.presentationml.notes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39"/>
  </p:notesMasterIdLst>
  <p:sldIdLst>
    <p:sldId id="260" r:id="rId2"/>
    <p:sldId id="261" r:id="rId3"/>
    <p:sldId id="271" r:id="rId4"/>
    <p:sldId id="291" r:id="rId5"/>
    <p:sldId id="264" r:id="rId6"/>
    <p:sldId id="282" r:id="rId7"/>
    <p:sldId id="294" r:id="rId8"/>
    <p:sldId id="290" r:id="rId9"/>
    <p:sldId id="296" r:id="rId10"/>
    <p:sldId id="283" r:id="rId11"/>
    <p:sldId id="284" r:id="rId12"/>
    <p:sldId id="262" r:id="rId13"/>
    <p:sldId id="281" r:id="rId14"/>
    <p:sldId id="301" r:id="rId15"/>
    <p:sldId id="293" r:id="rId16"/>
    <p:sldId id="292" r:id="rId17"/>
    <p:sldId id="295" r:id="rId18"/>
    <p:sldId id="302" r:id="rId19"/>
    <p:sldId id="306" r:id="rId20"/>
    <p:sldId id="303" r:id="rId21"/>
    <p:sldId id="263" r:id="rId22"/>
    <p:sldId id="288" r:id="rId23"/>
    <p:sldId id="289" r:id="rId24"/>
    <p:sldId id="265" r:id="rId25"/>
    <p:sldId id="304" r:id="rId26"/>
    <p:sldId id="258" r:id="rId27"/>
    <p:sldId id="278" r:id="rId28"/>
    <p:sldId id="285" r:id="rId29"/>
    <p:sldId id="286" r:id="rId30"/>
    <p:sldId id="277" r:id="rId31"/>
    <p:sldId id="307" r:id="rId32"/>
    <p:sldId id="308" r:id="rId33"/>
    <p:sldId id="310" r:id="rId34"/>
    <p:sldId id="311" r:id="rId35"/>
    <p:sldId id="312" r:id="rId36"/>
    <p:sldId id="313" r:id="rId37"/>
    <p:sldId id="315"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22690" autoAdjust="0"/>
    <p:restoredTop sz="75093" autoAdjust="0"/>
  </p:normalViewPr>
  <p:slideViewPr>
    <p:cSldViewPr snapToGrid="0" snapToObjects="1">
      <p:cViewPr>
        <p:scale>
          <a:sx n="75" d="100"/>
          <a:sy n="75" d="100"/>
        </p:scale>
        <p:origin x="-1008" y="-8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7152"/>
    </p:cViewPr>
  </p:sorter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heme" Target="theme/theme1.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viewProps" Target="viewProp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tableStyles" Target="tableStyles.xml"/><Relationship Id="rId4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F5F42E-F23B-F04F-8A43-6FB503270FA4}" type="datetimeFigureOut">
              <a:rPr lang="en-US" smtClean="0"/>
              <a:pPr/>
              <a:t>9/7/11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97D412-7ECF-F641-A9D2-D86663B3F5F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Where on the continuum do they lie.</a:t>
            </a:r>
          </a:p>
          <a:p>
            <a:r>
              <a:rPr lang="en-US" dirty="0" smtClean="0"/>
              <a:t>Put in order from easiest to hardest</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p:spPr>
        <p:txBody>
          <a:bodyPr/>
          <a:lstStyle/>
          <a:p>
            <a:r>
              <a:rPr lang="en-US" smtClean="0">
                <a:latin typeface="Times New Roman" charset="-52"/>
                <a:ea typeface="ＭＳ Ｐゴシック" charset="-128"/>
                <a:cs typeface="ＭＳ Ｐゴシック" charset="-128"/>
              </a:rPr>
              <a:t>b, d, p, q, because they share the same exact features. Only directionality or the way a letter is oriented in space distinguishes it</a:t>
            </a:r>
          </a:p>
        </p:txBody>
      </p:sp>
      <p:sp>
        <p:nvSpPr>
          <p:cNvPr id="26628" name="Slide Number Placeholder 3"/>
          <p:cNvSpPr>
            <a:spLocks noGrp="1"/>
          </p:cNvSpPr>
          <p:nvPr>
            <p:ph type="sldNum" sz="quarter" idx="5"/>
          </p:nvPr>
        </p:nvSpPr>
        <p:spPr>
          <a:noFill/>
        </p:spPr>
        <p:txBody>
          <a:bodyPr/>
          <a:lstStyle/>
          <a:p>
            <a:fld id="{4D5B048C-0F6F-4A48-966B-3B8D2465D6DC}" type="slidenum">
              <a:rPr lang="en-US" smtClean="0">
                <a:latin typeface="Times New Roman" charset="-52"/>
              </a:rPr>
              <a:pPr/>
              <a:t>18</a:t>
            </a:fld>
            <a:endParaRPr lang="en-US" smtClean="0">
              <a:latin typeface="Times New Roman" charset="-5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28675" name="Notes Placeholder 2"/>
          <p:cNvSpPr>
            <a:spLocks noGrp="1"/>
          </p:cNvSpPr>
          <p:nvPr>
            <p:ph type="body" idx="1"/>
          </p:nvPr>
        </p:nvSpPr>
        <p:spPr>
          <a:noFill/>
          <a:ln/>
        </p:spPr>
        <p:txBody>
          <a:bodyPr/>
          <a:lstStyle/>
          <a:p>
            <a:r>
              <a:rPr lang="en-US" dirty="0" smtClean="0">
                <a:latin typeface="Times New Roman" charset="-52"/>
                <a:ea typeface="ＭＳ Ｐゴシック" charset="-128"/>
                <a:cs typeface="ＭＳ Ｐゴシック" charset="-128"/>
              </a:rPr>
              <a:t>tunnels or mountains, letters with circles, letters with sticks, letters that are tall, upper and lower, letters that are short</a:t>
            </a:r>
          </a:p>
        </p:txBody>
      </p:sp>
      <p:sp>
        <p:nvSpPr>
          <p:cNvPr id="28676" name="Slide Number Placeholder 3"/>
          <p:cNvSpPr>
            <a:spLocks noGrp="1"/>
          </p:cNvSpPr>
          <p:nvPr>
            <p:ph type="sldNum" sz="quarter" idx="5"/>
          </p:nvPr>
        </p:nvSpPr>
        <p:spPr>
          <a:noFill/>
        </p:spPr>
        <p:txBody>
          <a:bodyPr/>
          <a:lstStyle/>
          <a:p>
            <a:fld id="{0257DDE3-CD7C-384B-B792-AD0FF1DD9B8A}" type="slidenum">
              <a:rPr lang="en-US" smtClean="0">
                <a:latin typeface="Times New Roman" charset="-52"/>
              </a:rPr>
              <a:pPr/>
              <a:t>20</a:t>
            </a:fld>
            <a:endParaRPr lang="en-US" smtClean="0">
              <a:latin typeface="Times New Roman" charset="-5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Group Jigsaw reading activity</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 and talk about what the 3 ways are?</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p:spPr>
        <p:txBody>
          <a:bodyPr/>
          <a:lstStyle/>
          <a:p>
            <a:endParaRPr lang="en-US">
              <a:latin typeface="Times New Roman" charset="-52"/>
              <a:ea typeface="ＭＳ Ｐゴシック" charset="-128"/>
              <a:cs typeface="ＭＳ Ｐゴシック" charset="-128"/>
            </a:endParaRPr>
          </a:p>
        </p:txBody>
      </p:sp>
      <p:sp>
        <p:nvSpPr>
          <p:cNvPr id="30724" name="Slide Number Placeholder 3"/>
          <p:cNvSpPr>
            <a:spLocks noGrp="1"/>
          </p:cNvSpPr>
          <p:nvPr>
            <p:ph type="sldNum" sz="quarter" idx="5"/>
          </p:nvPr>
        </p:nvSpPr>
        <p:spPr>
          <a:noFill/>
        </p:spPr>
        <p:txBody>
          <a:bodyPr/>
          <a:lstStyle/>
          <a:p>
            <a:fld id="{068B4EFD-4E50-0448-B53C-EBB080AF59D9}" type="slidenum">
              <a:rPr lang="en-US" smtClean="0">
                <a:latin typeface="Times New Roman" charset="-52"/>
              </a:rPr>
              <a:pPr/>
              <a:t>25</a:t>
            </a:fld>
            <a:endParaRPr lang="en-US" smtClean="0">
              <a:latin typeface="Times New Roman" charset="-5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Kathy Collins</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28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6ADAAD-A4A5-7043-B1C1-39FE93EDBF7A}" type="slidenum">
              <a:rPr lang="en-US"/>
              <a:pPr/>
              <a:t>30</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a:xfrm>
            <a:off x="685800" y="4343400"/>
            <a:ext cx="5767388" cy="4621213"/>
          </a:xfrm>
        </p:spPr>
        <p:txBody>
          <a:bodyPr/>
          <a:lstStyle/>
          <a:p>
            <a:r>
              <a:rPr lang="en-US" sz="1000" dirty="0"/>
              <a:t>Briefly discuss in comparison to the list they generated</a:t>
            </a:r>
          </a:p>
          <a:p>
            <a:endParaRPr lang="en-US" sz="1000" dirty="0"/>
          </a:p>
          <a:p>
            <a:pPr>
              <a:buFontTx/>
              <a:buChar char="•"/>
            </a:pPr>
            <a:r>
              <a:rPr lang="en-US" sz="1000" b="1" dirty="0"/>
              <a:t>Point out difference between Running Record and Record of Oral Reading</a:t>
            </a:r>
            <a:r>
              <a:rPr lang="en-US" sz="1000" dirty="0"/>
              <a:t> </a:t>
            </a:r>
            <a:endParaRPr lang="en-US" sz="1000" dirty="0" smtClean="0"/>
          </a:p>
          <a:p>
            <a:endParaRPr lang="en-US" sz="1000" dirty="0" smtClean="0"/>
          </a:p>
          <a:p>
            <a:pPr>
              <a:buFontTx/>
              <a:buChar char="•"/>
            </a:pPr>
            <a:r>
              <a:rPr lang="en-US" sz="1000" b="1" dirty="0"/>
              <a:t>Point out the fluency measure</a:t>
            </a:r>
            <a:r>
              <a:rPr lang="en-US" sz="1000" dirty="0"/>
              <a:t> and how fluency is something that we often forget to look at; but it is highly related to comprehension.  This is particularly important when looking at struggling readers and for children in higher grades. Point out the first line of the quote in the text box… A large study…. Have participants read page 26-27. Basically when assessing fluency we are looking at both accuracy and rate</a:t>
            </a:r>
            <a:r>
              <a:rPr lang="en-US" sz="1000" dirty="0" smtClean="0"/>
              <a:t>.</a:t>
            </a:r>
            <a:endParaRPr lang="en-US" sz="10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ea typeface="ヒラギノ角ゴ Pro W3" charset="-128"/>
              <a:cs typeface="ヒラギノ角ゴ Pro W3" charset="-128"/>
            </a:endParaRPr>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BCCB9A-7FA8-DF4B-B1E3-55B2D7AE44C8}" type="slidenum">
              <a:rPr lang="en-US" smtClean="0">
                <a:latin typeface="Arial" charset="-52"/>
              </a:rPr>
              <a:pPr/>
              <a:t>31</a:t>
            </a:fld>
            <a:endParaRPr lang="en-US" smtClean="0">
              <a:latin typeface="Arial" charset="-5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ヒラギノ角ゴ Pro W3" charset="-128"/>
                <a:cs typeface="ヒラギノ角ゴ Pro W3" charset="-128"/>
              </a:rPr>
              <a:t>Highlight Shared Reading as one spoke on the Comp. Wheel</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048AF2B-3D22-2646-B59B-A6A1C00DF483}" type="slidenum">
              <a:rPr lang="en-US" smtClean="0">
                <a:latin typeface="Arial" charset="-52"/>
              </a:rPr>
              <a:pPr/>
              <a:t>32</a:t>
            </a:fld>
            <a:endParaRPr lang="en-US" smtClean="0">
              <a:latin typeface="Arial" charset="-5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 and talk</a:t>
            </a:r>
          </a:p>
          <a:p>
            <a:r>
              <a:rPr lang="en-US" dirty="0" smtClean="0"/>
              <a:t>What does this mean? What are they paying</a:t>
            </a:r>
            <a:r>
              <a:rPr lang="en-US" baseline="0" dirty="0" smtClean="0"/>
              <a:t> attention to</a:t>
            </a:r>
            <a:r>
              <a:rPr lang="en-US" baseline="0" dirty="0" smtClean="0"/>
              <a:t>?</a:t>
            </a:r>
          </a:p>
          <a:p>
            <a:r>
              <a:rPr lang="en-US" baseline="0" dirty="0" smtClean="0"/>
              <a:t>What can we be on the look out for?</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ヒラギノ角ゴ Pro W3" charset="-128"/>
                <a:cs typeface="ヒラギノ角ゴ Pro W3" charset="-128"/>
              </a:rPr>
              <a:t>Based on assessments, teachers decide what to focus on in days 3-5</a:t>
            </a:r>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13D1412-9BF2-DE4E-80BA-066369966501}" type="slidenum">
              <a:rPr lang="en-US" smtClean="0">
                <a:latin typeface="Arial" charset="-52"/>
              </a:rPr>
              <a:pPr/>
              <a:t>33</a:t>
            </a:fld>
            <a:endParaRPr lang="en-US" smtClean="0">
              <a:latin typeface="Arial" charset="-5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Image Placeholder 1"/>
          <p:cNvSpPr>
            <a:spLocks noGrp="1" noRot="1" noChangeAspec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ヒラギノ角ゴ Pro W3" charset="-128"/>
                <a:cs typeface="ヒラギノ角ゴ Pro W3" charset="-128"/>
              </a:rPr>
              <a:t>One example of planning across the week with Mrs. Wishy Washy</a:t>
            </a:r>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4D0866-2D1A-2341-81D6-299DB222C936}" type="slidenum">
              <a:rPr lang="en-US" smtClean="0">
                <a:latin typeface="Arial" charset="-52"/>
              </a:rPr>
              <a:pPr/>
              <a:t>34</a:t>
            </a:fld>
            <a:endParaRPr lang="en-US" smtClean="0">
              <a:latin typeface="Arial" charset="-5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14E3F4F-2A60-9A48-B13E-0637897DE9B8}" type="slidenum">
              <a:rPr lang="en-US" smtClean="0">
                <a:latin typeface="Arial" charset="-52"/>
              </a:rPr>
              <a:pPr/>
              <a:t>35</a:t>
            </a:fld>
            <a:endParaRPr lang="en-US" smtClean="0">
              <a:latin typeface="Arial" charset="-52"/>
            </a:endParaRPr>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ea typeface="ヒラギノ角ゴ Pro W3" charset="-128"/>
                <a:cs typeface="ヒラギノ角ゴ Pro W3" charset="-128"/>
              </a:rPr>
              <a:t>School Song is one example. 5 things to remember about Shared Reading.</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ヒラギノ角ゴ Pro W3" charset="-128"/>
                <a:cs typeface="ヒラギノ角ゴ Pro W3" charset="-128"/>
              </a:rPr>
              <a:t>Some graphic organizers to do some background building before the first read.</a:t>
            </a:r>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91A98B-42EA-714C-831D-549F4FDED363}" type="slidenum">
              <a:rPr lang="en-US" smtClean="0">
                <a:latin typeface="Arial" charset="-52"/>
              </a:rPr>
              <a:pPr/>
              <a:t>36</a:t>
            </a:fld>
            <a:endParaRPr lang="en-US" smtClean="0">
              <a:latin typeface="Arial" charset="-5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Image Placeholder 1"/>
          <p:cNvSpPr>
            <a:spLocks noGrp="1" noRot="1" noChangeAspec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ヒラギノ角ゴ Pro W3" charset="-128"/>
                <a:cs typeface="ヒラギノ角ゴ Pro W3" charset="-128"/>
              </a:rPr>
              <a:t>Explain where students are and how teacher is reading the text</a:t>
            </a:r>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47CA2D-2875-4348-9F12-0E102FA825BA}" type="slidenum">
              <a:rPr lang="en-US" smtClean="0">
                <a:latin typeface="Arial" charset="-52"/>
              </a:rPr>
              <a:pPr/>
              <a:t>37</a:t>
            </a:fld>
            <a:endParaRPr lang="en-US" smtClean="0">
              <a:latin typeface="Arial" charset="-5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170 students are down there</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can it done</a:t>
            </a:r>
            <a:r>
              <a:rPr lang="en-US" baseline="0" dirty="0" smtClean="0"/>
              <a:t> individually and in small group</a:t>
            </a:r>
          </a:p>
          <a:p>
            <a:r>
              <a:rPr lang="en-US" baseline="0" dirty="0" smtClean="0"/>
              <a:t>Levels</a:t>
            </a:r>
          </a:p>
          <a:p>
            <a:r>
              <a:rPr lang="en-US" baseline="0" dirty="0" smtClean="0"/>
              <a:t>Left page before right, </a:t>
            </a:r>
          </a:p>
          <a:p>
            <a:r>
              <a:rPr lang="en-US" baseline="0" dirty="0" smtClean="0"/>
              <a:t>left to right sentence </a:t>
            </a:r>
          </a:p>
          <a:p>
            <a:r>
              <a:rPr lang="en-US" baseline="0" dirty="0" smtClean="0"/>
              <a:t>return sweep.</a:t>
            </a:r>
          </a:p>
          <a:p>
            <a:r>
              <a:rPr lang="en-US" baseline="0" dirty="0" smtClean="0"/>
              <a:t>left to right in a word</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video</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Record what he knows what is the evidence?</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170 students in </a:t>
            </a:r>
            <a:r>
              <a:rPr lang="en-US" dirty="0" err="1" smtClean="0"/>
              <a:t>Stanine</a:t>
            </a:r>
            <a:r>
              <a:rPr lang="en-US" dirty="0" smtClean="0"/>
              <a:t> 3 and below</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p:spPr>
        <p:txBody>
          <a:bodyPr/>
          <a:lstStyle/>
          <a:p>
            <a:endParaRPr lang="en-US">
              <a:latin typeface="Times New Roman" charset="-52"/>
              <a:ea typeface="ＭＳ Ｐゴシック" charset="-128"/>
              <a:cs typeface="ＭＳ Ｐゴシック" charset="-128"/>
            </a:endParaRPr>
          </a:p>
        </p:txBody>
      </p:sp>
      <p:sp>
        <p:nvSpPr>
          <p:cNvPr id="24580" name="Slide Number Placeholder 3"/>
          <p:cNvSpPr>
            <a:spLocks noGrp="1"/>
          </p:cNvSpPr>
          <p:nvPr>
            <p:ph type="sldNum" sz="quarter" idx="5"/>
          </p:nvPr>
        </p:nvSpPr>
        <p:spPr>
          <a:noFill/>
        </p:spPr>
        <p:txBody>
          <a:bodyPr/>
          <a:lstStyle/>
          <a:p>
            <a:fld id="{9723C3C3-0B86-524B-9E28-5573951A5722}" type="slidenum">
              <a:rPr lang="en-US" smtClean="0">
                <a:latin typeface="Times New Roman" charset="-52"/>
              </a:rPr>
              <a:pPr/>
              <a:t>14</a:t>
            </a:fld>
            <a:endParaRPr lang="en-US" smtClean="0">
              <a:latin typeface="Times New Roman" charset="-5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where can we get this info</a:t>
            </a:r>
            <a:endParaRPr lang="en-US" dirty="0"/>
          </a:p>
        </p:txBody>
      </p:sp>
      <p:sp>
        <p:nvSpPr>
          <p:cNvPr id="4" name="Slide Number Placeholder 3"/>
          <p:cNvSpPr>
            <a:spLocks noGrp="1"/>
          </p:cNvSpPr>
          <p:nvPr>
            <p:ph type="sldNum" sz="quarter" idx="10"/>
          </p:nvPr>
        </p:nvSpPr>
        <p:spPr/>
        <p:txBody>
          <a:bodyPr/>
          <a:lstStyle/>
          <a:p>
            <a:fld id="{B597D412-7ECF-F641-A9D2-D86663B3F5F8}"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96EDA68-282A-074E-95B5-17B77FDF2AB5}" type="datetimeFigureOut">
              <a:rPr lang="en-US" smtClean="0"/>
              <a:pPr/>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EDA68-282A-074E-95B5-17B77FDF2AB5}" type="datetimeFigureOut">
              <a:rPr lang="en-US" smtClean="0"/>
              <a:pPr/>
              <a:t>9/7/11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9DE2E-BADE-C542-9F1B-3226F1FC9492}"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96EDA68-282A-074E-95B5-17B77FDF2AB5}" type="datetimeFigureOut">
              <a:rPr lang="en-US" smtClean="0"/>
              <a:pPr/>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96EDA68-282A-074E-95B5-17B77FDF2AB5}" type="datetimeFigureOut">
              <a:rPr lang="en-US" smtClean="0"/>
              <a:pPr/>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fld id="{D5764E76-DC98-F242-9915-FAD56E078AA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96EDA68-282A-074E-95B5-17B77FDF2AB5}" type="datetimeFigureOut">
              <a:rPr lang="en-US" smtClean="0"/>
              <a:pPr/>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96EDA68-282A-074E-95B5-17B77FDF2AB5}" type="datetimeFigureOut">
              <a:rPr lang="en-US" smtClean="0"/>
              <a:pPr/>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9DE2E-BADE-C542-9F1B-3226F1FC9492}"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6EDA68-282A-074E-95B5-17B77FDF2AB5}" type="datetimeFigureOut">
              <a:rPr lang="en-US" smtClean="0"/>
              <a:pPr/>
              <a:t>9/7/11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96EDA68-282A-074E-95B5-17B77FDF2AB5}" type="datetimeFigureOut">
              <a:rPr lang="en-US" smtClean="0"/>
              <a:pPr/>
              <a:t>9/7/11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96EDA68-282A-074E-95B5-17B77FDF2AB5}" type="datetimeFigureOut">
              <a:rPr lang="en-US" smtClean="0"/>
              <a:pPr/>
              <a:t>9/7/11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96EDA68-282A-074E-95B5-17B77FDF2AB5}" type="datetimeFigureOut">
              <a:rPr lang="en-US" smtClean="0"/>
              <a:pPr/>
              <a:t>9/7/11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EDA68-282A-074E-95B5-17B77FDF2AB5}" type="datetimeFigureOut">
              <a:rPr lang="en-US" smtClean="0"/>
              <a:pPr/>
              <a:t>9/7/11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EDA68-282A-074E-95B5-17B77FDF2AB5}" type="datetimeFigureOut">
              <a:rPr lang="en-US" smtClean="0"/>
              <a:pPr/>
              <a:t>9/7/11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9DE2E-BADE-C542-9F1B-3226F1FC94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096EDA68-282A-074E-95B5-17B77FDF2AB5}" type="datetimeFigureOut">
              <a:rPr lang="en-US" smtClean="0"/>
              <a:pPr/>
              <a:t>9/7/11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F2B9DE2E-BADE-C542-9F1B-3226F1FC949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10.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11.wm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12.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15.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17.w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4" Type="http://schemas.openxmlformats.org/officeDocument/2006/relationships/image" Target="../media/image19.jpeg"/><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18.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2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3" Type="http://schemas.openxmlformats.org/officeDocument/2006/relationships/image" Target="../media/image2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3" Type="http://schemas.openxmlformats.org/officeDocument/2006/relationships/image" Target="../media/image22.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6" Type="http://schemas.openxmlformats.org/officeDocument/2006/relationships/hyperlink" Target="http://ed-web3.educ.msu.edu/pearson/works.htm" TargetMode="External"/><Relationship Id="rId4" Type="http://schemas.openxmlformats.org/officeDocument/2006/relationships/hyperlink" Target="http://www.stenhouse.com/0310.htm" TargetMode="External"/><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23.png"/><Relationship Id="rId5" Type="http://schemas.openxmlformats.org/officeDocument/2006/relationships/hyperlink" Target="http://www.instituteforlearning.org/at.html"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18.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4.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4" Type="http://schemas.openxmlformats.org/officeDocument/2006/relationships/hyperlink" Target="http://video.google.com/videoplay?docid=-7337178101668837790" TargetMode="External"/><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hyperlink" Target="http://vimeo.com/16061723"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74132" y="682473"/>
            <a:ext cx="8263467" cy="1569660"/>
          </a:xfrm>
          <a:prstGeom prst="rect">
            <a:avLst/>
          </a:prstGeom>
          <a:noFill/>
        </p:spPr>
        <p:txBody>
          <a:bodyPr wrap="square" rtlCol="0">
            <a:spAutoFit/>
          </a:bodyPr>
          <a:lstStyle/>
          <a:p>
            <a:pPr algn="ctr"/>
            <a:r>
              <a:rPr lang="en-US" sz="4800" dirty="0" smtClean="0"/>
              <a:t>Learning During the Launch </a:t>
            </a:r>
          </a:p>
          <a:p>
            <a:pPr algn="ctr"/>
            <a:r>
              <a:rPr lang="en-US" sz="4800" i="1" dirty="0" smtClean="0"/>
              <a:t>Planning a Powerful Start</a:t>
            </a:r>
            <a:endParaRPr lang="en-US" sz="480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8699" y="118539"/>
            <a:ext cx="8361968" cy="603243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183" y="67756"/>
            <a:ext cx="9091084" cy="55245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541" y="0"/>
            <a:ext cx="8959459" cy="446404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300587"/>
            <a:ext cx="9144000" cy="355839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609600" y="685800"/>
            <a:ext cx="7467600" cy="2124075"/>
          </a:xfrm>
          <a:prstGeom prst="rect">
            <a:avLst/>
          </a:prstGeom>
          <a:noFill/>
          <a:ln w="9525">
            <a:noFill/>
            <a:miter lim="800000"/>
            <a:headEnd/>
            <a:tailEnd/>
          </a:ln>
        </p:spPr>
        <p:txBody>
          <a:bodyPr>
            <a:prstTxWarp prst="textNoShape">
              <a:avLst/>
            </a:prstTxWarp>
            <a:spAutoFit/>
          </a:bodyPr>
          <a:lstStyle/>
          <a:p>
            <a:pPr algn="ctr"/>
            <a:r>
              <a:rPr lang="en-US" sz="4400"/>
              <a:t>Letter and </a:t>
            </a:r>
          </a:p>
          <a:p>
            <a:pPr algn="ctr"/>
            <a:r>
              <a:rPr lang="en-US" sz="4400"/>
              <a:t>Letter Sound Identification Tasks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34351" y="169336"/>
            <a:ext cx="8382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mj-lt"/>
                <a:ea typeface="ＭＳ Ｐゴシック" charset="-128"/>
                <a:cs typeface="ＭＳ Ｐゴシック" charset="-128"/>
              </a:rPr>
              <a:t>What does the research say?</a:t>
            </a:r>
            <a:endParaRPr kumimoji="0" lang="en-US" sz="4400" b="1" i="0" u="none" strike="noStrike" kern="0" cap="none" spc="0" normalizeH="0" baseline="0" noProof="0" dirty="0">
              <a:ln>
                <a:noFill/>
              </a:ln>
              <a:solidFill>
                <a:schemeClr val="tx2"/>
              </a:solidFill>
              <a:effectLst/>
              <a:uLnTx/>
              <a:uFillTx/>
              <a:latin typeface="+mj-lt"/>
              <a:ea typeface="ＭＳ Ｐゴシック" charset="-128"/>
              <a:cs typeface="ＭＳ Ｐゴシック" charset="-128"/>
            </a:endParaRPr>
          </a:p>
        </p:txBody>
      </p:sp>
      <p:sp>
        <p:nvSpPr>
          <p:cNvPr id="3" name="Rectangle 3"/>
          <p:cNvSpPr txBox="1">
            <a:spLocks noChangeArrowheads="1"/>
          </p:cNvSpPr>
          <p:nvPr/>
        </p:nvSpPr>
        <p:spPr bwMode="auto">
          <a:xfrm>
            <a:off x="253156" y="1397010"/>
            <a:ext cx="8687639"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0" lang="en-US" sz="34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Two powerful predictors of early reading success are </a:t>
            </a:r>
            <a:endParaRPr kumimoji="0" lang="en-US" sz="3400" b="0" i="0"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sp>
        <p:nvSpPr>
          <p:cNvPr id="4" name="Text Box 4"/>
          <p:cNvSpPr txBox="1">
            <a:spLocks noChangeArrowheads="1"/>
          </p:cNvSpPr>
          <p:nvPr/>
        </p:nvSpPr>
        <p:spPr bwMode="auto">
          <a:xfrm>
            <a:off x="434351" y="2777075"/>
            <a:ext cx="8277844" cy="931024"/>
          </a:xfrm>
          <a:prstGeom prst="rect">
            <a:avLst/>
          </a:prstGeom>
          <a:noFill/>
          <a:ln w="9525">
            <a:noFill/>
            <a:miter lim="800000"/>
            <a:headEnd/>
            <a:tailEnd/>
          </a:ln>
        </p:spPr>
        <p:txBody>
          <a:bodyPr wrap="square">
            <a:prstTxWarp prst="textNoShape">
              <a:avLst/>
            </a:prstTxWarp>
            <a:spAutoFit/>
          </a:bodyPr>
          <a:lstStyle/>
          <a:p>
            <a:pPr algn="just">
              <a:lnSpc>
                <a:spcPct val="90000"/>
              </a:lnSpc>
              <a:spcBef>
                <a:spcPct val="20000"/>
              </a:spcBef>
              <a:buClr>
                <a:schemeClr val="folHlink"/>
              </a:buClr>
              <a:buSzPct val="60000"/>
              <a:buFont typeface="Wingdings" charset="2"/>
              <a:buChar char="n"/>
            </a:pPr>
            <a:r>
              <a:rPr lang="en-US" sz="3000" dirty="0">
                <a:latin typeface="Arial Unicode MS" charset="-128"/>
              </a:rPr>
              <a:t>Alphabet recognition (knowing the names of letters and the sounds they represent)</a:t>
            </a:r>
            <a:endParaRPr lang="en-US" i="1" dirty="0">
              <a:latin typeface="Arial Unicode MS" charset="-128"/>
            </a:endParaRPr>
          </a:p>
        </p:txBody>
      </p:sp>
      <p:sp>
        <p:nvSpPr>
          <p:cNvPr id="5" name="Text Box 5"/>
          <p:cNvSpPr txBox="1">
            <a:spLocks noChangeArrowheads="1"/>
          </p:cNvSpPr>
          <p:nvPr/>
        </p:nvSpPr>
        <p:spPr bwMode="auto">
          <a:xfrm>
            <a:off x="417074" y="3945473"/>
            <a:ext cx="8523721" cy="1952842"/>
          </a:xfrm>
          <a:prstGeom prst="rect">
            <a:avLst/>
          </a:prstGeom>
          <a:noFill/>
          <a:ln w="9525">
            <a:noFill/>
            <a:miter lim="800000"/>
            <a:headEnd/>
            <a:tailEnd/>
          </a:ln>
          <a:effectLst/>
        </p:spPr>
        <p:txBody>
          <a:bodyPr wrap="square">
            <a:prstTxWarp prst="textNoShape">
              <a:avLst/>
            </a:prstTxWarp>
            <a:spAutoFit/>
          </a:bodyPr>
          <a:lstStyle/>
          <a:p>
            <a:pPr algn="just">
              <a:lnSpc>
                <a:spcPct val="90000"/>
              </a:lnSpc>
              <a:spcBef>
                <a:spcPct val="20000"/>
              </a:spcBef>
              <a:buClr>
                <a:schemeClr val="folHlink"/>
              </a:buClr>
              <a:buSzPct val="60000"/>
              <a:buFont typeface="Wingdings" pitchFamily="-109" charset="2"/>
              <a:buChar char="n"/>
              <a:defRPr/>
            </a:pPr>
            <a:r>
              <a:rPr lang="en-US" sz="3000" b="1" dirty="0">
                <a:effectLst>
                  <a:outerShdw blurRad="38100" dist="38100" dir="2700000" algn="tl">
                    <a:srgbClr val="DDDDDD"/>
                  </a:outerShdw>
                </a:effectLst>
                <a:latin typeface="Arial Unicode MS" pitchFamily="-109" charset="-128"/>
              </a:rPr>
              <a:t>Phonological Awareness</a:t>
            </a:r>
            <a:r>
              <a:rPr lang="en-US" sz="3000" dirty="0">
                <a:latin typeface="Arial Unicode MS" pitchFamily="-109" charset="-128"/>
              </a:rPr>
              <a:t> (understanding that a word is made up of sounds and the ability to manipulate sounds in spoken words)</a:t>
            </a:r>
          </a:p>
          <a:p>
            <a:pPr algn="r">
              <a:lnSpc>
                <a:spcPct val="90000"/>
              </a:lnSpc>
              <a:spcBef>
                <a:spcPct val="20000"/>
              </a:spcBef>
              <a:buClr>
                <a:schemeClr val="folHlink"/>
              </a:buClr>
              <a:buSzPct val="60000"/>
              <a:buFont typeface="Wingdings" pitchFamily="-109" charset="2"/>
              <a:buNone/>
              <a:defRPr/>
            </a:pPr>
            <a:r>
              <a:rPr lang="en-US" sz="1800" dirty="0">
                <a:latin typeface="Arial Unicode MS" pitchFamily="-109" charset="-128"/>
              </a:rPr>
              <a:t>Adams, 1990; </a:t>
            </a:r>
            <a:r>
              <a:rPr lang="en-US" sz="1800" dirty="0" err="1">
                <a:latin typeface="Arial Unicode MS" pitchFamily="-109" charset="-128"/>
              </a:rPr>
              <a:t>Stanovich</a:t>
            </a:r>
            <a:r>
              <a:rPr lang="en-US" sz="1800" dirty="0">
                <a:latin typeface="Arial Unicode MS" pitchFamily="-109" charset="-128"/>
              </a:rPr>
              <a:t>, 1992; </a:t>
            </a:r>
          </a:p>
          <a:p>
            <a:pPr algn="r">
              <a:lnSpc>
                <a:spcPct val="90000"/>
              </a:lnSpc>
              <a:spcBef>
                <a:spcPct val="20000"/>
              </a:spcBef>
              <a:buClr>
                <a:schemeClr val="folHlink"/>
              </a:buClr>
              <a:buSzPct val="60000"/>
              <a:buFont typeface="Wingdings" pitchFamily="-109" charset="2"/>
              <a:buNone/>
              <a:defRPr/>
            </a:pPr>
            <a:r>
              <a:rPr lang="en-US" sz="1800" dirty="0" err="1">
                <a:latin typeface="Arial Unicode MS" pitchFamily="-109" charset="-128"/>
              </a:rPr>
              <a:t>Chall</a:t>
            </a:r>
            <a:r>
              <a:rPr lang="en-US" sz="1800" dirty="0">
                <a:latin typeface="Arial Unicode MS" pitchFamily="-109" charset="-128"/>
              </a:rPr>
              <a:t>, 1996; Beck and </a:t>
            </a:r>
            <a:r>
              <a:rPr lang="en-US" sz="1800" dirty="0" err="1">
                <a:latin typeface="Arial Unicode MS" pitchFamily="-109" charset="-128"/>
              </a:rPr>
              <a:t>Juell</a:t>
            </a:r>
            <a:r>
              <a:rPr lang="en-US" sz="1800" dirty="0">
                <a:latin typeface="Arial Unicode MS" pitchFamily="-109" charset="-128"/>
              </a:rPr>
              <a:t>, 1995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Freeform 17"/>
          <p:cNvSpPr>
            <a:spLocks/>
          </p:cNvSpPr>
          <p:nvPr/>
        </p:nvSpPr>
        <p:spPr bwMode="auto">
          <a:xfrm>
            <a:off x="1081618" y="2390254"/>
            <a:ext cx="55563" cy="63500"/>
          </a:xfrm>
          <a:custGeom>
            <a:avLst/>
            <a:gdLst>
              <a:gd name="T0" fmla="*/ 2147483647 w 35"/>
              <a:gd name="T1" fmla="*/ 0 h 40"/>
              <a:gd name="T2" fmla="*/ 2147483647 w 35"/>
              <a:gd name="T3" fmla="*/ 2147483647 h 40"/>
              <a:gd name="T4" fmla="*/ 2147483647 w 35"/>
              <a:gd name="T5" fmla="*/ 2147483647 h 40"/>
              <a:gd name="T6" fmla="*/ 2147483647 w 35"/>
              <a:gd name="T7" fmla="*/ 2147483647 h 40"/>
              <a:gd name="T8" fmla="*/ 2147483647 w 35"/>
              <a:gd name="T9" fmla="*/ 2147483647 h 40"/>
              <a:gd name="T10" fmla="*/ 0 w 35"/>
              <a:gd name="T11" fmla="*/ 2147483647 h 40"/>
              <a:gd name="T12" fmla="*/ 0 w 35"/>
              <a:gd name="T13" fmla="*/ 2147483647 h 40"/>
              <a:gd name="T14" fmla="*/ 0 w 35"/>
              <a:gd name="T15" fmla="*/ 2147483647 h 40"/>
              <a:gd name="T16" fmla="*/ 2147483647 w 35"/>
              <a:gd name="T17" fmla="*/ 2147483647 h 40"/>
              <a:gd name="T18" fmla="*/ 2147483647 w 35"/>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
              <a:gd name="T31" fmla="*/ 0 h 40"/>
              <a:gd name="T32" fmla="*/ 35 w 35"/>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 h="40">
                <a:moveTo>
                  <a:pt x="14" y="0"/>
                </a:moveTo>
                <a:lnTo>
                  <a:pt x="35" y="18"/>
                </a:lnTo>
                <a:lnTo>
                  <a:pt x="14" y="35"/>
                </a:lnTo>
                <a:lnTo>
                  <a:pt x="7" y="40"/>
                </a:lnTo>
                <a:lnTo>
                  <a:pt x="0" y="40"/>
                </a:lnTo>
                <a:lnTo>
                  <a:pt x="0" y="35"/>
                </a:lnTo>
                <a:lnTo>
                  <a:pt x="0" y="29"/>
                </a:lnTo>
                <a:lnTo>
                  <a:pt x="7" y="18"/>
                </a:lnTo>
                <a:lnTo>
                  <a:pt x="14" y="0"/>
                </a:lnTo>
                <a:close/>
              </a:path>
            </a:pathLst>
          </a:custGeom>
          <a:solidFill>
            <a:srgbClr val="ABABAB"/>
          </a:solidFill>
          <a:ln w="9525">
            <a:noFill/>
            <a:round/>
            <a:headEnd/>
            <a:tailEnd/>
          </a:ln>
        </p:spPr>
        <p:txBody>
          <a:bodyPr>
            <a:prstTxWarp prst="textNoShape">
              <a:avLst/>
            </a:prstTxWarp>
          </a:bodyPr>
          <a:lstStyle/>
          <a:p>
            <a:endParaRPr lang="en-US"/>
          </a:p>
        </p:txBody>
      </p:sp>
      <p:sp>
        <p:nvSpPr>
          <p:cNvPr id="19" name="Freeform 19"/>
          <p:cNvSpPr>
            <a:spLocks/>
          </p:cNvSpPr>
          <p:nvPr/>
        </p:nvSpPr>
        <p:spPr bwMode="auto">
          <a:xfrm>
            <a:off x="8093606" y="2390254"/>
            <a:ext cx="57150" cy="63500"/>
          </a:xfrm>
          <a:custGeom>
            <a:avLst/>
            <a:gdLst>
              <a:gd name="T0" fmla="*/ 2147483647 w 36"/>
              <a:gd name="T1" fmla="*/ 0 h 40"/>
              <a:gd name="T2" fmla="*/ 0 w 36"/>
              <a:gd name="T3" fmla="*/ 2147483647 h 40"/>
              <a:gd name="T4" fmla="*/ 2147483647 w 36"/>
              <a:gd name="T5" fmla="*/ 2147483647 h 40"/>
              <a:gd name="T6" fmla="*/ 2147483647 w 36"/>
              <a:gd name="T7" fmla="*/ 2147483647 h 40"/>
              <a:gd name="T8" fmla="*/ 2147483647 w 36"/>
              <a:gd name="T9" fmla="*/ 2147483647 h 40"/>
              <a:gd name="T10" fmla="*/ 2147483647 w 36"/>
              <a:gd name="T11" fmla="*/ 2147483647 h 40"/>
              <a:gd name="T12" fmla="*/ 2147483647 w 36"/>
              <a:gd name="T13" fmla="*/ 2147483647 h 40"/>
              <a:gd name="T14" fmla="*/ 2147483647 w 36"/>
              <a:gd name="T15" fmla="*/ 2147483647 h 40"/>
              <a:gd name="T16" fmla="*/ 2147483647 w 36"/>
              <a:gd name="T17" fmla="*/ 2147483647 h 40"/>
              <a:gd name="T18" fmla="*/ 2147483647 w 36"/>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0"/>
              <a:gd name="T32" fmla="*/ 36 w 36"/>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0">
                <a:moveTo>
                  <a:pt x="14" y="0"/>
                </a:moveTo>
                <a:lnTo>
                  <a:pt x="0" y="12"/>
                </a:lnTo>
                <a:lnTo>
                  <a:pt x="14" y="29"/>
                </a:lnTo>
                <a:lnTo>
                  <a:pt x="22" y="35"/>
                </a:lnTo>
                <a:lnTo>
                  <a:pt x="29" y="40"/>
                </a:lnTo>
                <a:lnTo>
                  <a:pt x="36" y="40"/>
                </a:lnTo>
                <a:lnTo>
                  <a:pt x="36" y="35"/>
                </a:lnTo>
                <a:lnTo>
                  <a:pt x="29" y="29"/>
                </a:lnTo>
                <a:lnTo>
                  <a:pt x="29" y="18"/>
                </a:lnTo>
                <a:lnTo>
                  <a:pt x="14" y="0"/>
                </a:lnTo>
                <a:close/>
              </a:path>
            </a:pathLst>
          </a:custGeom>
          <a:solidFill>
            <a:srgbClr val="ABABAB"/>
          </a:solidFill>
          <a:ln w="9525">
            <a:noFill/>
            <a:round/>
            <a:headEnd/>
            <a:tailEnd/>
          </a:ln>
        </p:spPr>
        <p:txBody>
          <a:bodyPr>
            <a:prstTxWarp prst="textNoShape">
              <a:avLst/>
            </a:prstTxWarp>
          </a:bodyPr>
          <a:lstStyle/>
          <a:p>
            <a:endParaRPr lang="en-US"/>
          </a:p>
        </p:txBody>
      </p:sp>
      <p:sp>
        <p:nvSpPr>
          <p:cNvPr id="20" name="Freeform 20"/>
          <p:cNvSpPr>
            <a:spLocks/>
          </p:cNvSpPr>
          <p:nvPr/>
        </p:nvSpPr>
        <p:spPr bwMode="auto">
          <a:xfrm>
            <a:off x="8093606" y="2390254"/>
            <a:ext cx="57150" cy="63500"/>
          </a:xfrm>
          <a:custGeom>
            <a:avLst/>
            <a:gdLst>
              <a:gd name="T0" fmla="*/ 2147483647 w 36"/>
              <a:gd name="T1" fmla="*/ 0 h 40"/>
              <a:gd name="T2" fmla="*/ 0 w 36"/>
              <a:gd name="T3" fmla="*/ 2147483647 h 40"/>
              <a:gd name="T4" fmla="*/ 2147483647 w 36"/>
              <a:gd name="T5" fmla="*/ 2147483647 h 40"/>
              <a:gd name="T6" fmla="*/ 2147483647 w 36"/>
              <a:gd name="T7" fmla="*/ 2147483647 h 40"/>
              <a:gd name="T8" fmla="*/ 2147483647 w 36"/>
              <a:gd name="T9" fmla="*/ 2147483647 h 40"/>
              <a:gd name="T10" fmla="*/ 2147483647 w 36"/>
              <a:gd name="T11" fmla="*/ 2147483647 h 40"/>
              <a:gd name="T12" fmla="*/ 2147483647 w 36"/>
              <a:gd name="T13" fmla="*/ 2147483647 h 40"/>
              <a:gd name="T14" fmla="*/ 2147483647 w 36"/>
              <a:gd name="T15" fmla="*/ 2147483647 h 40"/>
              <a:gd name="T16" fmla="*/ 2147483647 w 36"/>
              <a:gd name="T17" fmla="*/ 2147483647 h 40"/>
              <a:gd name="T18" fmla="*/ 2147483647 w 36"/>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0"/>
              <a:gd name="T32" fmla="*/ 36 w 36"/>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0">
                <a:moveTo>
                  <a:pt x="14" y="0"/>
                </a:moveTo>
                <a:lnTo>
                  <a:pt x="0" y="12"/>
                </a:lnTo>
                <a:lnTo>
                  <a:pt x="14" y="29"/>
                </a:lnTo>
                <a:lnTo>
                  <a:pt x="22" y="35"/>
                </a:lnTo>
                <a:lnTo>
                  <a:pt x="29" y="40"/>
                </a:lnTo>
                <a:lnTo>
                  <a:pt x="36" y="40"/>
                </a:lnTo>
                <a:lnTo>
                  <a:pt x="36" y="35"/>
                </a:lnTo>
                <a:lnTo>
                  <a:pt x="29" y="29"/>
                </a:lnTo>
                <a:lnTo>
                  <a:pt x="29" y="18"/>
                </a:lnTo>
                <a:lnTo>
                  <a:pt x="14" y="0"/>
                </a:lnTo>
                <a:close/>
              </a:path>
            </a:pathLst>
          </a:custGeom>
          <a:noFill/>
          <a:ln w="11113">
            <a:solidFill>
              <a:srgbClr val="000000"/>
            </a:solidFill>
            <a:round/>
            <a:headEnd/>
            <a:tailEnd/>
          </a:ln>
        </p:spPr>
        <p:txBody>
          <a:bodyPr>
            <a:prstTxWarp prst="textNoShape">
              <a:avLst/>
            </a:prstTxWarp>
          </a:bodyPr>
          <a:lstStyle/>
          <a:p>
            <a:endParaRPr lang="en-US"/>
          </a:p>
        </p:txBody>
      </p:sp>
      <p:sp>
        <p:nvSpPr>
          <p:cNvPr id="21" name="Freeform 21"/>
          <p:cNvSpPr>
            <a:spLocks/>
          </p:cNvSpPr>
          <p:nvPr/>
        </p:nvSpPr>
        <p:spPr bwMode="auto">
          <a:xfrm>
            <a:off x="2408768" y="2039416"/>
            <a:ext cx="73025" cy="68263"/>
          </a:xfrm>
          <a:custGeom>
            <a:avLst/>
            <a:gdLst>
              <a:gd name="T0" fmla="*/ 2147483647 w 46"/>
              <a:gd name="T1" fmla="*/ 2147483647 h 43"/>
              <a:gd name="T2" fmla="*/ 2147483647 w 46"/>
              <a:gd name="T3" fmla="*/ 2147483647 h 43"/>
              <a:gd name="T4" fmla="*/ 2147483647 w 46"/>
              <a:gd name="T5" fmla="*/ 0 h 43"/>
              <a:gd name="T6" fmla="*/ 2147483647 w 46"/>
              <a:gd name="T7" fmla="*/ 2147483647 h 43"/>
              <a:gd name="T8" fmla="*/ 2147483647 w 46"/>
              <a:gd name="T9" fmla="*/ 2147483647 h 43"/>
              <a:gd name="T10" fmla="*/ 2147483647 w 46"/>
              <a:gd name="T11" fmla="*/ 2147483647 h 43"/>
              <a:gd name="T12" fmla="*/ 2147483647 w 46"/>
              <a:gd name="T13" fmla="*/ 2147483647 h 43"/>
              <a:gd name="T14" fmla="*/ 0 w 46"/>
              <a:gd name="T15" fmla="*/ 2147483647 h 43"/>
              <a:gd name="T16" fmla="*/ 0 w 46"/>
              <a:gd name="T17" fmla="*/ 2147483647 h 43"/>
              <a:gd name="T18" fmla="*/ 0 w 46"/>
              <a:gd name="T19" fmla="*/ 2147483647 h 43"/>
              <a:gd name="T20" fmla="*/ 2147483647 w 46"/>
              <a:gd name="T21" fmla="*/ 2147483647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
              <a:gd name="T34" fmla="*/ 0 h 43"/>
              <a:gd name="T35" fmla="*/ 46 w 46"/>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 h="43">
                <a:moveTo>
                  <a:pt x="7" y="6"/>
                </a:moveTo>
                <a:lnTo>
                  <a:pt x="32" y="6"/>
                </a:lnTo>
                <a:lnTo>
                  <a:pt x="46" y="0"/>
                </a:lnTo>
                <a:lnTo>
                  <a:pt x="25" y="32"/>
                </a:lnTo>
                <a:lnTo>
                  <a:pt x="25" y="37"/>
                </a:lnTo>
                <a:lnTo>
                  <a:pt x="14" y="43"/>
                </a:lnTo>
                <a:lnTo>
                  <a:pt x="7" y="43"/>
                </a:lnTo>
                <a:lnTo>
                  <a:pt x="0" y="37"/>
                </a:lnTo>
                <a:lnTo>
                  <a:pt x="0" y="32"/>
                </a:lnTo>
                <a:lnTo>
                  <a:pt x="0" y="23"/>
                </a:lnTo>
                <a:lnTo>
                  <a:pt x="7" y="6"/>
                </a:lnTo>
                <a:close/>
              </a:path>
            </a:pathLst>
          </a:custGeom>
          <a:solidFill>
            <a:srgbClr val="ABABAB"/>
          </a:solidFill>
          <a:ln w="9525">
            <a:noFill/>
            <a:round/>
            <a:headEnd/>
            <a:tailEnd/>
          </a:ln>
        </p:spPr>
        <p:txBody>
          <a:bodyPr>
            <a:prstTxWarp prst="textNoShape">
              <a:avLst/>
            </a:prstTxWarp>
          </a:bodyPr>
          <a:lstStyle/>
          <a:p>
            <a:endParaRPr lang="en-US"/>
          </a:p>
        </p:txBody>
      </p:sp>
      <p:sp>
        <p:nvSpPr>
          <p:cNvPr id="23" name="Freeform 23"/>
          <p:cNvSpPr>
            <a:spLocks/>
          </p:cNvSpPr>
          <p:nvPr/>
        </p:nvSpPr>
        <p:spPr bwMode="auto">
          <a:xfrm>
            <a:off x="6760106" y="2021954"/>
            <a:ext cx="85725" cy="85725"/>
          </a:xfrm>
          <a:custGeom>
            <a:avLst/>
            <a:gdLst>
              <a:gd name="T0" fmla="*/ 2147483647 w 54"/>
              <a:gd name="T1" fmla="*/ 2147483647 h 54"/>
              <a:gd name="T2" fmla="*/ 2147483647 w 54"/>
              <a:gd name="T3" fmla="*/ 2147483647 h 54"/>
              <a:gd name="T4" fmla="*/ 0 w 54"/>
              <a:gd name="T5" fmla="*/ 0 h 54"/>
              <a:gd name="T6" fmla="*/ 2147483647 w 54"/>
              <a:gd name="T7" fmla="*/ 2147483647 h 54"/>
              <a:gd name="T8" fmla="*/ 2147483647 w 54"/>
              <a:gd name="T9" fmla="*/ 2147483647 h 54"/>
              <a:gd name="T10" fmla="*/ 2147483647 w 54"/>
              <a:gd name="T11" fmla="*/ 2147483647 h 54"/>
              <a:gd name="T12" fmla="*/ 2147483647 w 54"/>
              <a:gd name="T13" fmla="*/ 2147483647 h 54"/>
              <a:gd name="T14" fmla="*/ 2147483647 w 54"/>
              <a:gd name="T15" fmla="*/ 2147483647 h 54"/>
              <a:gd name="T16" fmla="*/ 2147483647 w 54"/>
              <a:gd name="T17" fmla="*/ 2147483647 h 54"/>
              <a:gd name="T18" fmla="*/ 2147483647 w 54"/>
              <a:gd name="T19" fmla="*/ 2147483647 h 54"/>
              <a:gd name="T20" fmla="*/ 2147483647 w 54"/>
              <a:gd name="T21" fmla="*/ 2147483647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
              <a:gd name="T34" fmla="*/ 0 h 54"/>
              <a:gd name="T35" fmla="*/ 54 w 54"/>
              <a:gd name="T36" fmla="*/ 54 h 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 h="54">
                <a:moveTo>
                  <a:pt x="47" y="17"/>
                </a:moveTo>
                <a:lnTo>
                  <a:pt x="25" y="17"/>
                </a:lnTo>
                <a:lnTo>
                  <a:pt x="0" y="0"/>
                </a:lnTo>
                <a:lnTo>
                  <a:pt x="25" y="43"/>
                </a:lnTo>
                <a:lnTo>
                  <a:pt x="32" y="43"/>
                </a:lnTo>
                <a:lnTo>
                  <a:pt x="40" y="48"/>
                </a:lnTo>
                <a:lnTo>
                  <a:pt x="47" y="54"/>
                </a:lnTo>
                <a:lnTo>
                  <a:pt x="54" y="48"/>
                </a:lnTo>
                <a:lnTo>
                  <a:pt x="54" y="43"/>
                </a:lnTo>
                <a:lnTo>
                  <a:pt x="54" y="34"/>
                </a:lnTo>
                <a:lnTo>
                  <a:pt x="47" y="17"/>
                </a:lnTo>
                <a:close/>
              </a:path>
            </a:pathLst>
          </a:custGeom>
          <a:solidFill>
            <a:srgbClr val="ABABAB"/>
          </a:solidFill>
          <a:ln w="9525">
            <a:noFill/>
            <a:round/>
            <a:headEnd/>
            <a:tailEnd/>
          </a:ln>
        </p:spPr>
        <p:txBody>
          <a:bodyPr>
            <a:prstTxWarp prst="textNoShape">
              <a:avLst/>
            </a:prstTxWarp>
          </a:bodyPr>
          <a:lstStyle/>
          <a:p>
            <a:endParaRPr lang="en-US"/>
          </a:p>
        </p:txBody>
      </p:sp>
      <p:sp>
        <p:nvSpPr>
          <p:cNvPr id="47" name="Text Box 47"/>
          <p:cNvSpPr txBox="1">
            <a:spLocks noChangeArrowheads="1"/>
          </p:cNvSpPr>
          <p:nvPr/>
        </p:nvSpPr>
        <p:spPr bwMode="auto">
          <a:xfrm>
            <a:off x="2751668" y="601141"/>
            <a:ext cx="3581400" cy="1190625"/>
          </a:xfrm>
          <a:prstGeom prst="rect">
            <a:avLst/>
          </a:prstGeom>
          <a:noFill/>
          <a:ln w="9525">
            <a:noFill/>
            <a:miter lim="800000"/>
            <a:headEnd/>
            <a:tailEnd/>
          </a:ln>
          <a:effectLst/>
        </p:spPr>
        <p:txBody>
          <a:bodyPr>
            <a:prstTxWarp prst="textNoShape">
              <a:avLst/>
            </a:prstTxWarp>
            <a:spAutoFit/>
          </a:bodyPr>
          <a:lstStyle/>
          <a:p>
            <a:pPr algn="ctr">
              <a:spcBef>
                <a:spcPct val="50000"/>
              </a:spcBef>
              <a:defRPr/>
            </a:pPr>
            <a:r>
              <a:rPr lang="en-US" sz="3600" b="1" dirty="0">
                <a:effectLst>
                  <a:outerShdw blurRad="38100" dist="38100" dir="2700000" algn="tl">
                    <a:srgbClr val="DDDDDD"/>
                  </a:outerShdw>
                </a:effectLst>
                <a:latin typeface="Arial Unicode MS" pitchFamily="-109" charset="-128"/>
              </a:rPr>
              <a:t>Phonological Awareness</a:t>
            </a:r>
          </a:p>
        </p:txBody>
      </p:sp>
      <p:sp>
        <p:nvSpPr>
          <p:cNvPr id="48" name="Text Box 48"/>
          <p:cNvSpPr txBox="1">
            <a:spLocks noChangeArrowheads="1"/>
          </p:cNvSpPr>
          <p:nvPr/>
        </p:nvSpPr>
        <p:spPr bwMode="auto">
          <a:xfrm>
            <a:off x="7399868" y="4563541"/>
            <a:ext cx="1447800" cy="396875"/>
          </a:xfrm>
          <a:prstGeom prst="rect">
            <a:avLst/>
          </a:prstGeom>
          <a:noFill/>
          <a:ln w="9525">
            <a:noFill/>
            <a:miter lim="800000"/>
            <a:headEnd/>
            <a:tailEnd/>
          </a:ln>
          <a:effectLst/>
        </p:spPr>
        <p:txBody>
          <a:bodyPr>
            <a:prstTxWarp prst="textNoShape">
              <a:avLst/>
            </a:prstTxWarp>
            <a:spAutoFit/>
          </a:bodyPr>
          <a:lstStyle/>
          <a:p>
            <a:pPr algn="ctr">
              <a:spcBef>
                <a:spcPct val="50000"/>
              </a:spcBef>
              <a:defRPr/>
            </a:pPr>
            <a:endParaRPr lang="en-US" sz="2000" b="1">
              <a:effectLst>
                <a:outerShdw blurRad="38100" dist="38100" dir="2700000" algn="tl">
                  <a:srgbClr val="DDDDDD"/>
                </a:outerShdw>
              </a:effectLst>
              <a:latin typeface="Arial Narrow" pitchFamily="-109" charset="0"/>
            </a:endParaRPr>
          </a:p>
        </p:txBody>
      </p:sp>
      <p:sp>
        <p:nvSpPr>
          <p:cNvPr id="49" name="Text Box 49"/>
          <p:cNvSpPr txBox="1">
            <a:spLocks noChangeArrowheads="1"/>
          </p:cNvSpPr>
          <p:nvPr/>
        </p:nvSpPr>
        <p:spPr bwMode="auto">
          <a:xfrm>
            <a:off x="1075268" y="3725341"/>
            <a:ext cx="16002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latin typeface="Arial Unicode MS" charset="-128"/>
            </a:endParaRPr>
          </a:p>
        </p:txBody>
      </p:sp>
      <p:grpSp>
        <p:nvGrpSpPr>
          <p:cNvPr id="50" name="Group 50"/>
          <p:cNvGrpSpPr>
            <a:grpSpLocks/>
          </p:cNvGrpSpPr>
          <p:nvPr/>
        </p:nvGrpSpPr>
        <p:grpSpPr bwMode="auto">
          <a:xfrm>
            <a:off x="7464956" y="332854"/>
            <a:ext cx="1371600" cy="1219200"/>
            <a:chOff x="192" y="1872"/>
            <a:chExt cx="864" cy="768"/>
          </a:xfrm>
        </p:grpSpPr>
        <p:pic>
          <p:nvPicPr>
            <p:cNvPr id="51" name="Picture 51"/>
            <p:cNvPicPr>
              <a:picLocks noChangeAspect="1" noChangeArrowheads="1"/>
            </p:cNvPicPr>
            <p:nvPr/>
          </p:nvPicPr>
          <p:blipFill>
            <a:blip r:embed="rId3"/>
            <a:srcRect/>
            <a:stretch>
              <a:fillRect/>
            </a:stretch>
          </p:blipFill>
          <p:spPr bwMode="auto">
            <a:xfrm>
              <a:off x="192" y="1872"/>
              <a:ext cx="864" cy="768"/>
            </a:xfrm>
            <a:prstGeom prst="rect">
              <a:avLst/>
            </a:prstGeom>
            <a:noFill/>
            <a:ln w="9525">
              <a:noFill/>
              <a:miter lim="800000"/>
              <a:headEnd/>
              <a:tailEnd/>
            </a:ln>
          </p:spPr>
        </p:pic>
        <p:sp>
          <p:nvSpPr>
            <p:cNvPr id="52" name="Rectangle 52"/>
            <p:cNvSpPr>
              <a:spLocks noChangeArrowheads="1"/>
            </p:cNvSpPr>
            <p:nvPr/>
          </p:nvSpPr>
          <p:spPr bwMode="auto">
            <a:xfrm>
              <a:off x="192" y="2112"/>
              <a:ext cx="864" cy="442"/>
            </a:xfrm>
            <a:prstGeom prst="rect">
              <a:avLst/>
            </a:prstGeom>
            <a:noFill/>
            <a:ln w="9525">
              <a:noFill/>
              <a:miter lim="800000"/>
              <a:headEnd/>
              <a:tailEnd/>
            </a:ln>
            <a:effectLst/>
          </p:spPr>
          <p:txBody>
            <a:bodyPr>
              <a:prstTxWarp prst="textNoShape">
                <a:avLst/>
              </a:prstTxWarp>
              <a:spAutoFit/>
            </a:bodyPr>
            <a:lstStyle/>
            <a:p>
              <a:pPr algn="ctr">
                <a:spcBef>
                  <a:spcPct val="50000"/>
                </a:spcBef>
                <a:defRPr/>
              </a:pPr>
              <a:r>
                <a:rPr lang="en-US" sz="2000" b="1" dirty="0">
                  <a:solidFill>
                    <a:srgbClr val="0000CC"/>
                  </a:solidFill>
                  <a:effectLst>
                    <a:outerShdw blurRad="38100" dist="38100" dir="2700000" algn="tl">
                      <a:srgbClr val="DDDDDD"/>
                    </a:outerShdw>
                  </a:effectLst>
                  <a:latin typeface="Arial Narrow" pitchFamily="-109" charset="0"/>
                </a:rPr>
                <a:t>Word Awareness</a:t>
              </a:r>
            </a:p>
          </p:txBody>
        </p:sp>
      </p:grpSp>
      <p:grpSp>
        <p:nvGrpSpPr>
          <p:cNvPr id="53" name="Group 53"/>
          <p:cNvGrpSpPr>
            <a:grpSpLocks/>
          </p:cNvGrpSpPr>
          <p:nvPr/>
        </p:nvGrpSpPr>
        <p:grpSpPr bwMode="auto">
          <a:xfrm>
            <a:off x="351368" y="436041"/>
            <a:ext cx="1447800" cy="1219200"/>
            <a:chOff x="912" y="2496"/>
            <a:chExt cx="912" cy="768"/>
          </a:xfrm>
        </p:grpSpPr>
        <p:pic>
          <p:nvPicPr>
            <p:cNvPr id="54" name="Picture 54"/>
            <p:cNvPicPr>
              <a:picLocks noChangeAspect="1" noChangeArrowheads="1"/>
            </p:cNvPicPr>
            <p:nvPr/>
          </p:nvPicPr>
          <p:blipFill>
            <a:blip r:embed="rId3"/>
            <a:srcRect/>
            <a:stretch>
              <a:fillRect/>
            </a:stretch>
          </p:blipFill>
          <p:spPr bwMode="auto">
            <a:xfrm>
              <a:off x="960" y="2496"/>
              <a:ext cx="864" cy="768"/>
            </a:xfrm>
            <a:prstGeom prst="rect">
              <a:avLst/>
            </a:prstGeom>
            <a:noFill/>
            <a:ln w="9525">
              <a:noFill/>
              <a:miter lim="800000"/>
              <a:headEnd/>
              <a:tailEnd/>
            </a:ln>
          </p:spPr>
        </p:pic>
        <p:sp>
          <p:nvSpPr>
            <p:cNvPr id="55" name="Rectangle 55"/>
            <p:cNvSpPr>
              <a:spLocks noChangeArrowheads="1"/>
            </p:cNvSpPr>
            <p:nvPr/>
          </p:nvSpPr>
          <p:spPr bwMode="auto">
            <a:xfrm>
              <a:off x="912" y="2736"/>
              <a:ext cx="912" cy="442"/>
            </a:xfrm>
            <a:prstGeom prst="rect">
              <a:avLst/>
            </a:prstGeom>
            <a:noFill/>
            <a:ln w="9525">
              <a:noFill/>
              <a:miter lim="800000"/>
              <a:headEnd/>
              <a:tailEnd/>
            </a:ln>
          </p:spPr>
          <p:txBody>
            <a:bodyPr>
              <a:prstTxWarp prst="textNoShape">
                <a:avLst/>
              </a:prstTxWarp>
              <a:spAutoFit/>
            </a:bodyPr>
            <a:lstStyle/>
            <a:p>
              <a:pPr algn="ctr"/>
              <a:r>
                <a:rPr lang="en-US" sz="2000" b="1">
                  <a:solidFill>
                    <a:srgbClr val="0000CC"/>
                  </a:solidFill>
                  <a:latin typeface="Arial Narrow" charset="0"/>
                </a:rPr>
                <a:t>Rhyme Awareness</a:t>
              </a:r>
            </a:p>
          </p:txBody>
        </p:sp>
      </p:grpSp>
      <p:grpSp>
        <p:nvGrpSpPr>
          <p:cNvPr id="56" name="Group 56"/>
          <p:cNvGrpSpPr>
            <a:grpSpLocks/>
          </p:cNvGrpSpPr>
          <p:nvPr/>
        </p:nvGrpSpPr>
        <p:grpSpPr bwMode="auto">
          <a:xfrm>
            <a:off x="6599768" y="1844154"/>
            <a:ext cx="1600200" cy="1219200"/>
            <a:chOff x="1776" y="2112"/>
            <a:chExt cx="1008" cy="768"/>
          </a:xfrm>
        </p:grpSpPr>
        <p:pic>
          <p:nvPicPr>
            <p:cNvPr id="57" name="Picture 57"/>
            <p:cNvPicPr>
              <a:picLocks noChangeAspect="1" noChangeArrowheads="1"/>
            </p:cNvPicPr>
            <p:nvPr/>
          </p:nvPicPr>
          <p:blipFill>
            <a:blip r:embed="rId3"/>
            <a:srcRect/>
            <a:stretch>
              <a:fillRect/>
            </a:stretch>
          </p:blipFill>
          <p:spPr bwMode="auto">
            <a:xfrm>
              <a:off x="1776" y="2112"/>
              <a:ext cx="864" cy="768"/>
            </a:xfrm>
            <a:prstGeom prst="rect">
              <a:avLst/>
            </a:prstGeom>
            <a:noFill/>
            <a:ln w="9525">
              <a:noFill/>
              <a:miter lim="800000"/>
              <a:headEnd/>
              <a:tailEnd/>
            </a:ln>
          </p:spPr>
        </p:pic>
        <p:sp>
          <p:nvSpPr>
            <p:cNvPr id="58" name="Text Box 58"/>
            <p:cNvSpPr txBox="1">
              <a:spLocks noChangeArrowheads="1"/>
            </p:cNvSpPr>
            <p:nvPr/>
          </p:nvSpPr>
          <p:spPr bwMode="auto">
            <a:xfrm>
              <a:off x="1824" y="2400"/>
              <a:ext cx="960"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dirty="0">
                  <a:solidFill>
                    <a:srgbClr val="0000CC"/>
                  </a:solidFill>
                  <a:latin typeface="Arial Narrow" charset="0"/>
                </a:rPr>
                <a:t>Syllable Awareness</a:t>
              </a:r>
            </a:p>
          </p:txBody>
        </p:sp>
      </p:grpSp>
      <p:grpSp>
        <p:nvGrpSpPr>
          <p:cNvPr id="59" name="Group 59"/>
          <p:cNvGrpSpPr>
            <a:grpSpLocks/>
          </p:cNvGrpSpPr>
          <p:nvPr/>
        </p:nvGrpSpPr>
        <p:grpSpPr bwMode="auto">
          <a:xfrm>
            <a:off x="5474231" y="3115741"/>
            <a:ext cx="1371600" cy="1219200"/>
            <a:chOff x="3696" y="3072"/>
            <a:chExt cx="864" cy="768"/>
          </a:xfrm>
        </p:grpSpPr>
        <p:pic>
          <p:nvPicPr>
            <p:cNvPr id="60" name="Picture 60"/>
            <p:cNvPicPr>
              <a:picLocks noChangeAspect="1" noChangeArrowheads="1"/>
            </p:cNvPicPr>
            <p:nvPr/>
          </p:nvPicPr>
          <p:blipFill>
            <a:blip r:embed="rId3"/>
            <a:srcRect/>
            <a:stretch>
              <a:fillRect/>
            </a:stretch>
          </p:blipFill>
          <p:spPr bwMode="auto">
            <a:xfrm>
              <a:off x="3696" y="3072"/>
              <a:ext cx="864" cy="768"/>
            </a:xfrm>
            <a:prstGeom prst="rect">
              <a:avLst/>
            </a:prstGeom>
            <a:noFill/>
            <a:ln w="9525">
              <a:noFill/>
              <a:miter lim="800000"/>
              <a:headEnd/>
              <a:tailEnd/>
            </a:ln>
          </p:spPr>
        </p:pic>
        <p:sp>
          <p:nvSpPr>
            <p:cNvPr id="61" name="Rectangle 61"/>
            <p:cNvSpPr>
              <a:spLocks noChangeArrowheads="1"/>
            </p:cNvSpPr>
            <p:nvPr/>
          </p:nvSpPr>
          <p:spPr bwMode="auto">
            <a:xfrm>
              <a:off x="3696" y="3456"/>
              <a:ext cx="800" cy="25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0000CC"/>
                  </a:solidFill>
                  <a:latin typeface="Arial Narrow" charset="0"/>
                </a:rPr>
                <a:t>Alliteration</a:t>
              </a:r>
            </a:p>
          </p:txBody>
        </p:sp>
      </p:grpSp>
      <p:grpSp>
        <p:nvGrpSpPr>
          <p:cNvPr id="62" name="Group 62"/>
          <p:cNvGrpSpPr>
            <a:grpSpLocks/>
          </p:cNvGrpSpPr>
          <p:nvPr/>
        </p:nvGrpSpPr>
        <p:grpSpPr bwMode="auto">
          <a:xfrm>
            <a:off x="2408768" y="3063354"/>
            <a:ext cx="1371600" cy="1219200"/>
            <a:chOff x="3888" y="2112"/>
            <a:chExt cx="864" cy="768"/>
          </a:xfrm>
        </p:grpSpPr>
        <p:pic>
          <p:nvPicPr>
            <p:cNvPr id="63" name="Picture 63"/>
            <p:cNvPicPr>
              <a:picLocks noChangeAspect="1" noChangeArrowheads="1"/>
            </p:cNvPicPr>
            <p:nvPr/>
          </p:nvPicPr>
          <p:blipFill>
            <a:blip r:embed="rId3"/>
            <a:srcRect/>
            <a:stretch>
              <a:fillRect/>
            </a:stretch>
          </p:blipFill>
          <p:spPr bwMode="auto">
            <a:xfrm>
              <a:off x="3888" y="2112"/>
              <a:ext cx="864" cy="768"/>
            </a:xfrm>
            <a:prstGeom prst="rect">
              <a:avLst/>
            </a:prstGeom>
            <a:noFill/>
            <a:ln w="9525">
              <a:noFill/>
              <a:miter lim="800000"/>
              <a:headEnd/>
              <a:tailEnd/>
            </a:ln>
          </p:spPr>
        </p:pic>
        <p:sp>
          <p:nvSpPr>
            <p:cNvPr id="64" name="Rectangle 64"/>
            <p:cNvSpPr>
              <a:spLocks noChangeArrowheads="1"/>
            </p:cNvSpPr>
            <p:nvPr/>
          </p:nvSpPr>
          <p:spPr bwMode="auto">
            <a:xfrm>
              <a:off x="4032" y="2352"/>
              <a:ext cx="576"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rgbClr val="0000CC"/>
                  </a:solidFill>
                  <a:latin typeface="Arial Narrow" charset="0"/>
                </a:rPr>
                <a:t>Onset &amp; Rime</a:t>
              </a:r>
            </a:p>
          </p:txBody>
        </p:sp>
      </p:grpSp>
      <p:grpSp>
        <p:nvGrpSpPr>
          <p:cNvPr id="65" name="Group 65"/>
          <p:cNvGrpSpPr>
            <a:grpSpLocks/>
          </p:cNvGrpSpPr>
          <p:nvPr/>
        </p:nvGrpSpPr>
        <p:grpSpPr bwMode="auto">
          <a:xfrm>
            <a:off x="1456268" y="1552054"/>
            <a:ext cx="1371600" cy="1219200"/>
            <a:chOff x="4656" y="2832"/>
            <a:chExt cx="864" cy="768"/>
          </a:xfrm>
        </p:grpSpPr>
        <p:pic>
          <p:nvPicPr>
            <p:cNvPr id="66" name="Picture 66"/>
            <p:cNvPicPr>
              <a:picLocks noChangeAspect="1" noChangeArrowheads="1"/>
            </p:cNvPicPr>
            <p:nvPr/>
          </p:nvPicPr>
          <p:blipFill>
            <a:blip r:embed="rId3"/>
            <a:srcRect/>
            <a:stretch>
              <a:fillRect/>
            </a:stretch>
          </p:blipFill>
          <p:spPr bwMode="auto">
            <a:xfrm>
              <a:off x="4656" y="2832"/>
              <a:ext cx="864" cy="768"/>
            </a:xfrm>
            <a:prstGeom prst="rect">
              <a:avLst/>
            </a:prstGeom>
            <a:noFill/>
            <a:ln w="9525">
              <a:noFill/>
              <a:miter lim="800000"/>
              <a:headEnd/>
              <a:tailEnd/>
            </a:ln>
          </p:spPr>
        </p:pic>
        <p:sp>
          <p:nvSpPr>
            <p:cNvPr id="67" name="Rectangle 67"/>
            <p:cNvSpPr>
              <a:spLocks noChangeArrowheads="1"/>
            </p:cNvSpPr>
            <p:nvPr/>
          </p:nvSpPr>
          <p:spPr bwMode="auto">
            <a:xfrm>
              <a:off x="4656" y="3120"/>
              <a:ext cx="814"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chemeClr val="hlink"/>
                  </a:solidFill>
                  <a:latin typeface="Arial Narrow" charset="0"/>
                </a:rPr>
                <a:t>Phonemic Awareness</a:t>
              </a:r>
            </a:p>
          </p:txBody>
        </p:sp>
      </p:grpSp>
      <p:grpSp>
        <p:nvGrpSpPr>
          <p:cNvPr id="68" name="Group 68"/>
          <p:cNvGrpSpPr>
            <a:grpSpLocks/>
          </p:cNvGrpSpPr>
          <p:nvPr/>
        </p:nvGrpSpPr>
        <p:grpSpPr bwMode="auto">
          <a:xfrm>
            <a:off x="3950231" y="4350816"/>
            <a:ext cx="1524000" cy="1219200"/>
            <a:chOff x="2832" y="2448"/>
            <a:chExt cx="960" cy="768"/>
          </a:xfrm>
        </p:grpSpPr>
        <p:pic>
          <p:nvPicPr>
            <p:cNvPr id="69" name="Picture 69"/>
            <p:cNvPicPr>
              <a:picLocks noChangeAspect="1" noChangeArrowheads="1"/>
            </p:cNvPicPr>
            <p:nvPr/>
          </p:nvPicPr>
          <p:blipFill>
            <a:blip r:embed="rId3"/>
            <a:srcRect/>
            <a:stretch>
              <a:fillRect/>
            </a:stretch>
          </p:blipFill>
          <p:spPr bwMode="auto">
            <a:xfrm>
              <a:off x="2832" y="2448"/>
              <a:ext cx="864" cy="768"/>
            </a:xfrm>
            <a:prstGeom prst="rect">
              <a:avLst/>
            </a:prstGeom>
            <a:noFill/>
            <a:ln w="9525">
              <a:noFill/>
              <a:miter lim="800000"/>
              <a:headEnd/>
              <a:tailEnd/>
            </a:ln>
          </p:spPr>
        </p:pic>
        <p:sp>
          <p:nvSpPr>
            <p:cNvPr id="70" name="Text Box 70"/>
            <p:cNvSpPr txBox="1">
              <a:spLocks noChangeArrowheads="1"/>
            </p:cNvSpPr>
            <p:nvPr/>
          </p:nvSpPr>
          <p:spPr bwMode="auto">
            <a:xfrm>
              <a:off x="2832" y="2688"/>
              <a:ext cx="960"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rgbClr val="0000CC"/>
                  </a:solidFill>
                  <a:latin typeface="Arial Narrow" charset="0"/>
                </a:rPr>
                <a:t>    Initial Consonants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ppt_x"/>
                                          </p:val>
                                        </p:tav>
                                        <p:tav tm="100000">
                                          <p:val>
                                            <p:strVal val="#ppt_x"/>
                                          </p:val>
                                        </p:tav>
                                      </p:tavLst>
                                    </p:anim>
                                    <p:anim calcmode="lin" valueType="num">
                                      <p:cBhvr additive="base">
                                        <p:cTn id="8"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reeform 2"/>
          <p:cNvSpPr>
            <a:spLocks/>
          </p:cNvSpPr>
          <p:nvPr/>
        </p:nvSpPr>
        <p:spPr bwMode="auto">
          <a:xfrm>
            <a:off x="4513793" y="548754"/>
            <a:ext cx="152400" cy="122237"/>
          </a:xfrm>
          <a:custGeom>
            <a:avLst/>
            <a:gdLst>
              <a:gd name="T0" fmla="*/ 2147483647 w 96"/>
              <a:gd name="T1" fmla="*/ 0 h 77"/>
              <a:gd name="T2" fmla="*/ 2147483647 w 96"/>
              <a:gd name="T3" fmla="*/ 0 h 77"/>
              <a:gd name="T4" fmla="*/ 2147483647 w 96"/>
              <a:gd name="T5" fmla="*/ 0 h 77"/>
              <a:gd name="T6" fmla="*/ 2147483647 w 96"/>
              <a:gd name="T7" fmla="*/ 2147483647 h 77"/>
              <a:gd name="T8" fmla="*/ 2147483647 w 96"/>
              <a:gd name="T9" fmla="*/ 2147483647 h 77"/>
              <a:gd name="T10" fmla="*/ 2147483647 w 96"/>
              <a:gd name="T11" fmla="*/ 2147483647 h 77"/>
              <a:gd name="T12" fmla="*/ 2147483647 w 96"/>
              <a:gd name="T13" fmla="*/ 2147483647 h 77"/>
              <a:gd name="T14" fmla="*/ 2147483647 w 96"/>
              <a:gd name="T15" fmla="*/ 2147483647 h 77"/>
              <a:gd name="T16" fmla="*/ 2147483647 w 96"/>
              <a:gd name="T17" fmla="*/ 2147483647 h 77"/>
              <a:gd name="T18" fmla="*/ 2147483647 w 96"/>
              <a:gd name="T19" fmla="*/ 2147483647 h 77"/>
              <a:gd name="T20" fmla="*/ 2147483647 w 96"/>
              <a:gd name="T21" fmla="*/ 2147483647 h 77"/>
              <a:gd name="T22" fmla="*/ 2147483647 w 96"/>
              <a:gd name="T23" fmla="*/ 2147483647 h 77"/>
              <a:gd name="T24" fmla="*/ 2147483647 w 96"/>
              <a:gd name="T25" fmla="*/ 2147483647 h 77"/>
              <a:gd name="T26" fmla="*/ 2147483647 w 96"/>
              <a:gd name="T27" fmla="*/ 2147483647 h 77"/>
              <a:gd name="T28" fmla="*/ 2147483647 w 96"/>
              <a:gd name="T29" fmla="*/ 2147483647 h 77"/>
              <a:gd name="T30" fmla="*/ 0 w 96"/>
              <a:gd name="T31" fmla="*/ 2147483647 h 77"/>
              <a:gd name="T32" fmla="*/ 0 w 96"/>
              <a:gd name="T33" fmla="*/ 2147483647 h 77"/>
              <a:gd name="T34" fmla="*/ 2147483647 w 96"/>
              <a:gd name="T35" fmla="*/ 2147483647 h 77"/>
              <a:gd name="T36" fmla="*/ 2147483647 w 96"/>
              <a:gd name="T37" fmla="*/ 2147483647 h 77"/>
              <a:gd name="T38" fmla="*/ 2147483647 w 96"/>
              <a:gd name="T39" fmla="*/ 0 h 77"/>
              <a:gd name="T40" fmla="*/ 2147483647 w 96"/>
              <a:gd name="T41" fmla="*/ 0 h 77"/>
              <a:gd name="T42" fmla="*/ 2147483647 w 96"/>
              <a:gd name="T43" fmla="*/ 0 h 77"/>
              <a:gd name="T44" fmla="*/ 2147483647 w 96"/>
              <a:gd name="T45" fmla="*/ 0 h 7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6"/>
              <a:gd name="T70" fmla="*/ 0 h 77"/>
              <a:gd name="T71" fmla="*/ 96 w 96"/>
              <a:gd name="T72" fmla="*/ 77 h 7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6" h="77">
                <a:moveTo>
                  <a:pt x="46" y="0"/>
                </a:moveTo>
                <a:lnTo>
                  <a:pt x="53" y="0"/>
                </a:lnTo>
                <a:lnTo>
                  <a:pt x="61" y="0"/>
                </a:lnTo>
                <a:lnTo>
                  <a:pt x="75" y="6"/>
                </a:lnTo>
                <a:lnTo>
                  <a:pt x="96" y="77"/>
                </a:lnTo>
                <a:lnTo>
                  <a:pt x="89" y="77"/>
                </a:lnTo>
                <a:lnTo>
                  <a:pt x="82" y="77"/>
                </a:lnTo>
                <a:lnTo>
                  <a:pt x="75" y="69"/>
                </a:lnTo>
                <a:lnTo>
                  <a:pt x="68" y="69"/>
                </a:lnTo>
                <a:lnTo>
                  <a:pt x="53" y="69"/>
                </a:lnTo>
                <a:lnTo>
                  <a:pt x="46" y="69"/>
                </a:lnTo>
                <a:lnTo>
                  <a:pt x="39" y="69"/>
                </a:lnTo>
                <a:lnTo>
                  <a:pt x="32" y="69"/>
                </a:lnTo>
                <a:lnTo>
                  <a:pt x="18" y="69"/>
                </a:lnTo>
                <a:lnTo>
                  <a:pt x="7" y="69"/>
                </a:lnTo>
                <a:lnTo>
                  <a:pt x="0" y="77"/>
                </a:lnTo>
                <a:lnTo>
                  <a:pt x="7" y="6"/>
                </a:lnTo>
                <a:lnTo>
                  <a:pt x="18" y="6"/>
                </a:lnTo>
                <a:lnTo>
                  <a:pt x="25" y="0"/>
                </a:lnTo>
                <a:lnTo>
                  <a:pt x="32" y="0"/>
                </a:lnTo>
                <a:lnTo>
                  <a:pt x="39" y="0"/>
                </a:lnTo>
                <a:lnTo>
                  <a:pt x="46" y="0"/>
                </a:lnTo>
                <a:close/>
              </a:path>
            </a:pathLst>
          </a:custGeom>
          <a:solidFill>
            <a:srgbClr val="FFA400"/>
          </a:solidFill>
          <a:ln w="9525">
            <a:noFill/>
            <a:round/>
            <a:headEnd/>
            <a:tailEnd/>
          </a:ln>
        </p:spPr>
        <p:txBody>
          <a:bodyPr>
            <a:prstTxWarp prst="textNoShape">
              <a:avLst/>
            </a:prstTxWarp>
          </a:bodyPr>
          <a:lstStyle/>
          <a:p>
            <a:endParaRPr lang="en-US"/>
          </a:p>
        </p:txBody>
      </p:sp>
      <p:sp>
        <p:nvSpPr>
          <p:cNvPr id="3" name="Freeform 3"/>
          <p:cNvSpPr>
            <a:spLocks/>
          </p:cNvSpPr>
          <p:nvPr/>
        </p:nvSpPr>
        <p:spPr bwMode="auto">
          <a:xfrm>
            <a:off x="4513793" y="548754"/>
            <a:ext cx="152400" cy="122237"/>
          </a:xfrm>
          <a:custGeom>
            <a:avLst/>
            <a:gdLst>
              <a:gd name="T0" fmla="*/ 2147483647 w 96"/>
              <a:gd name="T1" fmla="*/ 0 h 77"/>
              <a:gd name="T2" fmla="*/ 2147483647 w 96"/>
              <a:gd name="T3" fmla="*/ 0 h 77"/>
              <a:gd name="T4" fmla="*/ 2147483647 w 96"/>
              <a:gd name="T5" fmla="*/ 0 h 77"/>
              <a:gd name="T6" fmla="*/ 2147483647 w 96"/>
              <a:gd name="T7" fmla="*/ 2147483647 h 77"/>
              <a:gd name="T8" fmla="*/ 2147483647 w 96"/>
              <a:gd name="T9" fmla="*/ 2147483647 h 77"/>
              <a:gd name="T10" fmla="*/ 2147483647 w 96"/>
              <a:gd name="T11" fmla="*/ 2147483647 h 77"/>
              <a:gd name="T12" fmla="*/ 2147483647 w 96"/>
              <a:gd name="T13" fmla="*/ 2147483647 h 77"/>
              <a:gd name="T14" fmla="*/ 2147483647 w 96"/>
              <a:gd name="T15" fmla="*/ 2147483647 h 77"/>
              <a:gd name="T16" fmla="*/ 2147483647 w 96"/>
              <a:gd name="T17" fmla="*/ 2147483647 h 77"/>
              <a:gd name="T18" fmla="*/ 2147483647 w 96"/>
              <a:gd name="T19" fmla="*/ 2147483647 h 77"/>
              <a:gd name="T20" fmla="*/ 2147483647 w 96"/>
              <a:gd name="T21" fmla="*/ 2147483647 h 77"/>
              <a:gd name="T22" fmla="*/ 2147483647 w 96"/>
              <a:gd name="T23" fmla="*/ 2147483647 h 77"/>
              <a:gd name="T24" fmla="*/ 2147483647 w 96"/>
              <a:gd name="T25" fmla="*/ 2147483647 h 77"/>
              <a:gd name="T26" fmla="*/ 2147483647 w 96"/>
              <a:gd name="T27" fmla="*/ 2147483647 h 77"/>
              <a:gd name="T28" fmla="*/ 2147483647 w 96"/>
              <a:gd name="T29" fmla="*/ 2147483647 h 77"/>
              <a:gd name="T30" fmla="*/ 0 w 96"/>
              <a:gd name="T31" fmla="*/ 2147483647 h 77"/>
              <a:gd name="T32" fmla="*/ 0 w 96"/>
              <a:gd name="T33" fmla="*/ 2147483647 h 77"/>
              <a:gd name="T34" fmla="*/ 2147483647 w 96"/>
              <a:gd name="T35" fmla="*/ 2147483647 h 77"/>
              <a:gd name="T36" fmla="*/ 2147483647 w 96"/>
              <a:gd name="T37" fmla="*/ 2147483647 h 77"/>
              <a:gd name="T38" fmla="*/ 2147483647 w 96"/>
              <a:gd name="T39" fmla="*/ 0 h 77"/>
              <a:gd name="T40" fmla="*/ 2147483647 w 96"/>
              <a:gd name="T41" fmla="*/ 0 h 77"/>
              <a:gd name="T42" fmla="*/ 2147483647 w 96"/>
              <a:gd name="T43" fmla="*/ 0 h 77"/>
              <a:gd name="T44" fmla="*/ 2147483647 w 96"/>
              <a:gd name="T45" fmla="*/ 0 h 7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6"/>
              <a:gd name="T70" fmla="*/ 0 h 77"/>
              <a:gd name="T71" fmla="*/ 96 w 96"/>
              <a:gd name="T72" fmla="*/ 77 h 7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6" h="77">
                <a:moveTo>
                  <a:pt x="46" y="0"/>
                </a:moveTo>
                <a:lnTo>
                  <a:pt x="53" y="0"/>
                </a:lnTo>
                <a:lnTo>
                  <a:pt x="61" y="0"/>
                </a:lnTo>
                <a:lnTo>
                  <a:pt x="75" y="6"/>
                </a:lnTo>
                <a:lnTo>
                  <a:pt x="96" y="77"/>
                </a:lnTo>
                <a:lnTo>
                  <a:pt x="89" y="77"/>
                </a:lnTo>
                <a:lnTo>
                  <a:pt x="82" y="77"/>
                </a:lnTo>
                <a:lnTo>
                  <a:pt x="75" y="69"/>
                </a:lnTo>
                <a:lnTo>
                  <a:pt x="68" y="69"/>
                </a:lnTo>
                <a:lnTo>
                  <a:pt x="53" y="69"/>
                </a:lnTo>
                <a:lnTo>
                  <a:pt x="46" y="69"/>
                </a:lnTo>
                <a:lnTo>
                  <a:pt x="39" y="69"/>
                </a:lnTo>
                <a:lnTo>
                  <a:pt x="32" y="69"/>
                </a:lnTo>
                <a:lnTo>
                  <a:pt x="18" y="69"/>
                </a:lnTo>
                <a:lnTo>
                  <a:pt x="7" y="69"/>
                </a:lnTo>
                <a:lnTo>
                  <a:pt x="0" y="77"/>
                </a:lnTo>
                <a:lnTo>
                  <a:pt x="7" y="6"/>
                </a:lnTo>
                <a:lnTo>
                  <a:pt x="18" y="6"/>
                </a:lnTo>
                <a:lnTo>
                  <a:pt x="25" y="0"/>
                </a:lnTo>
                <a:lnTo>
                  <a:pt x="32" y="0"/>
                </a:lnTo>
                <a:lnTo>
                  <a:pt x="39" y="0"/>
                </a:lnTo>
                <a:lnTo>
                  <a:pt x="46" y="0"/>
                </a:lnTo>
                <a:close/>
              </a:path>
            </a:pathLst>
          </a:custGeom>
          <a:noFill/>
          <a:ln w="11113">
            <a:solidFill>
              <a:srgbClr val="000000"/>
            </a:solidFill>
            <a:round/>
            <a:headEnd/>
            <a:tailEnd/>
          </a:ln>
        </p:spPr>
        <p:txBody>
          <a:bodyPr>
            <a:prstTxWarp prst="textNoShape">
              <a:avLst/>
            </a:prstTxWarp>
          </a:bodyPr>
          <a:lstStyle/>
          <a:p>
            <a:endParaRPr lang="en-US"/>
          </a:p>
        </p:txBody>
      </p:sp>
      <p:sp>
        <p:nvSpPr>
          <p:cNvPr id="4" name="Freeform 4"/>
          <p:cNvSpPr>
            <a:spLocks/>
          </p:cNvSpPr>
          <p:nvPr/>
        </p:nvSpPr>
        <p:spPr bwMode="auto">
          <a:xfrm>
            <a:off x="4542368" y="293166"/>
            <a:ext cx="79375" cy="273050"/>
          </a:xfrm>
          <a:custGeom>
            <a:avLst/>
            <a:gdLst>
              <a:gd name="T0" fmla="*/ 2147483647 w 50"/>
              <a:gd name="T1" fmla="*/ 0 h 172"/>
              <a:gd name="T2" fmla="*/ 2147483647 w 50"/>
              <a:gd name="T3" fmla="*/ 2147483647 h 172"/>
              <a:gd name="T4" fmla="*/ 2147483647 w 50"/>
              <a:gd name="T5" fmla="*/ 2147483647 h 172"/>
              <a:gd name="T6" fmla="*/ 0 w 50"/>
              <a:gd name="T7" fmla="*/ 2147483647 h 172"/>
              <a:gd name="T8" fmla="*/ 0 w 50"/>
              <a:gd name="T9" fmla="*/ 2147483647 h 172"/>
              <a:gd name="T10" fmla="*/ 0 w 50"/>
              <a:gd name="T11" fmla="*/ 2147483647 h 172"/>
              <a:gd name="T12" fmla="*/ 2147483647 w 50"/>
              <a:gd name="T13" fmla="*/ 0 h 172"/>
              <a:gd name="T14" fmla="*/ 2147483647 w 50"/>
              <a:gd name="T15" fmla="*/ 0 h 172"/>
              <a:gd name="T16" fmla="*/ 2147483647 w 50"/>
              <a:gd name="T17" fmla="*/ 0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0"/>
              <a:gd name="T28" fmla="*/ 0 h 172"/>
              <a:gd name="T29" fmla="*/ 50 w 50"/>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0" h="172">
                <a:moveTo>
                  <a:pt x="43" y="0"/>
                </a:moveTo>
                <a:lnTo>
                  <a:pt x="50" y="6"/>
                </a:lnTo>
                <a:lnTo>
                  <a:pt x="50" y="172"/>
                </a:lnTo>
                <a:lnTo>
                  <a:pt x="0" y="172"/>
                </a:lnTo>
                <a:lnTo>
                  <a:pt x="0" y="11"/>
                </a:lnTo>
                <a:lnTo>
                  <a:pt x="0" y="6"/>
                </a:lnTo>
                <a:lnTo>
                  <a:pt x="14" y="0"/>
                </a:lnTo>
                <a:lnTo>
                  <a:pt x="28" y="0"/>
                </a:lnTo>
                <a:lnTo>
                  <a:pt x="43" y="0"/>
                </a:lnTo>
                <a:close/>
              </a:path>
            </a:pathLst>
          </a:custGeom>
          <a:solidFill>
            <a:srgbClr val="AB0202"/>
          </a:solidFill>
          <a:ln w="9525">
            <a:noFill/>
            <a:round/>
            <a:headEnd/>
            <a:tailEnd/>
          </a:ln>
        </p:spPr>
        <p:txBody>
          <a:bodyPr>
            <a:prstTxWarp prst="textNoShape">
              <a:avLst/>
            </a:prstTxWarp>
          </a:bodyPr>
          <a:lstStyle/>
          <a:p>
            <a:endParaRPr lang="en-US"/>
          </a:p>
        </p:txBody>
      </p:sp>
      <p:sp>
        <p:nvSpPr>
          <p:cNvPr id="5" name="Freeform 5"/>
          <p:cNvSpPr>
            <a:spLocks/>
          </p:cNvSpPr>
          <p:nvPr/>
        </p:nvSpPr>
        <p:spPr bwMode="auto">
          <a:xfrm>
            <a:off x="4504268" y="220141"/>
            <a:ext cx="79375" cy="273050"/>
          </a:xfrm>
          <a:custGeom>
            <a:avLst/>
            <a:gdLst>
              <a:gd name="T0" fmla="*/ 2147483647 w 50"/>
              <a:gd name="T1" fmla="*/ 0 h 172"/>
              <a:gd name="T2" fmla="*/ 2147483647 w 50"/>
              <a:gd name="T3" fmla="*/ 2147483647 h 172"/>
              <a:gd name="T4" fmla="*/ 2147483647 w 50"/>
              <a:gd name="T5" fmla="*/ 2147483647 h 172"/>
              <a:gd name="T6" fmla="*/ 0 w 50"/>
              <a:gd name="T7" fmla="*/ 2147483647 h 172"/>
              <a:gd name="T8" fmla="*/ 0 w 50"/>
              <a:gd name="T9" fmla="*/ 2147483647 h 172"/>
              <a:gd name="T10" fmla="*/ 0 w 50"/>
              <a:gd name="T11" fmla="*/ 2147483647 h 172"/>
              <a:gd name="T12" fmla="*/ 2147483647 w 50"/>
              <a:gd name="T13" fmla="*/ 0 h 172"/>
              <a:gd name="T14" fmla="*/ 2147483647 w 50"/>
              <a:gd name="T15" fmla="*/ 0 h 172"/>
              <a:gd name="T16" fmla="*/ 2147483647 w 50"/>
              <a:gd name="T17" fmla="*/ 0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0"/>
              <a:gd name="T28" fmla="*/ 0 h 172"/>
              <a:gd name="T29" fmla="*/ 50 w 50"/>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0" h="172">
                <a:moveTo>
                  <a:pt x="43" y="0"/>
                </a:moveTo>
                <a:lnTo>
                  <a:pt x="50" y="6"/>
                </a:lnTo>
                <a:lnTo>
                  <a:pt x="50" y="172"/>
                </a:lnTo>
                <a:lnTo>
                  <a:pt x="0" y="172"/>
                </a:lnTo>
                <a:lnTo>
                  <a:pt x="0" y="11"/>
                </a:lnTo>
                <a:lnTo>
                  <a:pt x="0" y="6"/>
                </a:lnTo>
                <a:lnTo>
                  <a:pt x="14" y="0"/>
                </a:lnTo>
                <a:lnTo>
                  <a:pt x="28" y="0"/>
                </a:lnTo>
                <a:lnTo>
                  <a:pt x="43" y="0"/>
                </a:lnTo>
                <a:close/>
              </a:path>
            </a:pathLst>
          </a:custGeom>
          <a:noFill/>
          <a:ln w="11113">
            <a:solidFill>
              <a:srgbClr val="000000"/>
            </a:solidFill>
            <a:round/>
            <a:headEnd/>
            <a:tailEnd/>
          </a:ln>
        </p:spPr>
        <p:txBody>
          <a:bodyPr>
            <a:prstTxWarp prst="textNoShape">
              <a:avLst/>
            </a:prstTxWarp>
          </a:bodyPr>
          <a:lstStyle/>
          <a:p>
            <a:endParaRPr lang="en-US"/>
          </a:p>
        </p:txBody>
      </p:sp>
      <p:sp>
        <p:nvSpPr>
          <p:cNvPr id="6" name="Freeform 6"/>
          <p:cNvSpPr>
            <a:spLocks/>
          </p:cNvSpPr>
          <p:nvPr/>
        </p:nvSpPr>
        <p:spPr bwMode="auto">
          <a:xfrm>
            <a:off x="1103843" y="448741"/>
            <a:ext cx="7058025" cy="1987550"/>
          </a:xfrm>
          <a:custGeom>
            <a:avLst/>
            <a:gdLst>
              <a:gd name="T0" fmla="*/ 2147483647 w 4425"/>
              <a:gd name="T1" fmla="*/ 2147483647 h 1137"/>
              <a:gd name="T2" fmla="*/ 2147483647 w 4425"/>
              <a:gd name="T3" fmla="*/ 2147483647 h 1137"/>
              <a:gd name="T4" fmla="*/ 2147483647 w 4425"/>
              <a:gd name="T5" fmla="*/ 2147483647 h 1137"/>
              <a:gd name="T6" fmla="*/ 2147483647 w 4425"/>
              <a:gd name="T7" fmla="*/ 2147483647 h 1137"/>
              <a:gd name="T8" fmla="*/ 2147483647 w 4425"/>
              <a:gd name="T9" fmla="*/ 2147483647 h 1137"/>
              <a:gd name="T10" fmla="*/ 2147483647 w 4425"/>
              <a:gd name="T11" fmla="*/ 2147483647 h 1137"/>
              <a:gd name="T12" fmla="*/ 2147483647 w 4425"/>
              <a:gd name="T13" fmla="*/ 2147483647 h 1137"/>
              <a:gd name="T14" fmla="*/ 2147483647 w 4425"/>
              <a:gd name="T15" fmla="*/ 2147483647 h 1137"/>
              <a:gd name="T16" fmla="*/ 2147483647 w 4425"/>
              <a:gd name="T17" fmla="*/ 2147483647 h 1137"/>
              <a:gd name="T18" fmla="*/ 2147483647 w 4425"/>
              <a:gd name="T19" fmla="*/ 2147483647 h 1137"/>
              <a:gd name="T20" fmla="*/ 2147483647 w 4425"/>
              <a:gd name="T21" fmla="*/ 2147483647 h 1137"/>
              <a:gd name="T22" fmla="*/ 2147483647 w 4425"/>
              <a:gd name="T23" fmla="*/ 2147483647 h 1137"/>
              <a:gd name="T24" fmla="*/ 2147483647 w 4425"/>
              <a:gd name="T25" fmla="*/ 2147483647 h 1137"/>
              <a:gd name="T26" fmla="*/ 2147483647 w 4425"/>
              <a:gd name="T27" fmla="*/ 2147483647 h 1137"/>
              <a:gd name="T28" fmla="*/ 2147483647 w 4425"/>
              <a:gd name="T29" fmla="*/ 2147483647 h 1137"/>
              <a:gd name="T30" fmla="*/ 2147483647 w 4425"/>
              <a:gd name="T31" fmla="*/ 2147483647 h 1137"/>
              <a:gd name="T32" fmla="*/ 2147483647 w 4425"/>
              <a:gd name="T33" fmla="*/ 2147483647 h 1137"/>
              <a:gd name="T34" fmla="*/ 2147483647 w 4425"/>
              <a:gd name="T35" fmla="*/ 2147483647 h 1137"/>
              <a:gd name="T36" fmla="*/ 2147483647 w 4425"/>
              <a:gd name="T37" fmla="*/ 2147483647 h 1137"/>
              <a:gd name="T38" fmla="*/ 2147483647 w 4425"/>
              <a:gd name="T39" fmla="*/ 2147483647 h 1137"/>
              <a:gd name="T40" fmla="*/ 2147483647 w 4425"/>
              <a:gd name="T41" fmla="*/ 2147483647 h 1137"/>
              <a:gd name="T42" fmla="*/ 2147483647 w 4425"/>
              <a:gd name="T43" fmla="*/ 2147483647 h 1137"/>
              <a:gd name="T44" fmla="*/ 2147483647 w 4425"/>
              <a:gd name="T45" fmla="*/ 2147483647 h 1137"/>
              <a:gd name="T46" fmla="*/ 2147483647 w 4425"/>
              <a:gd name="T47" fmla="*/ 2147483647 h 1137"/>
              <a:gd name="T48" fmla="*/ 2147483647 w 4425"/>
              <a:gd name="T49" fmla="*/ 2147483647 h 1137"/>
              <a:gd name="T50" fmla="*/ 2147483647 w 4425"/>
              <a:gd name="T51" fmla="*/ 2147483647 h 1137"/>
              <a:gd name="T52" fmla="*/ 2147483647 w 4425"/>
              <a:gd name="T53" fmla="*/ 2147483647 h 1137"/>
              <a:gd name="T54" fmla="*/ 2147483647 w 4425"/>
              <a:gd name="T55" fmla="*/ 2147483647 h 1137"/>
              <a:gd name="T56" fmla="*/ 2147483647 w 4425"/>
              <a:gd name="T57" fmla="*/ 2147483647 h 1137"/>
              <a:gd name="T58" fmla="*/ 2147483647 w 4425"/>
              <a:gd name="T59" fmla="*/ 2147483647 h 1137"/>
              <a:gd name="T60" fmla="*/ 2147483647 w 4425"/>
              <a:gd name="T61" fmla="*/ 2147483647 h 1137"/>
              <a:gd name="T62" fmla="*/ 2147483647 w 4425"/>
              <a:gd name="T63" fmla="*/ 2147483647 h 1137"/>
              <a:gd name="T64" fmla="*/ 2147483647 w 4425"/>
              <a:gd name="T65" fmla="*/ 2147483647 h 1137"/>
              <a:gd name="T66" fmla="*/ 2147483647 w 4425"/>
              <a:gd name="T67" fmla="*/ 2147483647 h 1137"/>
              <a:gd name="T68" fmla="*/ 2147483647 w 4425"/>
              <a:gd name="T69" fmla="*/ 2147483647 h 1137"/>
              <a:gd name="T70" fmla="*/ 2147483647 w 4425"/>
              <a:gd name="T71" fmla="*/ 2147483647 h 1137"/>
              <a:gd name="T72" fmla="*/ 2147483647 w 4425"/>
              <a:gd name="T73" fmla="*/ 2147483647 h 1137"/>
              <a:gd name="T74" fmla="*/ 2147483647 w 4425"/>
              <a:gd name="T75" fmla="*/ 2147483647 h 1137"/>
              <a:gd name="T76" fmla="*/ 2147483647 w 4425"/>
              <a:gd name="T77" fmla="*/ 2147483647 h 1137"/>
              <a:gd name="T78" fmla="*/ 2147483647 w 4425"/>
              <a:gd name="T79" fmla="*/ 2147483647 h 1137"/>
              <a:gd name="T80" fmla="*/ 2147483647 w 4425"/>
              <a:gd name="T81" fmla="*/ 2147483647 h 1137"/>
              <a:gd name="T82" fmla="*/ 2147483647 w 4425"/>
              <a:gd name="T83" fmla="*/ 2147483647 h 1137"/>
              <a:gd name="T84" fmla="*/ 2147483647 w 4425"/>
              <a:gd name="T85" fmla="*/ 2147483647 h 1137"/>
              <a:gd name="T86" fmla="*/ 2147483647 w 4425"/>
              <a:gd name="T87" fmla="*/ 2147483647 h 113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25"/>
              <a:gd name="T133" fmla="*/ 0 h 1137"/>
              <a:gd name="T134" fmla="*/ 4425 w 4425"/>
              <a:gd name="T135" fmla="*/ 1137 h 113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25" h="1137">
                <a:moveTo>
                  <a:pt x="2194" y="0"/>
                </a:moveTo>
                <a:lnTo>
                  <a:pt x="2284" y="5"/>
                </a:lnTo>
                <a:lnTo>
                  <a:pt x="2380" y="5"/>
                </a:lnTo>
                <a:lnTo>
                  <a:pt x="2470" y="11"/>
                </a:lnTo>
                <a:lnTo>
                  <a:pt x="2555" y="17"/>
                </a:lnTo>
                <a:lnTo>
                  <a:pt x="2645" y="31"/>
                </a:lnTo>
                <a:lnTo>
                  <a:pt x="2734" y="37"/>
                </a:lnTo>
                <a:lnTo>
                  <a:pt x="2823" y="54"/>
                </a:lnTo>
                <a:lnTo>
                  <a:pt x="2913" y="66"/>
                </a:lnTo>
                <a:lnTo>
                  <a:pt x="3002" y="83"/>
                </a:lnTo>
                <a:lnTo>
                  <a:pt x="3084" y="100"/>
                </a:lnTo>
                <a:lnTo>
                  <a:pt x="3163" y="126"/>
                </a:lnTo>
                <a:lnTo>
                  <a:pt x="3245" y="149"/>
                </a:lnTo>
                <a:lnTo>
                  <a:pt x="3327" y="172"/>
                </a:lnTo>
                <a:lnTo>
                  <a:pt x="3402" y="203"/>
                </a:lnTo>
                <a:lnTo>
                  <a:pt x="3485" y="232"/>
                </a:lnTo>
                <a:lnTo>
                  <a:pt x="3549" y="270"/>
                </a:lnTo>
                <a:lnTo>
                  <a:pt x="3603" y="293"/>
                </a:lnTo>
                <a:lnTo>
                  <a:pt x="3653" y="321"/>
                </a:lnTo>
                <a:lnTo>
                  <a:pt x="3713" y="359"/>
                </a:lnTo>
                <a:lnTo>
                  <a:pt x="3763" y="393"/>
                </a:lnTo>
                <a:lnTo>
                  <a:pt x="3824" y="436"/>
                </a:lnTo>
                <a:lnTo>
                  <a:pt x="3892" y="476"/>
                </a:lnTo>
                <a:lnTo>
                  <a:pt x="3949" y="531"/>
                </a:lnTo>
                <a:lnTo>
                  <a:pt x="4010" y="577"/>
                </a:lnTo>
                <a:lnTo>
                  <a:pt x="4067" y="637"/>
                </a:lnTo>
                <a:lnTo>
                  <a:pt x="4128" y="692"/>
                </a:lnTo>
                <a:lnTo>
                  <a:pt x="4178" y="758"/>
                </a:lnTo>
                <a:lnTo>
                  <a:pt x="4239" y="821"/>
                </a:lnTo>
                <a:lnTo>
                  <a:pt x="4292" y="887"/>
                </a:lnTo>
                <a:lnTo>
                  <a:pt x="4335" y="959"/>
                </a:lnTo>
                <a:lnTo>
                  <a:pt x="4378" y="1036"/>
                </a:lnTo>
                <a:lnTo>
                  <a:pt x="4425" y="1114"/>
                </a:lnTo>
                <a:lnTo>
                  <a:pt x="4425" y="1137"/>
                </a:lnTo>
                <a:lnTo>
                  <a:pt x="4299" y="1042"/>
                </a:lnTo>
                <a:lnTo>
                  <a:pt x="4164" y="947"/>
                </a:lnTo>
                <a:lnTo>
                  <a:pt x="3996" y="904"/>
                </a:lnTo>
                <a:lnTo>
                  <a:pt x="3810" y="899"/>
                </a:lnTo>
                <a:lnTo>
                  <a:pt x="3588" y="910"/>
                </a:lnTo>
                <a:lnTo>
                  <a:pt x="3356" y="787"/>
                </a:lnTo>
                <a:lnTo>
                  <a:pt x="3134" y="726"/>
                </a:lnTo>
                <a:lnTo>
                  <a:pt x="2920" y="721"/>
                </a:lnTo>
                <a:lnTo>
                  <a:pt x="2691" y="738"/>
                </a:lnTo>
                <a:lnTo>
                  <a:pt x="2459" y="775"/>
                </a:lnTo>
                <a:lnTo>
                  <a:pt x="2223" y="827"/>
                </a:lnTo>
                <a:lnTo>
                  <a:pt x="1948" y="764"/>
                </a:lnTo>
                <a:lnTo>
                  <a:pt x="1683" y="721"/>
                </a:lnTo>
                <a:lnTo>
                  <a:pt x="1483" y="721"/>
                </a:lnTo>
                <a:lnTo>
                  <a:pt x="1304" y="749"/>
                </a:lnTo>
                <a:lnTo>
                  <a:pt x="1083" y="815"/>
                </a:lnTo>
                <a:lnTo>
                  <a:pt x="847" y="919"/>
                </a:lnTo>
                <a:lnTo>
                  <a:pt x="622" y="899"/>
                </a:lnTo>
                <a:lnTo>
                  <a:pt x="422" y="910"/>
                </a:lnTo>
                <a:lnTo>
                  <a:pt x="261" y="959"/>
                </a:lnTo>
                <a:lnTo>
                  <a:pt x="104" y="1059"/>
                </a:lnTo>
                <a:lnTo>
                  <a:pt x="7" y="1137"/>
                </a:lnTo>
                <a:lnTo>
                  <a:pt x="0" y="1114"/>
                </a:lnTo>
                <a:lnTo>
                  <a:pt x="39" y="1042"/>
                </a:lnTo>
                <a:lnTo>
                  <a:pt x="82" y="976"/>
                </a:lnTo>
                <a:lnTo>
                  <a:pt x="136" y="910"/>
                </a:lnTo>
                <a:lnTo>
                  <a:pt x="179" y="847"/>
                </a:lnTo>
                <a:lnTo>
                  <a:pt x="229" y="787"/>
                </a:lnTo>
                <a:lnTo>
                  <a:pt x="275" y="721"/>
                </a:lnTo>
                <a:lnTo>
                  <a:pt x="325" y="660"/>
                </a:lnTo>
                <a:lnTo>
                  <a:pt x="379" y="603"/>
                </a:lnTo>
                <a:lnTo>
                  <a:pt x="439" y="548"/>
                </a:lnTo>
                <a:lnTo>
                  <a:pt x="490" y="494"/>
                </a:lnTo>
                <a:lnTo>
                  <a:pt x="543" y="448"/>
                </a:lnTo>
                <a:lnTo>
                  <a:pt x="600" y="405"/>
                </a:lnTo>
                <a:lnTo>
                  <a:pt x="654" y="364"/>
                </a:lnTo>
                <a:lnTo>
                  <a:pt x="704" y="321"/>
                </a:lnTo>
                <a:lnTo>
                  <a:pt x="758" y="293"/>
                </a:lnTo>
                <a:lnTo>
                  <a:pt x="808" y="270"/>
                </a:lnTo>
                <a:lnTo>
                  <a:pt x="876" y="238"/>
                </a:lnTo>
                <a:lnTo>
                  <a:pt x="951" y="209"/>
                </a:lnTo>
                <a:lnTo>
                  <a:pt x="1029" y="178"/>
                </a:lnTo>
                <a:lnTo>
                  <a:pt x="1104" y="155"/>
                </a:lnTo>
                <a:lnTo>
                  <a:pt x="1186" y="132"/>
                </a:lnTo>
                <a:lnTo>
                  <a:pt x="1276" y="109"/>
                </a:lnTo>
                <a:lnTo>
                  <a:pt x="1358" y="89"/>
                </a:lnTo>
                <a:lnTo>
                  <a:pt x="1444" y="71"/>
                </a:lnTo>
                <a:lnTo>
                  <a:pt x="1533" y="54"/>
                </a:lnTo>
                <a:lnTo>
                  <a:pt x="1622" y="43"/>
                </a:lnTo>
                <a:lnTo>
                  <a:pt x="1719" y="31"/>
                </a:lnTo>
                <a:lnTo>
                  <a:pt x="1815" y="17"/>
                </a:lnTo>
                <a:lnTo>
                  <a:pt x="1905" y="11"/>
                </a:lnTo>
                <a:lnTo>
                  <a:pt x="2001" y="5"/>
                </a:lnTo>
                <a:lnTo>
                  <a:pt x="2098" y="5"/>
                </a:lnTo>
                <a:lnTo>
                  <a:pt x="2194" y="0"/>
                </a:lnTo>
                <a:close/>
              </a:path>
            </a:pathLst>
          </a:custGeom>
          <a:solidFill>
            <a:srgbClr val="FFFF00"/>
          </a:solidFill>
          <a:ln w="9525">
            <a:noFill/>
            <a:round/>
            <a:headEnd/>
            <a:tailEnd/>
          </a:ln>
        </p:spPr>
        <p:txBody>
          <a:bodyPr>
            <a:prstTxWarp prst="textNoShape">
              <a:avLst/>
            </a:prstTxWarp>
          </a:bodyPr>
          <a:lstStyle/>
          <a:p>
            <a:endParaRPr lang="en-US"/>
          </a:p>
        </p:txBody>
      </p:sp>
      <p:sp>
        <p:nvSpPr>
          <p:cNvPr id="7" name="Freeform 7"/>
          <p:cNvSpPr>
            <a:spLocks/>
          </p:cNvSpPr>
          <p:nvPr/>
        </p:nvSpPr>
        <p:spPr bwMode="auto">
          <a:xfrm>
            <a:off x="1103843" y="631304"/>
            <a:ext cx="7024688" cy="1804987"/>
          </a:xfrm>
          <a:custGeom>
            <a:avLst/>
            <a:gdLst>
              <a:gd name="T0" fmla="*/ 2147483647 w 4425"/>
              <a:gd name="T1" fmla="*/ 2147483647 h 1137"/>
              <a:gd name="T2" fmla="*/ 2147483647 w 4425"/>
              <a:gd name="T3" fmla="*/ 2147483647 h 1137"/>
              <a:gd name="T4" fmla="*/ 2147483647 w 4425"/>
              <a:gd name="T5" fmla="*/ 2147483647 h 1137"/>
              <a:gd name="T6" fmla="*/ 2147483647 w 4425"/>
              <a:gd name="T7" fmla="*/ 2147483647 h 1137"/>
              <a:gd name="T8" fmla="*/ 2147483647 w 4425"/>
              <a:gd name="T9" fmla="*/ 2147483647 h 1137"/>
              <a:gd name="T10" fmla="*/ 2147483647 w 4425"/>
              <a:gd name="T11" fmla="*/ 2147483647 h 1137"/>
              <a:gd name="T12" fmla="*/ 2147483647 w 4425"/>
              <a:gd name="T13" fmla="*/ 2147483647 h 1137"/>
              <a:gd name="T14" fmla="*/ 2147483647 w 4425"/>
              <a:gd name="T15" fmla="*/ 2147483647 h 1137"/>
              <a:gd name="T16" fmla="*/ 2147483647 w 4425"/>
              <a:gd name="T17" fmla="*/ 2147483647 h 1137"/>
              <a:gd name="T18" fmla="*/ 2147483647 w 4425"/>
              <a:gd name="T19" fmla="*/ 2147483647 h 1137"/>
              <a:gd name="T20" fmla="*/ 2147483647 w 4425"/>
              <a:gd name="T21" fmla="*/ 2147483647 h 1137"/>
              <a:gd name="T22" fmla="*/ 2147483647 w 4425"/>
              <a:gd name="T23" fmla="*/ 2147483647 h 1137"/>
              <a:gd name="T24" fmla="*/ 2147483647 w 4425"/>
              <a:gd name="T25" fmla="*/ 2147483647 h 1137"/>
              <a:gd name="T26" fmla="*/ 2147483647 w 4425"/>
              <a:gd name="T27" fmla="*/ 2147483647 h 1137"/>
              <a:gd name="T28" fmla="*/ 2147483647 w 4425"/>
              <a:gd name="T29" fmla="*/ 2147483647 h 1137"/>
              <a:gd name="T30" fmla="*/ 2147483647 w 4425"/>
              <a:gd name="T31" fmla="*/ 2147483647 h 1137"/>
              <a:gd name="T32" fmla="*/ 2147483647 w 4425"/>
              <a:gd name="T33" fmla="*/ 2147483647 h 1137"/>
              <a:gd name="T34" fmla="*/ 2147483647 w 4425"/>
              <a:gd name="T35" fmla="*/ 2147483647 h 1137"/>
              <a:gd name="T36" fmla="*/ 2147483647 w 4425"/>
              <a:gd name="T37" fmla="*/ 2147483647 h 1137"/>
              <a:gd name="T38" fmla="*/ 2147483647 w 4425"/>
              <a:gd name="T39" fmla="*/ 2147483647 h 1137"/>
              <a:gd name="T40" fmla="*/ 2147483647 w 4425"/>
              <a:gd name="T41" fmla="*/ 2147483647 h 1137"/>
              <a:gd name="T42" fmla="*/ 2147483647 w 4425"/>
              <a:gd name="T43" fmla="*/ 2147483647 h 1137"/>
              <a:gd name="T44" fmla="*/ 2147483647 w 4425"/>
              <a:gd name="T45" fmla="*/ 2147483647 h 1137"/>
              <a:gd name="T46" fmla="*/ 2147483647 w 4425"/>
              <a:gd name="T47" fmla="*/ 2147483647 h 1137"/>
              <a:gd name="T48" fmla="*/ 2147483647 w 4425"/>
              <a:gd name="T49" fmla="*/ 2147483647 h 1137"/>
              <a:gd name="T50" fmla="*/ 2147483647 w 4425"/>
              <a:gd name="T51" fmla="*/ 2147483647 h 1137"/>
              <a:gd name="T52" fmla="*/ 2147483647 w 4425"/>
              <a:gd name="T53" fmla="*/ 2147483647 h 1137"/>
              <a:gd name="T54" fmla="*/ 2147483647 w 4425"/>
              <a:gd name="T55" fmla="*/ 2147483647 h 1137"/>
              <a:gd name="T56" fmla="*/ 2147483647 w 4425"/>
              <a:gd name="T57" fmla="*/ 2147483647 h 1137"/>
              <a:gd name="T58" fmla="*/ 2147483647 w 4425"/>
              <a:gd name="T59" fmla="*/ 2147483647 h 1137"/>
              <a:gd name="T60" fmla="*/ 2147483647 w 4425"/>
              <a:gd name="T61" fmla="*/ 2147483647 h 1137"/>
              <a:gd name="T62" fmla="*/ 2147483647 w 4425"/>
              <a:gd name="T63" fmla="*/ 2147483647 h 1137"/>
              <a:gd name="T64" fmla="*/ 2147483647 w 4425"/>
              <a:gd name="T65" fmla="*/ 2147483647 h 1137"/>
              <a:gd name="T66" fmla="*/ 2147483647 w 4425"/>
              <a:gd name="T67" fmla="*/ 2147483647 h 1137"/>
              <a:gd name="T68" fmla="*/ 2147483647 w 4425"/>
              <a:gd name="T69" fmla="*/ 2147483647 h 1137"/>
              <a:gd name="T70" fmla="*/ 2147483647 w 4425"/>
              <a:gd name="T71" fmla="*/ 2147483647 h 1137"/>
              <a:gd name="T72" fmla="*/ 2147483647 w 4425"/>
              <a:gd name="T73" fmla="*/ 2147483647 h 1137"/>
              <a:gd name="T74" fmla="*/ 2147483647 w 4425"/>
              <a:gd name="T75" fmla="*/ 2147483647 h 1137"/>
              <a:gd name="T76" fmla="*/ 2147483647 w 4425"/>
              <a:gd name="T77" fmla="*/ 2147483647 h 1137"/>
              <a:gd name="T78" fmla="*/ 2147483647 w 4425"/>
              <a:gd name="T79" fmla="*/ 2147483647 h 1137"/>
              <a:gd name="T80" fmla="*/ 2147483647 w 4425"/>
              <a:gd name="T81" fmla="*/ 2147483647 h 1137"/>
              <a:gd name="T82" fmla="*/ 2147483647 w 4425"/>
              <a:gd name="T83" fmla="*/ 2147483647 h 1137"/>
              <a:gd name="T84" fmla="*/ 2147483647 w 4425"/>
              <a:gd name="T85" fmla="*/ 2147483647 h 1137"/>
              <a:gd name="T86" fmla="*/ 2147483647 w 4425"/>
              <a:gd name="T87" fmla="*/ 2147483647 h 113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25"/>
              <a:gd name="T133" fmla="*/ 0 h 1137"/>
              <a:gd name="T134" fmla="*/ 4425 w 4425"/>
              <a:gd name="T135" fmla="*/ 1137 h 113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25" h="1137">
                <a:moveTo>
                  <a:pt x="2194" y="0"/>
                </a:moveTo>
                <a:lnTo>
                  <a:pt x="2284" y="5"/>
                </a:lnTo>
                <a:lnTo>
                  <a:pt x="2380" y="5"/>
                </a:lnTo>
                <a:lnTo>
                  <a:pt x="2470" y="11"/>
                </a:lnTo>
                <a:lnTo>
                  <a:pt x="2555" y="17"/>
                </a:lnTo>
                <a:lnTo>
                  <a:pt x="2645" y="31"/>
                </a:lnTo>
                <a:lnTo>
                  <a:pt x="2734" y="37"/>
                </a:lnTo>
                <a:lnTo>
                  <a:pt x="2823" y="54"/>
                </a:lnTo>
                <a:lnTo>
                  <a:pt x="2913" y="66"/>
                </a:lnTo>
                <a:lnTo>
                  <a:pt x="3002" y="83"/>
                </a:lnTo>
                <a:lnTo>
                  <a:pt x="3084" y="100"/>
                </a:lnTo>
                <a:lnTo>
                  <a:pt x="3163" y="126"/>
                </a:lnTo>
                <a:lnTo>
                  <a:pt x="3245" y="149"/>
                </a:lnTo>
                <a:lnTo>
                  <a:pt x="3327" y="172"/>
                </a:lnTo>
                <a:lnTo>
                  <a:pt x="3402" y="203"/>
                </a:lnTo>
                <a:lnTo>
                  <a:pt x="3485" y="232"/>
                </a:lnTo>
                <a:lnTo>
                  <a:pt x="3549" y="270"/>
                </a:lnTo>
                <a:lnTo>
                  <a:pt x="3603" y="293"/>
                </a:lnTo>
                <a:lnTo>
                  <a:pt x="3653" y="321"/>
                </a:lnTo>
                <a:lnTo>
                  <a:pt x="3713" y="359"/>
                </a:lnTo>
                <a:lnTo>
                  <a:pt x="3763" y="393"/>
                </a:lnTo>
                <a:lnTo>
                  <a:pt x="3824" y="436"/>
                </a:lnTo>
                <a:lnTo>
                  <a:pt x="3892" y="476"/>
                </a:lnTo>
                <a:lnTo>
                  <a:pt x="3949" y="531"/>
                </a:lnTo>
                <a:lnTo>
                  <a:pt x="4010" y="577"/>
                </a:lnTo>
                <a:lnTo>
                  <a:pt x="4067" y="637"/>
                </a:lnTo>
                <a:lnTo>
                  <a:pt x="4128" y="692"/>
                </a:lnTo>
                <a:lnTo>
                  <a:pt x="4178" y="758"/>
                </a:lnTo>
                <a:lnTo>
                  <a:pt x="4239" y="821"/>
                </a:lnTo>
                <a:lnTo>
                  <a:pt x="4292" y="887"/>
                </a:lnTo>
                <a:lnTo>
                  <a:pt x="4335" y="959"/>
                </a:lnTo>
                <a:lnTo>
                  <a:pt x="4378" y="1036"/>
                </a:lnTo>
                <a:lnTo>
                  <a:pt x="4425" y="1114"/>
                </a:lnTo>
                <a:lnTo>
                  <a:pt x="4425" y="1137"/>
                </a:lnTo>
                <a:lnTo>
                  <a:pt x="4299" y="1042"/>
                </a:lnTo>
                <a:lnTo>
                  <a:pt x="4164" y="947"/>
                </a:lnTo>
                <a:lnTo>
                  <a:pt x="3996" y="904"/>
                </a:lnTo>
                <a:lnTo>
                  <a:pt x="3810" y="899"/>
                </a:lnTo>
                <a:lnTo>
                  <a:pt x="3588" y="910"/>
                </a:lnTo>
                <a:lnTo>
                  <a:pt x="3356" y="787"/>
                </a:lnTo>
                <a:lnTo>
                  <a:pt x="3134" y="726"/>
                </a:lnTo>
                <a:lnTo>
                  <a:pt x="2920" y="721"/>
                </a:lnTo>
                <a:lnTo>
                  <a:pt x="2691" y="738"/>
                </a:lnTo>
                <a:lnTo>
                  <a:pt x="2459" y="775"/>
                </a:lnTo>
                <a:lnTo>
                  <a:pt x="2223" y="827"/>
                </a:lnTo>
                <a:lnTo>
                  <a:pt x="1948" y="764"/>
                </a:lnTo>
                <a:lnTo>
                  <a:pt x="1683" y="721"/>
                </a:lnTo>
                <a:lnTo>
                  <a:pt x="1483" y="721"/>
                </a:lnTo>
                <a:lnTo>
                  <a:pt x="1304" y="749"/>
                </a:lnTo>
                <a:lnTo>
                  <a:pt x="1083" y="815"/>
                </a:lnTo>
                <a:lnTo>
                  <a:pt x="847" y="919"/>
                </a:lnTo>
                <a:lnTo>
                  <a:pt x="622" y="899"/>
                </a:lnTo>
                <a:lnTo>
                  <a:pt x="422" y="910"/>
                </a:lnTo>
                <a:lnTo>
                  <a:pt x="261" y="959"/>
                </a:lnTo>
                <a:lnTo>
                  <a:pt x="104" y="1059"/>
                </a:lnTo>
                <a:lnTo>
                  <a:pt x="7" y="1137"/>
                </a:lnTo>
                <a:lnTo>
                  <a:pt x="0" y="1114"/>
                </a:lnTo>
                <a:lnTo>
                  <a:pt x="39" y="1042"/>
                </a:lnTo>
                <a:lnTo>
                  <a:pt x="82" y="976"/>
                </a:lnTo>
                <a:lnTo>
                  <a:pt x="136" y="910"/>
                </a:lnTo>
                <a:lnTo>
                  <a:pt x="179" y="847"/>
                </a:lnTo>
                <a:lnTo>
                  <a:pt x="229" y="787"/>
                </a:lnTo>
                <a:lnTo>
                  <a:pt x="275" y="721"/>
                </a:lnTo>
                <a:lnTo>
                  <a:pt x="325" y="660"/>
                </a:lnTo>
                <a:lnTo>
                  <a:pt x="379" y="603"/>
                </a:lnTo>
                <a:lnTo>
                  <a:pt x="439" y="548"/>
                </a:lnTo>
                <a:lnTo>
                  <a:pt x="490" y="494"/>
                </a:lnTo>
                <a:lnTo>
                  <a:pt x="543" y="448"/>
                </a:lnTo>
                <a:lnTo>
                  <a:pt x="600" y="405"/>
                </a:lnTo>
                <a:lnTo>
                  <a:pt x="654" y="364"/>
                </a:lnTo>
                <a:lnTo>
                  <a:pt x="704" y="321"/>
                </a:lnTo>
                <a:lnTo>
                  <a:pt x="758" y="293"/>
                </a:lnTo>
                <a:lnTo>
                  <a:pt x="808" y="270"/>
                </a:lnTo>
                <a:lnTo>
                  <a:pt x="876" y="238"/>
                </a:lnTo>
                <a:lnTo>
                  <a:pt x="951" y="209"/>
                </a:lnTo>
                <a:lnTo>
                  <a:pt x="1029" y="178"/>
                </a:lnTo>
                <a:lnTo>
                  <a:pt x="1104" y="155"/>
                </a:lnTo>
                <a:lnTo>
                  <a:pt x="1186" y="132"/>
                </a:lnTo>
                <a:lnTo>
                  <a:pt x="1276" y="109"/>
                </a:lnTo>
                <a:lnTo>
                  <a:pt x="1358" y="89"/>
                </a:lnTo>
                <a:lnTo>
                  <a:pt x="1444" y="71"/>
                </a:lnTo>
                <a:lnTo>
                  <a:pt x="1533" y="54"/>
                </a:lnTo>
                <a:lnTo>
                  <a:pt x="1622" y="43"/>
                </a:lnTo>
                <a:lnTo>
                  <a:pt x="1719" y="31"/>
                </a:lnTo>
                <a:lnTo>
                  <a:pt x="1815" y="17"/>
                </a:lnTo>
                <a:lnTo>
                  <a:pt x="1905" y="11"/>
                </a:lnTo>
                <a:lnTo>
                  <a:pt x="2001" y="5"/>
                </a:lnTo>
                <a:lnTo>
                  <a:pt x="2098" y="5"/>
                </a:lnTo>
                <a:lnTo>
                  <a:pt x="2194" y="0"/>
                </a:lnTo>
                <a:close/>
              </a:path>
            </a:pathLst>
          </a:custGeom>
          <a:noFill/>
          <a:ln w="11113">
            <a:solidFill>
              <a:srgbClr val="000000"/>
            </a:solidFill>
            <a:round/>
            <a:headEnd/>
            <a:tailEnd/>
          </a:ln>
        </p:spPr>
        <p:txBody>
          <a:bodyPr>
            <a:prstTxWarp prst="textNoShape">
              <a:avLst/>
            </a:prstTxWarp>
          </a:bodyPr>
          <a:lstStyle/>
          <a:p>
            <a:endParaRPr lang="en-US"/>
          </a:p>
        </p:txBody>
      </p:sp>
      <p:sp>
        <p:nvSpPr>
          <p:cNvPr id="8" name="Freeform 8"/>
          <p:cNvSpPr>
            <a:spLocks/>
          </p:cNvSpPr>
          <p:nvPr/>
        </p:nvSpPr>
        <p:spPr bwMode="auto">
          <a:xfrm>
            <a:off x="1103843" y="1739379"/>
            <a:ext cx="7011988" cy="1225550"/>
          </a:xfrm>
          <a:custGeom>
            <a:avLst/>
            <a:gdLst>
              <a:gd name="T0" fmla="*/ 2147483647 w 4417"/>
              <a:gd name="T1" fmla="*/ 2147483647 h 772"/>
              <a:gd name="T2" fmla="*/ 2147483647 w 4417"/>
              <a:gd name="T3" fmla="*/ 2147483647 h 772"/>
              <a:gd name="T4" fmla="*/ 2147483647 w 4417"/>
              <a:gd name="T5" fmla="*/ 2147483647 h 772"/>
              <a:gd name="T6" fmla="*/ 2147483647 w 4417"/>
              <a:gd name="T7" fmla="*/ 2147483647 h 772"/>
              <a:gd name="T8" fmla="*/ 2147483647 w 4417"/>
              <a:gd name="T9" fmla="*/ 2147483647 h 772"/>
              <a:gd name="T10" fmla="*/ 2147483647 w 4417"/>
              <a:gd name="T11" fmla="*/ 2147483647 h 772"/>
              <a:gd name="T12" fmla="*/ 2147483647 w 4417"/>
              <a:gd name="T13" fmla="*/ 2147483647 h 772"/>
              <a:gd name="T14" fmla="*/ 2147483647 w 4417"/>
              <a:gd name="T15" fmla="*/ 2147483647 h 772"/>
              <a:gd name="T16" fmla="*/ 2147483647 w 4417"/>
              <a:gd name="T17" fmla="*/ 2147483647 h 772"/>
              <a:gd name="T18" fmla="*/ 2147483647 w 4417"/>
              <a:gd name="T19" fmla="*/ 2147483647 h 772"/>
              <a:gd name="T20" fmla="*/ 2147483647 w 4417"/>
              <a:gd name="T21" fmla="*/ 2147483647 h 772"/>
              <a:gd name="T22" fmla="*/ 2147483647 w 4417"/>
              <a:gd name="T23" fmla="*/ 2147483647 h 772"/>
              <a:gd name="T24" fmla="*/ 2147483647 w 4417"/>
              <a:gd name="T25" fmla="*/ 2147483647 h 772"/>
              <a:gd name="T26" fmla="*/ 2147483647 w 4417"/>
              <a:gd name="T27" fmla="*/ 2147483647 h 772"/>
              <a:gd name="T28" fmla="*/ 2147483647 w 4417"/>
              <a:gd name="T29" fmla="*/ 2147483647 h 772"/>
              <a:gd name="T30" fmla="*/ 2147483647 w 4417"/>
              <a:gd name="T31" fmla="*/ 2147483647 h 772"/>
              <a:gd name="T32" fmla="*/ 2147483647 w 4417"/>
              <a:gd name="T33" fmla="*/ 2147483647 h 772"/>
              <a:gd name="T34" fmla="*/ 2147483647 w 4417"/>
              <a:gd name="T35" fmla="*/ 2147483647 h 772"/>
              <a:gd name="T36" fmla="*/ 2147483647 w 4417"/>
              <a:gd name="T37" fmla="*/ 2147483647 h 772"/>
              <a:gd name="T38" fmla="*/ 2147483647 w 4417"/>
              <a:gd name="T39" fmla="*/ 2147483647 h 772"/>
              <a:gd name="T40" fmla="*/ 2147483647 w 4417"/>
              <a:gd name="T41" fmla="*/ 2147483647 h 772"/>
              <a:gd name="T42" fmla="*/ 2147483647 w 4417"/>
              <a:gd name="T43" fmla="*/ 2147483647 h 772"/>
              <a:gd name="T44" fmla="*/ 2147483647 w 4417"/>
              <a:gd name="T45" fmla="*/ 2147483647 h 772"/>
              <a:gd name="T46" fmla="*/ 2147483647 w 4417"/>
              <a:gd name="T47" fmla="*/ 2147483647 h 772"/>
              <a:gd name="T48" fmla="*/ 2147483647 w 4417"/>
              <a:gd name="T49" fmla="*/ 2147483647 h 772"/>
              <a:gd name="T50" fmla="*/ 2147483647 w 4417"/>
              <a:gd name="T51" fmla="*/ 2147483647 h 772"/>
              <a:gd name="T52" fmla="*/ 2147483647 w 4417"/>
              <a:gd name="T53" fmla="*/ 2147483647 h 772"/>
              <a:gd name="T54" fmla="*/ 2147483647 w 4417"/>
              <a:gd name="T55" fmla="*/ 2147483647 h 772"/>
              <a:gd name="T56" fmla="*/ 2147483647 w 4417"/>
              <a:gd name="T57" fmla="*/ 2147483647 h 772"/>
              <a:gd name="T58" fmla="*/ 2147483647 w 4417"/>
              <a:gd name="T59" fmla="*/ 2147483647 h 772"/>
              <a:gd name="T60" fmla="*/ 2147483647 w 4417"/>
              <a:gd name="T61" fmla="*/ 2147483647 h 772"/>
              <a:gd name="T62" fmla="*/ 2147483647 w 4417"/>
              <a:gd name="T63" fmla="*/ 2147483647 h 772"/>
              <a:gd name="T64" fmla="*/ 2147483647 w 4417"/>
              <a:gd name="T65" fmla="*/ 2147483647 h 772"/>
              <a:gd name="T66" fmla="*/ 2147483647 w 4417"/>
              <a:gd name="T67" fmla="*/ 2147483647 h 772"/>
              <a:gd name="T68" fmla="*/ 2147483647 w 4417"/>
              <a:gd name="T69" fmla="*/ 2147483647 h 772"/>
              <a:gd name="T70" fmla="*/ 2147483647 w 4417"/>
              <a:gd name="T71" fmla="*/ 2147483647 h 772"/>
              <a:gd name="T72" fmla="*/ 2147483647 w 4417"/>
              <a:gd name="T73" fmla="*/ 2147483647 h 772"/>
              <a:gd name="T74" fmla="*/ 2147483647 w 4417"/>
              <a:gd name="T75" fmla="*/ 2147483647 h 772"/>
              <a:gd name="T76" fmla="*/ 2147483647 w 4417"/>
              <a:gd name="T77" fmla="*/ 2147483647 h 772"/>
              <a:gd name="T78" fmla="*/ 2147483647 w 4417"/>
              <a:gd name="T79" fmla="*/ 0 h 772"/>
              <a:gd name="T80" fmla="*/ 2147483647 w 4417"/>
              <a:gd name="T81" fmla="*/ 2147483647 h 772"/>
              <a:gd name="T82" fmla="*/ 2147483647 w 4417"/>
              <a:gd name="T83" fmla="*/ 2147483647 h 77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17"/>
              <a:gd name="T127" fmla="*/ 0 h 772"/>
              <a:gd name="T128" fmla="*/ 4417 w 4417"/>
              <a:gd name="T129" fmla="*/ 772 h 77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17" h="772">
                <a:moveTo>
                  <a:pt x="2209" y="100"/>
                </a:moveTo>
                <a:lnTo>
                  <a:pt x="2230" y="100"/>
                </a:lnTo>
                <a:lnTo>
                  <a:pt x="2277" y="94"/>
                </a:lnTo>
                <a:lnTo>
                  <a:pt x="2327" y="83"/>
                </a:lnTo>
                <a:lnTo>
                  <a:pt x="2394" y="71"/>
                </a:lnTo>
                <a:lnTo>
                  <a:pt x="2470" y="60"/>
                </a:lnTo>
                <a:lnTo>
                  <a:pt x="2548" y="40"/>
                </a:lnTo>
                <a:lnTo>
                  <a:pt x="2645" y="28"/>
                </a:lnTo>
                <a:lnTo>
                  <a:pt x="2741" y="17"/>
                </a:lnTo>
                <a:lnTo>
                  <a:pt x="2852" y="5"/>
                </a:lnTo>
                <a:lnTo>
                  <a:pt x="2956" y="5"/>
                </a:lnTo>
                <a:lnTo>
                  <a:pt x="3066" y="11"/>
                </a:lnTo>
                <a:lnTo>
                  <a:pt x="3181" y="23"/>
                </a:lnTo>
                <a:lnTo>
                  <a:pt x="3292" y="45"/>
                </a:lnTo>
                <a:lnTo>
                  <a:pt x="3395" y="83"/>
                </a:lnTo>
                <a:lnTo>
                  <a:pt x="3499" y="129"/>
                </a:lnTo>
                <a:lnTo>
                  <a:pt x="3588" y="195"/>
                </a:lnTo>
                <a:lnTo>
                  <a:pt x="3617" y="195"/>
                </a:lnTo>
                <a:lnTo>
                  <a:pt x="3645" y="195"/>
                </a:lnTo>
                <a:lnTo>
                  <a:pt x="3692" y="189"/>
                </a:lnTo>
                <a:lnTo>
                  <a:pt x="3728" y="189"/>
                </a:lnTo>
                <a:lnTo>
                  <a:pt x="3778" y="183"/>
                </a:lnTo>
                <a:lnTo>
                  <a:pt x="3831" y="183"/>
                </a:lnTo>
                <a:lnTo>
                  <a:pt x="3885" y="178"/>
                </a:lnTo>
                <a:lnTo>
                  <a:pt x="3942" y="183"/>
                </a:lnTo>
                <a:lnTo>
                  <a:pt x="3996" y="189"/>
                </a:lnTo>
                <a:lnTo>
                  <a:pt x="4060" y="201"/>
                </a:lnTo>
                <a:lnTo>
                  <a:pt x="4121" y="221"/>
                </a:lnTo>
                <a:lnTo>
                  <a:pt x="4178" y="244"/>
                </a:lnTo>
                <a:lnTo>
                  <a:pt x="4239" y="278"/>
                </a:lnTo>
                <a:lnTo>
                  <a:pt x="4299" y="321"/>
                </a:lnTo>
                <a:lnTo>
                  <a:pt x="4357" y="373"/>
                </a:lnTo>
                <a:lnTo>
                  <a:pt x="4417" y="439"/>
                </a:lnTo>
                <a:lnTo>
                  <a:pt x="4396" y="433"/>
                </a:lnTo>
                <a:lnTo>
                  <a:pt x="4357" y="433"/>
                </a:lnTo>
                <a:lnTo>
                  <a:pt x="4314" y="428"/>
                </a:lnTo>
                <a:lnTo>
                  <a:pt x="4260" y="428"/>
                </a:lnTo>
                <a:lnTo>
                  <a:pt x="4210" y="433"/>
                </a:lnTo>
                <a:lnTo>
                  <a:pt x="4149" y="433"/>
                </a:lnTo>
                <a:lnTo>
                  <a:pt x="4092" y="445"/>
                </a:lnTo>
                <a:lnTo>
                  <a:pt x="4024" y="450"/>
                </a:lnTo>
                <a:lnTo>
                  <a:pt x="3964" y="465"/>
                </a:lnTo>
                <a:lnTo>
                  <a:pt x="3899" y="476"/>
                </a:lnTo>
                <a:lnTo>
                  <a:pt x="3838" y="494"/>
                </a:lnTo>
                <a:lnTo>
                  <a:pt x="3778" y="517"/>
                </a:lnTo>
                <a:lnTo>
                  <a:pt x="3728" y="548"/>
                </a:lnTo>
                <a:lnTo>
                  <a:pt x="3674" y="577"/>
                </a:lnTo>
                <a:lnTo>
                  <a:pt x="3638" y="611"/>
                </a:lnTo>
                <a:lnTo>
                  <a:pt x="3603" y="654"/>
                </a:lnTo>
                <a:lnTo>
                  <a:pt x="3513" y="643"/>
                </a:lnTo>
                <a:lnTo>
                  <a:pt x="3424" y="631"/>
                </a:lnTo>
                <a:lnTo>
                  <a:pt x="3342" y="617"/>
                </a:lnTo>
                <a:lnTo>
                  <a:pt x="3252" y="606"/>
                </a:lnTo>
                <a:lnTo>
                  <a:pt x="3170" y="600"/>
                </a:lnTo>
                <a:lnTo>
                  <a:pt x="3091" y="588"/>
                </a:lnTo>
                <a:lnTo>
                  <a:pt x="3002" y="588"/>
                </a:lnTo>
                <a:lnTo>
                  <a:pt x="2920" y="583"/>
                </a:lnTo>
                <a:lnTo>
                  <a:pt x="2838" y="588"/>
                </a:lnTo>
                <a:lnTo>
                  <a:pt x="2748" y="594"/>
                </a:lnTo>
                <a:lnTo>
                  <a:pt x="2666" y="606"/>
                </a:lnTo>
                <a:lnTo>
                  <a:pt x="2580" y="626"/>
                </a:lnTo>
                <a:lnTo>
                  <a:pt x="2491" y="649"/>
                </a:lnTo>
                <a:lnTo>
                  <a:pt x="2402" y="683"/>
                </a:lnTo>
                <a:lnTo>
                  <a:pt x="2305" y="726"/>
                </a:lnTo>
                <a:lnTo>
                  <a:pt x="2209" y="772"/>
                </a:lnTo>
                <a:lnTo>
                  <a:pt x="2134" y="738"/>
                </a:lnTo>
                <a:lnTo>
                  <a:pt x="2069" y="700"/>
                </a:lnTo>
                <a:lnTo>
                  <a:pt x="2001" y="672"/>
                </a:lnTo>
                <a:lnTo>
                  <a:pt x="1941" y="649"/>
                </a:lnTo>
                <a:lnTo>
                  <a:pt x="1876" y="626"/>
                </a:lnTo>
                <a:lnTo>
                  <a:pt x="1815" y="606"/>
                </a:lnTo>
                <a:lnTo>
                  <a:pt x="1748" y="588"/>
                </a:lnTo>
                <a:lnTo>
                  <a:pt x="1683" y="577"/>
                </a:lnTo>
                <a:lnTo>
                  <a:pt x="1608" y="571"/>
                </a:lnTo>
                <a:lnTo>
                  <a:pt x="1533" y="571"/>
                </a:lnTo>
                <a:lnTo>
                  <a:pt x="1462" y="571"/>
                </a:lnTo>
                <a:lnTo>
                  <a:pt x="1372" y="577"/>
                </a:lnTo>
                <a:lnTo>
                  <a:pt x="1283" y="588"/>
                </a:lnTo>
                <a:lnTo>
                  <a:pt x="1186" y="606"/>
                </a:lnTo>
                <a:lnTo>
                  <a:pt x="1076" y="626"/>
                </a:lnTo>
                <a:lnTo>
                  <a:pt x="958" y="654"/>
                </a:lnTo>
                <a:lnTo>
                  <a:pt x="933" y="631"/>
                </a:lnTo>
                <a:lnTo>
                  <a:pt x="897" y="611"/>
                </a:lnTo>
                <a:lnTo>
                  <a:pt x="861" y="588"/>
                </a:lnTo>
                <a:lnTo>
                  <a:pt x="815" y="565"/>
                </a:lnTo>
                <a:lnTo>
                  <a:pt x="765" y="540"/>
                </a:lnTo>
                <a:lnTo>
                  <a:pt x="711" y="517"/>
                </a:lnTo>
                <a:lnTo>
                  <a:pt x="654" y="494"/>
                </a:lnTo>
                <a:lnTo>
                  <a:pt x="586" y="476"/>
                </a:lnTo>
                <a:lnTo>
                  <a:pt x="518" y="456"/>
                </a:lnTo>
                <a:lnTo>
                  <a:pt x="454" y="439"/>
                </a:lnTo>
                <a:lnTo>
                  <a:pt x="379" y="428"/>
                </a:lnTo>
                <a:lnTo>
                  <a:pt x="304" y="416"/>
                </a:lnTo>
                <a:lnTo>
                  <a:pt x="229" y="416"/>
                </a:lnTo>
                <a:lnTo>
                  <a:pt x="157" y="416"/>
                </a:lnTo>
                <a:lnTo>
                  <a:pt x="82" y="422"/>
                </a:lnTo>
                <a:lnTo>
                  <a:pt x="0" y="439"/>
                </a:lnTo>
                <a:lnTo>
                  <a:pt x="68" y="367"/>
                </a:lnTo>
                <a:lnTo>
                  <a:pt x="136" y="315"/>
                </a:lnTo>
                <a:lnTo>
                  <a:pt x="200" y="272"/>
                </a:lnTo>
                <a:lnTo>
                  <a:pt x="268" y="238"/>
                </a:lnTo>
                <a:lnTo>
                  <a:pt x="343" y="212"/>
                </a:lnTo>
                <a:lnTo>
                  <a:pt x="407" y="195"/>
                </a:lnTo>
                <a:lnTo>
                  <a:pt x="475" y="183"/>
                </a:lnTo>
                <a:lnTo>
                  <a:pt x="543" y="183"/>
                </a:lnTo>
                <a:lnTo>
                  <a:pt x="600" y="178"/>
                </a:lnTo>
                <a:lnTo>
                  <a:pt x="661" y="183"/>
                </a:lnTo>
                <a:lnTo>
                  <a:pt x="711" y="183"/>
                </a:lnTo>
                <a:lnTo>
                  <a:pt x="758" y="189"/>
                </a:lnTo>
                <a:lnTo>
                  <a:pt x="793" y="195"/>
                </a:lnTo>
                <a:lnTo>
                  <a:pt x="822" y="195"/>
                </a:lnTo>
                <a:lnTo>
                  <a:pt x="847" y="195"/>
                </a:lnTo>
                <a:lnTo>
                  <a:pt x="965" y="143"/>
                </a:lnTo>
                <a:lnTo>
                  <a:pt x="1069" y="106"/>
                </a:lnTo>
                <a:lnTo>
                  <a:pt x="1165" y="71"/>
                </a:lnTo>
                <a:lnTo>
                  <a:pt x="1254" y="45"/>
                </a:lnTo>
                <a:lnTo>
                  <a:pt x="1333" y="28"/>
                </a:lnTo>
                <a:lnTo>
                  <a:pt x="1415" y="11"/>
                </a:lnTo>
                <a:lnTo>
                  <a:pt x="1497" y="5"/>
                </a:lnTo>
                <a:lnTo>
                  <a:pt x="1572" y="0"/>
                </a:lnTo>
                <a:lnTo>
                  <a:pt x="1644" y="0"/>
                </a:lnTo>
                <a:lnTo>
                  <a:pt x="1719" y="5"/>
                </a:lnTo>
                <a:lnTo>
                  <a:pt x="1794" y="11"/>
                </a:lnTo>
                <a:lnTo>
                  <a:pt x="1869" y="28"/>
                </a:lnTo>
                <a:lnTo>
                  <a:pt x="1948" y="40"/>
                </a:lnTo>
                <a:lnTo>
                  <a:pt x="2030" y="60"/>
                </a:lnTo>
                <a:lnTo>
                  <a:pt x="2119" y="83"/>
                </a:lnTo>
                <a:lnTo>
                  <a:pt x="2209" y="100"/>
                </a:lnTo>
                <a:close/>
              </a:path>
            </a:pathLst>
          </a:custGeom>
          <a:solidFill>
            <a:srgbClr val="FFCC00"/>
          </a:solidFill>
          <a:ln w="9525">
            <a:noFill/>
            <a:round/>
            <a:headEnd/>
            <a:tailEnd/>
          </a:ln>
        </p:spPr>
        <p:txBody>
          <a:bodyPr>
            <a:prstTxWarp prst="textNoShape">
              <a:avLst/>
            </a:prstTxWarp>
          </a:bodyPr>
          <a:lstStyle/>
          <a:p>
            <a:endParaRPr lang="en-US"/>
          </a:p>
        </p:txBody>
      </p:sp>
      <p:sp>
        <p:nvSpPr>
          <p:cNvPr id="9" name="Freeform 9"/>
          <p:cNvSpPr>
            <a:spLocks/>
          </p:cNvSpPr>
          <p:nvPr/>
        </p:nvSpPr>
        <p:spPr bwMode="auto">
          <a:xfrm>
            <a:off x="1103843" y="1739379"/>
            <a:ext cx="7011988" cy="1225550"/>
          </a:xfrm>
          <a:custGeom>
            <a:avLst/>
            <a:gdLst>
              <a:gd name="T0" fmla="*/ 2147483647 w 4417"/>
              <a:gd name="T1" fmla="*/ 2147483647 h 772"/>
              <a:gd name="T2" fmla="*/ 2147483647 w 4417"/>
              <a:gd name="T3" fmla="*/ 2147483647 h 772"/>
              <a:gd name="T4" fmla="*/ 2147483647 w 4417"/>
              <a:gd name="T5" fmla="*/ 2147483647 h 772"/>
              <a:gd name="T6" fmla="*/ 2147483647 w 4417"/>
              <a:gd name="T7" fmla="*/ 2147483647 h 772"/>
              <a:gd name="T8" fmla="*/ 2147483647 w 4417"/>
              <a:gd name="T9" fmla="*/ 2147483647 h 772"/>
              <a:gd name="T10" fmla="*/ 2147483647 w 4417"/>
              <a:gd name="T11" fmla="*/ 2147483647 h 772"/>
              <a:gd name="T12" fmla="*/ 2147483647 w 4417"/>
              <a:gd name="T13" fmla="*/ 2147483647 h 772"/>
              <a:gd name="T14" fmla="*/ 2147483647 w 4417"/>
              <a:gd name="T15" fmla="*/ 2147483647 h 772"/>
              <a:gd name="T16" fmla="*/ 2147483647 w 4417"/>
              <a:gd name="T17" fmla="*/ 2147483647 h 772"/>
              <a:gd name="T18" fmla="*/ 2147483647 w 4417"/>
              <a:gd name="T19" fmla="*/ 2147483647 h 772"/>
              <a:gd name="T20" fmla="*/ 2147483647 w 4417"/>
              <a:gd name="T21" fmla="*/ 2147483647 h 772"/>
              <a:gd name="T22" fmla="*/ 2147483647 w 4417"/>
              <a:gd name="T23" fmla="*/ 2147483647 h 772"/>
              <a:gd name="T24" fmla="*/ 2147483647 w 4417"/>
              <a:gd name="T25" fmla="*/ 2147483647 h 772"/>
              <a:gd name="T26" fmla="*/ 2147483647 w 4417"/>
              <a:gd name="T27" fmla="*/ 2147483647 h 772"/>
              <a:gd name="T28" fmla="*/ 2147483647 w 4417"/>
              <a:gd name="T29" fmla="*/ 2147483647 h 772"/>
              <a:gd name="T30" fmla="*/ 2147483647 w 4417"/>
              <a:gd name="T31" fmla="*/ 2147483647 h 772"/>
              <a:gd name="T32" fmla="*/ 2147483647 w 4417"/>
              <a:gd name="T33" fmla="*/ 2147483647 h 772"/>
              <a:gd name="T34" fmla="*/ 2147483647 w 4417"/>
              <a:gd name="T35" fmla="*/ 2147483647 h 772"/>
              <a:gd name="T36" fmla="*/ 2147483647 w 4417"/>
              <a:gd name="T37" fmla="*/ 2147483647 h 772"/>
              <a:gd name="T38" fmla="*/ 2147483647 w 4417"/>
              <a:gd name="T39" fmla="*/ 2147483647 h 772"/>
              <a:gd name="T40" fmla="*/ 2147483647 w 4417"/>
              <a:gd name="T41" fmla="*/ 2147483647 h 772"/>
              <a:gd name="T42" fmla="*/ 2147483647 w 4417"/>
              <a:gd name="T43" fmla="*/ 2147483647 h 772"/>
              <a:gd name="T44" fmla="*/ 2147483647 w 4417"/>
              <a:gd name="T45" fmla="*/ 2147483647 h 772"/>
              <a:gd name="T46" fmla="*/ 2147483647 w 4417"/>
              <a:gd name="T47" fmla="*/ 2147483647 h 772"/>
              <a:gd name="T48" fmla="*/ 2147483647 w 4417"/>
              <a:gd name="T49" fmla="*/ 2147483647 h 772"/>
              <a:gd name="T50" fmla="*/ 2147483647 w 4417"/>
              <a:gd name="T51" fmla="*/ 2147483647 h 772"/>
              <a:gd name="T52" fmla="*/ 2147483647 w 4417"/>
              <a:gd name="T53" fmla="*/ 2147483647 h 772"/>
              <a:gd name="T54" fmla="*/ 2147483647 w 4417"/>
              <a:gd name="T55" fmla="*/ 2147483647 h 772"/>
              <a:gd name="T56" fmla="*/ 2147483647 w 4417"/>
              <a:gd name="T57" fmla="*/ 2147483647 h 772"/>
              <a:gd name="T58" fmla="*/ 2147483647 w 4417"/>
              <a:gd name="T59" fmla="*/ 2147483647 h 772"/>
              <a:gd name="T60" fmla="*/ 2147483647 w 4417"/>
              <a:gd name="T61" fmla="*/ 2147483647 h 772"/>
              <a:gd name="T62" fmla="*/ 2147483647 w 4417"/>
              <a:gd name="T63" fmla="*/ 2147483647 h 772"/>
              <a:gd name="T64" fmla="*/ 2147483647 w 4417"/>
              <a:gd name="T65" fmla="*/ 2147483647 h 772"/>
              <a:gd name="T66" fmla="*/ 2147483647 w 4417"/>
              <a:gd name="T67" fmla="*/ 2147483647 h 772"/>
              <a:gd name="T68" fmla="*/ 2147483647 w 4417"/>
              <a:gd name="T69" fmla="*/ 2147483647 h 772"/>
              <a:gd name="T70" fmla="*/ 2147483647 w 4417"/>
              <a:gd name="T71" fmla="*/ 2147483647 h 772"/>
              <a:gd name="T72" fmla="*/ 2147483647 w 4417"/>
              <a:gd name="T73" fmla="*/ 2147483647 h 772"/>
              <a:gd name="T74" fmla="*/ 2147483647 w 4417"/>
              <a:gd name="T75" fmla="*/ 2147483647 h 772"/>
              <a:gd name="T76" fmla="*/ 2147483647 w 4417"/>
              <a:gd name="T77" fmla="*/ 2147483647 h 772"/>
              <a:gd name="T78" fmla="*/ 2147483647 w 4417"/>
              <a:gd name="T79" fmla="*/ 0 h 772"/>
              <a:gd name="T80" fmla="*/ 2147483647 w 4417"/>
              <a:gd name="T81" fmla="*/ 2147483647 h 772"/>
              <a:gd name="T82" fmla="*/ 2147483647 w 4417"/>
              <a:gd name="T83" fmla="*/ 2147483647 h 77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17"/>
              <a:gd name="T127" fmla="*/ 0 h 772"/>
              <a:gd name="T128" fmla="*/ 4417 w 4417"/>
              <a:gd name="T129" fmla="*/ 772 h 77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17" h="772">
                <a:moveTo>
                  <a:pt x="2209" y="100"/>
                </a:moveTo>
                <a:lnTo>
                  <a:pt x="2230" y="100"/>
                </a:lnTo>
                <a:lnTo>
                  <a:pt x="2277" y="94"/>
                </a:lnTo>
                <a:lnTo>
                  <a:pt x="2327" y="83"/>
                </a:lnTo>
                <a:lnTo>
                  <a:pt x="2394" y="71"/>
                </a:lnTo>
                <a:lnTo>
                  <a:pt x="2470" y="60"/>
                </a:lnTo>
                <a:lnTo>
                  <a:pt x="2548" y="40"/>
                </a:lnTo>
                <a:lnTo>
                  <a:pt x="2645" y="28"/>
                </a:lnTo>
                <a:lnTo>
                  <a:pt x="2741" y="17"/>
                </a:lnTo>
                <a:lnTo>
                  <a:pt x="2852" y="5"/>
                </a:lnTo>
                <a:lnTo>
                  <a:pt x="2956" y="5"/>
                </a:lnTo>
                <a:lnTo>
                  <a:pt x="3066" y="11"/>
                </a:lnTo>
                <a:lnTo>
                  <a:pt x="3181" y="23"/>
                </a:lnTo>
                <a:lnTo>
                  <a:pt x="3292" y="45"/>
                </a:lnTo>
                <a:lnTo>
                  <a:pt x="3395" y="83"/>
                </a:lnTo>
                <a:lnTo>
                  <a:pt x="3499" y="129"/>
                </a:lnTo>
                <a:lnTo>
                  <a:pt x="3588" y="195"/>
                </a:lnTo>
                <a:lnTo>
                  <a:pt x="3617" y="195"/>
                </a:lnTo>
                <a:lnTo>
                  <a:pt x="3645" y="195"/>
                </a:lnTo>
                <a:lnTo>
                  <a:pt x="3692" y="189"/>
                </a:lnTo>
                <a:lnTo>
                  <a:pt x="3728" y="189"/>
                </a:lnTo>
                <a:lnTo>
                  <a:pt x="3778" y="183"/>
                </a:lnTo>
                <a:lnTo>
                  <a:pt x="3831" y="183"/>
                </a:lnTo>
                <a:lnTo>
                  <a:pt x="3885" y="178"/>
                </a:lnTo>
                <a:lnTo>
                  <a:pt x="3942" y="183"/>
                </a:lnTo>
                <a:lnTo>
                  <a:pt x="3996" y="189"/>
                </a:lnTo>
                <a:lnTo>
                  <a:pt x="4060" y="201"/>
                </a:lnTo>
                <a:lnTo>
                  <a:pt x="4121" y="221"/>
                </a:lnTo>
                <a:lnTo>
                  <a:pt x="4178" y="244"/>
                </a:lnTo>
                <a:lnTo>
                  <a:pt x="4239" y="278"/>
                </a:lnTo>
                <a:lnTo>
                  <a:pt x="4299" y="321"/>
                </a:lnTo>
                <a:lnTo>
                  <a:pt x="4357" y="373"/>
                </a:lnTo>
                <a:lnTo>
                  <a:pt x="4417" y="439"/>
                </a:lnTo>
                <a:lnTo>
                  <a:pt x="4396" y="433"/>
                </a:lnTo>
                <a:lnTo>
                  <a:pt x="4357" y="433"/>
                </a:lnTo>
                <a:lnTo>
                  <a:pt x="4314" y="428"/>
                </a:lnTo>
                <a:lnTo>
                  <a:pt x="4260" y="428"/>
                </a:lnTo>
                <a:lnTo>
                  <a:pt x="4210" y="433"/>
                </a:lnTo>
                <a:lnTo>
                  <a:pt x="4149" y="433"/>
                </a:lnTo>
                <a:lnTo>
                  <a:pt x="4092" y="445"/>
                </a:lnTo>
                <a:lnTo>
                  <a:pt x="4024" y="450"/>
                </a:lnTo>
                <a:lnTo>
                  <a:pt x="3964" y="465"/>
                </a:lnTo>
                <a:lnTo>
                  <a:pt x="3899" y="476"/>
                </a:lnTo>
                <a:lnTo>
                  <a:pt x="3838" y="494"/>
                </a:lnTo>
                <a:lnTo>
                  <a:pt x="3778" y="517"/>
                </a:lnTo>
                <a:lnTo>
                  <a:pt x="3728" y="548"/>
                </a:lnTo>
                <a:lnTo>
                  <a:pt x="3674" y="577"/>
                </a:lnTo>
                <a:lnTo>
                  <a:pt x="3638" y="611"/>
                </a:lnTo>
                <a:lnTo>
                  <a:pt x="3603" y="654"/>
                </a:lnTo>
                <a:lnTo>
                  <a:pt x="3513" y="643"/>
                </a:lnTo>
                <a:lnTo>
                  <a:pt x="3424" y="631"/>
                </a:lnTo>
                <a:lnTo>
                  <a:pt x="3342" y="617"/>
                </a:lnTo>
                <a:lnTo>
                  <a:pt x="3252" y="606"/>
                </a:lnTo>
                <a:lnTo>
                  <a:pt x="3170" y="600"/>
                </a:lnTo>
                <a:lnTo>
                  <a:pt x="3091" y="588"/>
                </a:lnTo>
                <a:lnTo>
                  <a:pt x="3002" y="588"/>
                </a:lnTo>
                <a:lnTo>
                  <a:pt x="2920" y="583"/>
                </a:lnTo>
                <a:lnTo>
                  <a:pt x="2838" y="588"/>
                </a:lnTo>
                <a:lnTo>
                  <a:pt x="2748" y="594"/>
                </a:lnTo>
                <a:lnTo>
                  <a:pt x="2666" y="606"/>
                </a:lnTo>
                <a:lnTo>
                  <a:pt x="2580" y="626"/>
                </a:lnTo>
                <a:lnTo>
                  <a:pt x="2491" y="649"/>
                </a:lnTo>
                <a:lnTo>
                  <a:pt x="2402" y="683"/>
                </a:lnTo>
                <a:lnTo>
                  <a:pt x="2305" y="726"/>
                </a:lnTo>
                <a:lnTo>
                  <a:pt x="2209" y="772"/>
                </a:lnTo>
                <a:lnTo>
                  <a:pt x="2134" y="738"/>
                </a:lnTo>
                <a:lnTo>
                  <a:pt x="2069" y="700"/>
                </a:lnTo>
                <a:lnTo>
                  <a:pt x="2001" y="672"/>
                </a:lnTo>
                <a:lnTo>
                  <a:pt x="1941" y="649"/>
                </a:lnTo>
                <a:lnTo>
                  <a:pt x="1876" y="626"/>
                </a:lnTo>
                <a:lnTo>
                  <a:pt x="1815" y="606"/>
                </a:lnTo>
                <a:lnTo>
                  <a:pt x="1748" y="588"/>
                </a:lnTo>
                <a:lnTo>
                  <a:pt x="1683" y="577"/>
                </a:lnTo>
                <a:lnTo>
                  <a:pt x="1608" y="571"/>
                </a:lnTo>
                <a:lnTo>
                  <a:pt x="1533" y="571"/>
                </a:lnTo>
                <a:lnTo>
                  <a:pt x="1462" y="571"/>
                </a:lnTo>
                <a:lnTo>
                  <a:pt x="1372" y="577"/>
                </a:lnTo>
                <a:lnTo>
                  <a:pt x="1283" y="588"/>
                </a:lnTo>
                <a:lnTo>
                  <a:pt x="1186" y="606"/>
                </a:lnTo>
                <a:lnTo>
                  <a:pt x="1076" y="626"/>
                </a:lnTo>
                <a:lnTo>
                  <a:pt x="958" y="654"/>
                </a:lnTo>
                <a:lnTo>
                  <a:pt x="933" y="631"/>
                </a:lnTo>
                <a:lnTo>
                  <a:pt x="897" y="611"/>
                </a:lnTo>
                <a:lnTo>
                  <a:pt x="861" y="588"/>
                </a:lnTo>
                <a:lnTo>
                  <a:pt x="815" y="565"/>
                </a:lnTo>
                <a:lnTo>
                  <a:pt x="765" y="540"/>
                </a:lnTo>
                <a:lnTo>
                  <a:pt x="711" y="517"/>
                </a:lnTo>
                <a:lnTo>
                  <a:pt x="654" y="494"/>
                </a:lnTo>
                <a:lnTo>
                  <a:pt x="586" y="476"/>
                </a:lnTo>
                <a:lnTo>
                  <a:pt x="518" y="456"/>
                </a:lnTo>
                <a:lnTo>
                  <a:pt x="454" y="439"/>
                </a:lnTo>
                <a:lnTo>
                  <a:pt x="379" y="428"/>
                </a:lnTo>
                <a:lnTo>
                  <a:pt x="304" y="416"/>
                </a:lnTo>
                <a:lnTo>
                  <a:pt x="229" y="416"/>
                </a:lnTo>
                <a:lnTo>
                  <a:pt x="157" y="416"/>
                </a:lnTo>
                <a:lnTo>
                  <a:pt x="82" y="422"/>
                </a:lnTo>
                <a:lnTo>
                  <a:pt x="0" y="439"/>
                </a:lnTo>
                <a:lnTo>
                  <a:pt x="68" y="367"/>
                </a:lnTo>
                <a:lnTo>
                  <a:pt x="136" y="315"/>
                </a:lnTo>
                <a:lnTo>
                  <a:pt x="200" y="272"/>
                </a:lnTo>
                <a:lnTo>
                  <a:pt x="268" y="238"/>
                </a:lnTo>
                <a:lnTo>
                  <a:pt x="343" y="212"/>
                </a:lnTo>
                <a:lnTo>
                  <a:pt x="407" y="195"/>
                </a:lnTo>
                <a:lnTo>
                  <a:pt x="475" y="183"/>
                </a:lnTo>
                <a:lnTo>
                  <a:pt x="543" y="183"/>
                </a:lnTo>
                <a:lnTo>
                  <a:pt x="600" y="178"/>
                </a:lnTo>
                <a:lnTo>
                  <a:pt x="661" y="183"/>
                </a:lnTo>
                <a:lnTo>
                  <a:pt x="711" y="183"/>
                </a:lnTo>
                <a:lnTo>
                  <a:pt x="758" y="189"/>
                </a:lnTo>
                <a:lnTo>
                  <a:pt x="793" y="195"/>
                </a:lnTo>
                <a:lnTo>
                  <a:pt x="822" y="195"/>
                </a:lnTo>
                <a:lnTo>
                  <a:pt x="847" y="195"/>
                </a:lnTo>
                <a:lnTo>
                  <a:pt x="965" y="143"/>
                </a:lnTo>
                <a:lnTo>
                  <a:pt x="1069" y="106"/>
                </a:lnTo>
                <a:lnTo>
                  <a:pt x="1165" y="71"/>
                </a:lnTo>
                <a:lnTo>
                  <a:pt x="1254" y="45"/>
                </a:lnTo>
                <a:lnTo>
                  <a:pt x="1333" y="28"/>
                </a:lnTo>
                <a:lnTo>
                  <a:pt x="1415" y="11"/>
                </a:lnTo>
                <a:lnTo>
                  <a:pt x="1497" y="5"/>
                </a:lnTo>
                <a:lnTo>
                  <a:pt x="1572" y="0"/>
                </a:lnTo>
                <a:lnTo>
                  <a:pt x="1644" y="0"/>
                </a:lnTo>
                <a:lnTo>
                  <a:pt x="1719" y="5"/>
                </a:lnTo>
                <a:lnTo>
                  <a:pt x="1794" y="11"/>
                </a:lnTo>
                <a:lnTo>
                  <a:pt x="1869" y="28"/>
                </a:lnTo>
                <a:lnTo>
                  <a:pt x="1948" y="40"/>
                </a:lnTo>
                <a:lnTo>
                  <a:pt x="2030" y="60"/>
                </a:lnTo>
                <a:lnTo>
                  <a:pt x="2119" y="83"/>
                </a:lnTo>
                <a:lnTo>
                  <a:pt x="2209" y="100"/>
                </a:lnTo>
                <a:close/>
              </a:path>
            </a:pathLst>
          </a:custGeom>
          <a:noFill/>
          <a:ln w="11113">
            <a:solidFill>
              <a:srgbClr val="000000"/>
            </a:solidFill>
            <a:round/>
            <a:headEnd/>
            <a:tailEnd/>
          </a:ln>
        </p:spPr>
        <p:txBody>
          <a:bodyPr>
            <a:prstTxWarp prst="textNoShape">
              <a:avLst/>
            </a:prstTxWarp>
          </a:bodyPr>
          <a:lstStyle/>
          <a:p>
            <a:endParaRPr lang="en-US"/>
          </a:p>
        </p:txBody>
      </p:sp>
      <p:sp>
        <p:nvSpPr>
          <p:cNvPr id="10" name="Freeform 10"/>
          <p:cNvSpPr>
            <a:spLocks/>
          </p:cNvSpPr>
          <p:nvPr/>
        </p:nvSpPr>
        <p:spPr bwMode="auto">
          <a:xfrm>
            <a:off x="2459568" y="639241"/>
            <a:ext cx="4340225" cy="1409700"/>
          </a:xfrm>
          <a:custGeom>
            <a:avLst/>
            <a:gdLst>
              <a:gd name="T0" fmla="*/ 2147483647 w 2734"/>
              <a:gd name="T1" fmla="*/ 2147483647 h 888"/>
              <a:gd name="T2" fmla="*/ 2147483647 w 2734"/>
              <a:gd name="T3" fmla="*/ 2147483647 h 888"/>
              <a:gd name="T4" fmla="*/ 2147483647 w 2734"/>
              <a:gd name="T5" fmla="*/ 2147483647 h 888"/>
              <a:gd name="T6" fmla="*/ 2147483647 w 2734"/>
              <a:gd name="T7" fmla="*/ 2147483647 h 888"/>
              <a:gd name="T8" fmla="*/ 2147483647 w 2734"/>
              <a:gd name="T9" fmla="*/ 2147483647 h 888"/>
              <a:gd name="T10" fmla="*/ 2147483647 w 2734"/>
              <a:gd name="T11" fmla="*/ 2147483647 h 888"/>
              <a:gd name="T12" fmla="*/ 2147483647 w 2734"/>
              <a:gd name="T13" fmla="*/ 2147483647 h 888"/>
              <a:gd name="T14" fmla="*/ 2147483647 w 2734"/>
              <a:gd name="T15" fmla="*/ 2147483647 h 888"/>
              <a:gd name="T16" fmla="*/ 2147483647 w 2734"/>
              <a:gd name="T17" fmla="*/ 2147483647 h 888"/>
              <a:gd name="T18" fmla="*/ 2147483647 w 2734"/>
              <a:gd name="T19" fmla="*/ 2147483647 h 888"/>
              <a:gd name="T20" fmla="*/ 2147483647 w 2734"/>
              <a:gd name="T21" fmla="*/ 2147483647 h 888"/>
              <a:gd name="T22" fmla="*/ 2147483647 w 2734"/>
              <a:gd name="T23" fmla="*/ 2147483647 h 888"/>
              <a:gd name="T24" fmla="*/ 2147483647 w 2734"/>
              <a:gd name="T25" fmla="*/ 2147483647 h 888"/>
              <a:gd name="T26" fmla="*/ 2147483647 w 2734"/>
              <a:gd name="T27" fmla="*/ 2147483647 h 888"/>
              <a:gd name="T28" fmla="*/ 2147483647 w 2734"/>
              <a:gd name="T29" fmla="*/ 2147483647 h 888"/>
              <a:gd name="T30" fmla="*/ 2147483647 w 2734"/>
              <a:gd name="T31" fmla="*/ 2147483647 h 888"/>
              <a:gd name="T32" fmla="*/ 2147483647 w 2734"/>
              <a:gd name="T33" fmla="*/ 2147483647 h 888"/>
              <a:gd name="T34" fmla="*/ 2147483647 w 2734"/>
              <a:gd name="T35" fmla="*/ 2147483647 h 888"/>
              <a:gd name="T36" fmla="*/ 2147483647 w 2734"/>
              <a:gd name="T37" fmla="*/ 2147483647 h 888"/>
              <a:gd name="T38" fmla="*/ 2147483647 w 2734"/>
              <a:gd name="T39" fmla="*/ 2147483647 h 888"/>
              <a:gd name="T40" fmla="*/ 2147483647 w 2734"/>
              <a:gd name="T41" fmla="*/ 2147483647 h 888"/>
              <a:gd name="T42" fmla="*/ 2147483647 w 2734"/>
              <a:gd name="T43" fmla="*/ 2147483647 h 888"/>
              <a:gd name="T44" fmla="*/ 2147483647 w 2734"/>
              <a:gd name="T45" fmla="*/ 2147483647 h 888"/>
              <a:gd name="T46" fmla="*/ 2147483647 w 2734"/>
              <a:gd name="T47" fmla="*/ 2147483647 h 888"/>
              <a:gd name="T48" fmla="*/ 2147483647 w 2734"/>
              <a:gd name="T49" fmla="*/ 2147483647 h 888"/>
              <a:gd name="T50" fmla="*/ 2147483647 w 2734"/>
              <a:gd name="T51" fmla="*/ 2147483647 h 888"/>
              <a:gd name="T52" fmla="*/ 2147483647 w 2734"/>
              <a:gd name="T53" fmla="*/ 2147483647 h 888"/>
              <a:gd name="T54" fmla="*/ 2147483647 w 2734"/>
              <a:gd name="T55" fmla="*/ 2147483647 h 888"/>
              <a:gd name="T56" fmla="*/ 2147483647 w 2734"/>
              <a:gd name="T57" fmla="*/ 2147483647 h 888"/>
              <a:gd name="T58" fmla="*/ 2147483647 w 2734"/>
              <a:gd name="T59" fmla="*/ 2147483647 h 888"/>
              <a:gd name="T60" fmla="*/ 2147483647 w 2734"/>
              <a:gd name="T61" fmla="*/ 2147483647 h 888"/>
              <a:gd name="T62" fmla="*/ 2147483647 w 2734"/>
              <a:gd name="T63" fmla="*/ 2147483647 h 88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34"/>
              <a:gd name="T97" fmla="*/ 0 h 888"/>
              <a:gd name="T98" fmla="*/ 2734 w 2734"/>
              <a:gd name="T99" fmla="*/ 888 h 88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34" h="888">
                <a:moveTo>
                  <a:pt x="0" y="888"/>
                </a:moveTo>
                <a:lnTo>
                  <a:pt x="43" y="822"/>
                </a:lnTo>
                <a:lnTo>
                  <a:pt x="97" y="759"/>
                </a:lnTo>
                <a:lnTo>
                  <a:pt x="139" y="698"/>
                </a:lnTo>
                <a:lnTo>
                  <a:pt x="175" y="644"/>
                </a:lnTo>
                <a:lnTo>
                  <a:pt x="215" y="598"/>
                </a:lnTo>
                <a:lnTo>
                  <a:pt x="250" y="549"/>
                </a:lnTo>
                <a:lnTo>
                  <a:pt x="286" y="509"/>
                </a:lnTo>
                <a:lnTo>
                  <a:pt x="325" y="466"/>
                </a:lnTo>
                <a:lnTo>
                  <a:pt x="354" y="431"/>
                </a:lnTo>
                <a:lnTo>
                  <a:pt x="382" y="400"/>
                </a:lnTo>
                <a:lnTo>
                  <a:pt x="415" y="365"/>
                </a:lnTo>
                <a:lnTo>
                  <a:pt x="450" y="333"/>
                </a:lnTo>
                <a:lnTo>
                  <a:pt x="479" y="310"/>
                </a:lnTo>
                <a:lnTo>
                  <a:pt x="511" y="282"/>
                </a:lnTo>
                <a:lnTo>
                  <a:pt x="547" y="256"/>
                </a:lnTo>
                <a:lnTo>
                  <a:pt x="575" y="233"/>
                </a:lnTo>
                <a:lnTo>
                  <a:pt x="622" y="210"/>
                </a:lnTo>
                <a:lnTo>
                  <a:pt x="658" y="187"/>
                </a:lnTo>
                <a:lnTo>
                  <a:pt x="704" y="167"/>
                </a:lnTo>
                <a:lnTo>
                  <a:pt x="747" y="144"/>
                </a:lnTo>
                <a:lnTo>
                  <a:pt x="797" y="127"/>
                </a:lnTo>
                <a:lnTo>
                  <a:pt x="844" y="115"/>
                </a:lnTo>
                <a:lnTo>
                  <a:pt x="894" y="95"/>
                </a:lnTo>
                <a:lnTo>
                  <a:pt x="947" y="78"/>
                </a:lnTo>
                <a:lnTo>
                  <a:pt x="990" y="66"/>
                </a:lnTo>
                <a:lnTo>
                  <a:pt x="1044" y="55"/>
                </a:lnTo>
                <a:lnTo>
                  <a:pt x="1094" y="43"/>
                </a:lnTo>
                <a:lnTo>
                  <a:pt x="1147" y="32"/>
                </a:lnTo>
                <a:lnTo>
                  <a:pt x="1197" y="26"/>
                </a:lnTo>
                <a:lnTo>
                  <a:pt x="1244" y="12"/>
                </a:lnTo>
                <a:lnTo>
                  <a:pt x="1287" y="6"/>
                </a:lnTo>
                <a:lnTo>
                  <a:pt x="1340" y="0"/>
                </a:lnTo>
                <a:lnTo>
                  <a:pt x="1390" y="6"/>
                </a:lnTo>
                <a:lnTo>
                  <a:pt x="1444" y="20"/>
                </a:lnTo>
                <a:lnTo>
                  <a:pt x="1501" y="26"/>
                </a:lnTo>
                <a:lnTo>
                  <a:pt x="1555" y="38"/>
                </a:lnTo>
                <a:lnTo>
                  <a:pt x="1616" y="49"/>
                </a:lnTo>
                <a:lnTo>
                  <a:pt x="1666" y="61"/>
                </a:lnTo>
                <a:lnTo>
                  <a:pt x="1726" y="78"/>
                </a:lnTo>
                <a:lnTo>
                  <a:pt x="1776" y="89"/>
                </a:lnTo>
                <a:lnTo>
                  <a:pt x="1830" y="109"/>
                </a:lnTo>
                <a:lnTo>
                  <a:pt x="1880" y="121"/>
                </a:lnTo>
                <a:lnTo>
                  <a:pt x="1934" y="138"/>
                </a:lnTo>
                <a:lnTo>
                  <a:pt x="1984" y="155"/>
                </a:lnTo>
                <a:lnTo>
                  <a:pt x="2030" y="173"/>
                </a:lnTo>
                <a:lnTo>
                  <a:pt x="2073" y="193"/>
                </a:lnTo>
                <a:lnTo>
                  <a:pt x="2116" y="216"/>
                </a:lnTo>
                <a:lnTo>
                  <a:pt x="2162" y="233"/>
                </a:lnTo>
                <a:lnTo>
                  <a:pt x="2198" y="256"/>
                </a:lnTo>
                <a:lnTo>
                  <a:pt x="2237" y="282"/>
                </a:lnTo>
                <a:lnTo>
                  <a:pt x="2280" y="310"/>
                </a:lnTo>
                <a:lnTo>
                  <a:pt x="2316" y="342"/>
                </a:lnTo>
                <a:lnTo>
                  <a:pt x="2348" y="377"/>
                </a:lnTo>
                <a:lnTo>
                  <a:pt x="2384" y="405"/>
                </a:lnTo>
                <a:lnTo>
                  <a:pt x="2420" y="448"/>
                </a:lnTo>
                <a:lnTo>
                  <a:pt x="2452" y="483"/>
                </a:lnTo>
                <a:lnTo>
                  <a:pt x="2488" y="526"/>
                </a:lnTo>
                <a:lnTo>
                  <a:pt x="2516" y="572"/>
                </a:lnTo>
                <a:lnTo>
                  <a:pt x="2556" y="621"/>
                </a:lnTo>
                <a:lnTo>
                  <a:pt x="2591" y="670"/>
                </a:lnTo>
                <a:lnTo>
                  <a:pt x="2631" y="716"/>
                </a:lnTo>
                <a:lnTo>
                  <a:pt x="2659" y="770"/>
                </a:lnTo>
                <a:lnTo>
                  <a:pt x="2695" y="830"/>
                </a:lnTo>
                <a:lnTo>
                  <a:pt x="2734" y="888"/>
                </a:lnTo>
              </a:path>
            </a:pathLst>
          </a:custGeom>
          <a:noFill/>
          <a:ln w="11113">
            <a:solidFill>
              <a:srgbClr val="000000"/>
            </a:solidFill>
            <a:round/>
            <a:headEnd/>
            <a:tailEnd/>
          </a:ln>
        </p:spPr>
        <p:txBody>
          <a:bodyPr>
            <a:prstTxWarp prst="textNoShape">
              <a:avLst/>
            </a:prstTxWarp>
          </a:bodyPr>
          <a:lstStyle/>
          <a:p>
            <a:endParaRPr lang="en-US"/>
          </a:p>
        </p:txBody>
      </p:sp>
      <p:sp>
        <p:nvSpPr>
          <p:cNvPr id="11" name="Freeform 11"/>
          <p:cNvSpPr>
            <a:spLocks/>
          </p:cNvSpPr>
          <p:nvPr/>
        </p:nvSpPr>
        <p:spPr bwMode="auto">
          <a:xfrm>
            <a:off x="2596093" y="1810816"/>
            <a:ext cx="482600" cy="1003300"/>
          </a:xfrm>
          <a:custGeom>
            <a:avLst/>
            <a:gdLst>
              <a:gd name="T0" fmla="*/ 2147483647 w 304"/>
              <a:gd name="T1" fmla="*/ 0 h 632"/>
              <a:gd name="T2" fmla="*/ 2147483647 w 304"/>
              <a:gd name="T3" fmla="*/ 2147483647 h 632"/>
              <a:gd name="T4" fmla="*/ 2147483647 w 304"/>
              <a:gd name="T5" fmla="*/ 2147483647 h 632"/>
              <a:gd name="T6" fmla="*/ 2147483647 w 304"/>
              <a:gd name="T7" fmla="*/ 2147483647 h 632"/>
              <a:gd name="T8" fmla="*/ 2147483647 w 304"/>
              <a:gd name="T9" fmla="*/ 2147483647 h 632"/>
              <a:gd name="T10" fmla="*/ 2147483647 w 304"/>
              <a:gd name="T11" fmla="*/ 2147483647 h 632"/>
              <a:gd name="T12" fmla="*/ 2147483647 w 304"/>
              <a:gd name="T13" fmla="*/ 2147483647 h 632"/>
              <a:gd name="T14" fmla="*/ 2147483647 w 304"/>
              <a:gd name="T15" fmla="*/ 2147483647 h 632"/>
              <a:gd name="T16" fmla="*/ 2147483647 w 304"/>
              <a:gd name="T17" fmla="*/ 2147483647 h 632"/>
              <a:gd name="T18" fmla="*/ 2147483647 w 304"/>
              <a:gd name="T19" fmla="*/ 2147483647 h 632"/>
              <a:gd name="T20" fmla="*/ 2147483647 w 304"/>
              <a:gd name="T21" fmla="*/ 2147483647 h 632"/>
              <a:gd name="T22" fmla="*/ 2147483647 w 304"/>
              <a:gd name="T23" fmla="*/ 2147483647 h 632"/>
              <a:gd name="T24" fmla="*/ 2147483647 w 304"/>
              <a:gd name="T25" fmla="*/ 2147483647 h 632"/>
              <a:gd name="T26" fmla="*/ 2147483647 w 304"/>
              <a:gd name="T27" fmla="*/ 2147483647 h 632"/>
              <a:gd name="T28" fmla="*/ 2147483647 w 304"/>
              <a:gd name="T29" fmla="*/ 2147483647 h 632"/>
              <a:gd name="T30" fmla="*/ 2147483647 w 304"/>
              <a:gd name="T31" fmla="*/ 2147483647 h 632"/>
              <a:gd name="T32" fmla="*/ 0 w 304"/>
              <a:gd name="T33" fmla="*/ 2147483647 h 632"/>
              <a:gd name="T34" fmla="*/ 0 w 304"/>
              <a:gd name="T35" fmla="*/ 2147483647 h 632"/>
              <a:gd name="T36" fmla="*/ 0 w 304"/>
              <a:gd name="T37" fmla="*/ 2147483647 h 632"/>
              <a:gd name="T38" fmla="*/ 0 w 304"/>
              <a:gd name="T39" fmla="*/ 2147483647 h 632"/>
              <a:gd name="T40" fmla="*/ 2147483647 w 304"/>
              <a:gd name="T41" fmla="*/ 2147483647 h 632"/>
              <a:gd name="T42" fmla="*/ 2147483647 w 304"/>
              <a:gd name="T43" fmla="*/ 2147483647 h 632"/>
              <a:gd name="T44" fmla="*/ 2147483647 w 304"/>
              <a:gd name="T45" fmla="*/ 2147483647 h 632"/>
              <a:gd name="T46" fmla="*/ 2147483647 w 304"/>
              <a:gd name="T47" fmla="*/ 2147483647 h 632"/>
              <a:gd name="T48" fmla="*/ 2147483647 w 304"/>
              <a:gd name="T49" fmla="*/ 2147483647 h 632"/>
              <a:gd name="T50" fmla="*/ 2147483647 w 304"/>
              <a:gd name="T51" fmla="*/ 2147483647 h 632"/>
              <a:gd name="T52" fmla="*/ 2147483647 w 304"/>
              <a:gd name="T53" fmla="*/ 2147483647 h 632"/>
              <a:gd name="T54" fmla="*/ 2147483647 w 304"/>
              <a:gd name="T55" fmla="*/ 2147483647 h 632"/>
              <a:gd name="T56" fmla="*/ 2147483647 w 304"/>
              <a:gd name="T57" fmla="*/ 2147483647 h 632"/>
              <a:gd name="T58" fmla="*/ 2147483647 w 304"/>
              <a:gd name="T59" fmla="*/ 2147483647 h 632"/>
              <a:gd name="T60" fmla="*/ 2147483647 w 304"/>
              <a:gd name="T61" fmla="*/ 2147483647 h 632"/>
              <a:gd name="T62" fmla="*/ 2147483647 w 304"/>
              <a:gd name="T63" fmla="*/ 2147483647 h 632"/>
              <a:gd name="T64" fmla="*/ 2147483647 w 304"/>
              <a:gd name="T65" fmla="*/ 0 h 6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04"/>
              <a:gd name="T100" fmla="*/ 0 h 632"/>
              <a:gd name="T101" fmla="*/ 304 w 304"/>
              <a:gd name="T102" fmla="*/ 632 h 6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04" h="632">
                <a:moveTo>
                  <a:pt x="304" y="0"/>
                </a:moveTo>
                <a:lnTo>
                  <a:pt x="268" y="61"/>
                </a:lnTo>
                <a:lnTo>
                  <a:pt x="246" y="110"/>
                </a:lnTo>
                <a:lnTo>
                  <a:pt x="218" y="161"/>
                </a:lnTo>
                <a:lnTo>
                  <a:pt x="193" y="216"/>
                </a:lnTo>
                <a:lnTo>
                  <a:pt x="171" y="270"/>
                </a:lnTo>
                <a:lnTo>
                  <a:pt x="150" y="322"/>
                </a:lnTo>
                <a:lnTo>
                  <a:pt x="129" y="377"/>
                </a:lnTo>
                <a:lnTo>
                  <a:pt x="103" y="437"/>
                </a:lnTo>
                <a:lnTo>
                  <a:pt x="75" y="489"/>
                </a:lnTo>
                <a:lnTo>
                  <a:pt x="53" y="549"/>
                </a:lnTo>
                <a:lnTo>
                  <a:pt x="32" y="609"/>
                </a:lnTo>
                <a:lnTo>
                  <a:pt x="32" y="621"/>
                </a:lnTo>
                <a:lnTo>
                  <a:pt x="25" y="627"/>
                </a:lnTo>
                <a:lnTo>
                  <a:pt x="18" y="632"/>
                </a:lnTo>
                <a:lnTo>
                  <a:pt x="0" y="632"/>
                </a:lnTo>
                <a:lnTo>
                  <a:pt x="0" y="627"/>
                </a:lnTo>
                <a:lnTo>
                  <a:pt x="0" y="621"/>
                </a:lnTo>
                <a:lnTo>
                  <a:pt x="0" y="615"/>
                </a:lnTo>
                <a:lnTo>
                  <a:pt x="11" y="604"/>
                </a:lnTo>
                <a:lnTo>
                  <a:pt x="32" y="543"/>
                </a:lnTo>
                <a:lnTo>
                  <a:pt x="53" y="483"/>
                </a:lnTo>
                <a:lnTo>
                  <a:pt x="75" y="426"/>
                </a:lnTo>
                <a:lnTo>
                  <a:pt x="103" y="365"/>
                </a:lnTo>
                <a:lnTo>
                  <a:pt x="129" y="311"/>
                </a:lnTo>
                <a:lnTo>
                  <a:pt x="150" y="253"/>
                </a:lnTo>
                <a:lnTo>
                  <a:pt x="179" y="199"/>
                </a:lnTo>
                <a:lnTo>
                  <a:pt x="200" y="144"/>
                </a:lnTo>
                <a:lnTo>
                  <a:pt x="225" y="92"/>
                </a:lnTo>
                <a:lnTo>
                  <a:pt x="254" y="44"/>
                </a:lnTo>
                <a:lnTo>
                  <a:pt x="268" y="15"/>
                </a:lnTo>
                <a:lnTo>
                  <a:pt x="304" y="0"/>
                </a:lnTo>
                <a:close/>
              </a:path>
            </a:pathLst>
          </a:custGeom>
          <a:solidFill>
            <a:srgbClr val="ABABAB"/>
          </a:solidFill>
          <a:ln w="9525">
            <a:noFill/>
            <a:round/>
            <a:headEnd/>
            <a:tailEnd/>
          </a:ln>
        </p:spPr>
        <p:txBody>
          <a:bodyPr>
            <a:prstTxWarp prst="textNoShape">
              <a:avLst/>
            </a:prstTxWarp>
          </a:bodyPr>
          <a:lstStyle/>
          <a:p>
            <a:endParaRPr lang="en-US"/>
          </a:p>
        </p:txBody>
      </p:sp>
      <p:sp>
        <p:nvSpPr>
          <p:cNvPr id="12" name="Freeform 12"/>
          <p:cNvSpPr>
            <a:spLocks/>
          </p:cNvSpPr>
          <p:nvPr/>
        </p:nvSpPr>
        <p:spPr bwMode="auto">
          <a:xfrm>
            <a:off x="2596093" y="1810816"/>
            <a:ext cx="482600" cy="1003300"/>
          </a:xfrm>
          <a:custGeom>
            <a:avLst/>
            <a:gdLst>
              <a:gd name="T0" fmla="*/ 2147483647 w 304"/>
              <a:gd name="T1" fmla="*/ 0 h 632"/>
              <a:gd name="T2" fmla="*/ 2147483647 w 304"/>
              <a:gd name="T3" fmla="*/ 2147483647 h 632"/>
              <a:gd name="T4" fmla="*/ 2147483647 w 304"/>
              <a:gd name="T5" fmla="*/ 2147483647 h 632"/>
              <a:gd name="T6" fmla="*/ 2147483647 w 304"/>
              <a:gd name="T7" fmla="*/ 2147483647 h 632"/>
              <a:gd name="T8" fmla="*/ 2147483647 w 304"/>
              <a:gd name="T9" fmla="*/ 2147483647 h 632"/>
              <a:gd name="T10" fmla="*/ 2147483647 w 304"/>
              <a:gd name="T11" fmla="*/ 2147483647 h 632"/>
              <a:gd name="T12" fmla="*/ 2147483647 w 304"/>
              <a:gd name="T13" fmla="*/ 2147483647 h 632"/>
              <a:gd name="T14" fmla="*/ 2147483647 w 304"/>
              <a:gd name="T15" fmla="*/ 2147483647 h 632"/>
              <a:gd name="T16" fmla="*/ 2147483647 w 304"/>
              <a:gd name="T17" fmla="*/ 2147483647 h 632"/>
              <a:gd name="T18" fmla="*/ 2147483647 w 304"/>
              <a:gd name="T19" fmla="*/ 2147483647 h 632"/>
              <a:gd name="T20" fmla="*/ 2147483647 w 304"/>
              <a:gd name="T21" fmla="*/ 2147483647 h 632"/>
              <a:gd name="T22" fmla="*/ 2147483647 w 304"/>
              <a:gd name="T23" fmla="*/ 2147483647 h 632"/>
              <a:gd name="T24" fmla="*/ 2147483647 w 304"/>
              <a:gd name="T25" fmla="*/ 2147483647 h 632"/>
              <a:gd name="T26" fmla="*/ 2147483647 w 304"/>
              <a:gd name="T27" fmla="*/ 2147483647 h 632"/>
              <a:gd name="T28" fmla="*/ 2147483647 w 304"/>
              <a:gd name="T29" fmla="*/ 2147483647 h 632"/>
              <a:gd name="T30" fmla="*/ 2147483647 w 304"/>
              <a:gd name="T31" fmla="*/ 2147483647 h 632"/>
              <a:gd name="T32" fmla="*/ 0 w 304"/>
              <a:gd name="T33" fmla="*/ 2147483647 h 632"/>
              <a:gd name="T34" fmla="*/ 0 w 304"/>
              <a:gd name="T35" fmla="*/ 2147483647 h 632"/>
              <a:gd name="T36" fmla="*/ 0 w 304"/>
              <a:gd name="T37" fmla="*/ 2147483647 h 632"/>
              <a:gd name="T38" fmla="*/ 0 w 304"/>
              <a:gd name="T39" fmla="*/ 2147483647 h 632"/>
              <a:gd name="T40" fmla="*/ 2147483647 w 304"/>
              <a:gd name="T41" fmla="*/ 2147483647 h 632"/>
              <a:gd name="T42" fmla="*/ 2147483647 w 304"/>
              <a:gd name="T43" fmla="*/ 2147483647 h 632"/>
              <a:gd name="T44" fmla="*/ 2147483647 w 304"/>
              <a:gd name="T45" fmla="*/ 2147483647 h 632"/>
              <a:gd name="T46" fmla="*/ 2147483647 w 304"/>
              <a:gd name="T47" fmla="*/ 2147483647 h 632"/>
              <a:gd name="T48" fmla="*/ 2147483647 w 304"/>
              <a:gd name="T49" fmla="*/ 2147483647 h 632"/>
              <a:gd name="T50" fmla="*/ 2147483647 w 304"/>
              <a:gd name="T51" fmla="*/ 2147483647 h 632"/>
              <a:gd name="T52" fmla="*/ 2147483647 w 304"/>
              <a:gd name="T53" fmla="*/ 2147483647 h 632"/>
              <a:gd name="T54" fmla="*/ 2147483647 w 304"/>
              <a:gd name="T55" fmla="*/ 2147483647 h 632"/>
              <a:gd name="T56" fmla="*/ 2147483647 w 304"/>
              <a:gd name="T57" fmla="*/ 2147483647 h 632"/>
              <a:gd name="T58" fmla="*/ 2147483647 w 304"/>
              <a:gd name="T59" fmla="*/ 2147483647 h 632"/>
              <a:gd name="T60" fmla="*/ 2147483647 w 304"/>
              <a:gd name="T61" fmla="*/ 2147483647 h 632"/>
              <a:gd name="T62" fmla="*/ 2147483647 w 304"/>
              <a:gd name="T63" fmla="*/ 2147483647 h 632"/>
              <a:gd name="T64" fmla="*/ 2147483647 w 304"/>
              <a:gd name="T65" fmla="*/ 0 h 6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04"/>
              <a:gd name="T100" fmla="*/ 0 h 632"/>
              <a:gd name="T101" fmla="*/ 304 w 304"/>
              <a:gd name="T102" fmla="*/ 632 h 6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04" h="632">
                <a:moveTo>
                  <a:pt x="304" y="0"/>
                </a:moveTo>
                <a:lnTo>
                  <a:pt x="268" y="61"/>
                </a:lnTo>
                <a:lnTo>
                  <a:pt x="246" y="110"/>
                </a:lnTo>
                <a:lnTo>
                  <a:pt x="218" y="161"/>
                </a:lnTo>
                <a:lnTo>
                  <a:pt x="193" y="216"/>
                </a:lnTo>
                <a:lnTo>
                  <a:pt x="171" y="270"/>
                </a:lnTo>
                <a:lnTo>
                  <a:pt x="150" y="322"/>
                </a:lnTo>
                <a:lnTo>
                  <a:pt x="129" y="377"/>
                </a:lnTo>
                <a:lnTo>
                  <a:pt x="103" y="437"/>
                </a:lnTo>
                <a:lnTo>
                  <a:pt x="75" y="489"/>
                </a:lnTo>
                <a:lnTo>
                  <a:pt x="53" y="549"/>
                </a:lnTo>
                <a:lnTo>
                  <a:pt x="32" y="609"/>
                </a:lnTo>
                <a:lnTo>
                  <a:pt x="32" y="621"/>
                </a:lnTo>
                <a:lnTo>
                  <a:pt x="25" y="627"/>
                </a:lnTo>
                <a:lnTo>
                  <a:pt x="18" y="632"/>
                </a:lnTo>
                <a:lnTo>
                  <a:pt x="0" y="632"/>
                </a:lnTo>
                <a:lnTo>
                  <a:pt x="0" y="627"/>
                </a:lnTo>
                <a:lnTo>
                  <a:pt x="0" y="621"/>
                </a:lnTo>
                <a:lnTo>
                  <a:pt x="0" y="615"/>
                </a:lnTo>
                <a:lnTo>
                  <a:pt x="11" y="604"/>
                </a:lnTo>
                <a:lnTo>
                  <a:pt x="32" y="543"/>
                </a:lnTo>
                <a:lnTo>
                  <a:pt x="53" y="483"/>
                </a:lnTo>
                <a:lnTo>
                  <a:pt x="75" y="426"/>
                </a:lnTo>
                <a:lnTo>
                  <a:pt x="103" y="365"/>
                </a:lnTo>
                <a:lnTo>
                  <a:pt x="129" y="311"/>
                </a:lnTo>
                <a:lnTo>
                  <a:pt x="150" y="253"/>
                </a:lnTo>
                <a:lnTo>
                  <a:pt x="179" y="199"/>
                </a:lnTo>
                <a:lnTo>
                  <a:pt x="200" y="144"/>
                </a:lnTo>
                <a:lnTo>
                  <a:pt x="225" y="92"/>
                </a:lnTo>
                <a:lnTo>
                  <a:pt x="254" y="44"/>
                </a:lnTo>
                <a:lnTo>
                  <a:pt x="268" y="15"/>
                </a:lnTo>
                <a:lnTo>
                  <a:pt x="304" y="0"/>
                </a:lnTo>
                <a:close/>
              </a:path>
            </a:pathLst>
          </a:custGeom>
          <a:noFill/>
          <a:ln w="11113">
            <a:solidFill>
              <a:srgbClr val="000000"/>
            </a:solidFill>
            <a:round/>
            <a:headEnd/>
            <a:tailEnd/>
          </a:ln>
        </p:spPr>
        <p:txBody>
          <a:bodyPr>
            <a:prstTxWarp prst="textNoShape">
              <a:avLst/>
            </a:prstTxWarp>
          </a:bodyPr>
          <a:lstStyle/>
          <a:p>
            <a:endParaRPr lang="en-US"/>
          </a:p>
        </p:txBody>
      </p:sp>
      <p:sp>
        <p:nvSpPr>
          <p:cNvPr id="13" name="Freeform 13"/>
          <p:cNvSpPr>
            <a:spLocks/>
          </p:cNvSpPr>
          <p:nvPr/>
        </p:nvSpPr>
        <p:spPr bwMode="auto">
          <a:xfrm>
            <a:off x="6396568" y="1844154"/>
            <a:ext cx="460375" cy="979487"/>
          </a:xfrm>
          <a:custGeom>
            <a:avLst/>
            <a:gdLst>
              <a:gd name="T0" fmla="*/ 0 w 290"/>
              <a:gd name="T1" fmla="*/ 0 h 617"/>
              <a:gd name="T2" fmla="*/ 2147483647 w 290"/>
              <a:gd name="T3" fmla="*/ 2147483647 h 617"/>
              <a:gd name="T4" fmla="*/ 2147483647 w 290"/>
              <a:gd name="T5" fmla="*/ 2147483647 h 617"/>
              <a:gd name="T6" fmla="*/ 2147483647 w 290"/>
              <a:gd name="T7" fmla="*/ 2147483647 h 617"/>
              <a:gd name="T8" fmla="*/ 2147483647 w 290"/>
              <a:gd name="T9" fmla="*/ 2147483647 h 617"/>
              <a:gd name="T10" fmla="*/ 2147483647 w 290"/>
              <a:gd name="T11" fmla="*/ 2147483647 h 617"/>
              <a:gd name="T12" fmla="*/ 2147483647 w 290"/>
              <a:gd name="T13" fmla="*/ 2147483647 h 617"/>
              <a:gd name="T14" fmla="*/ 2147483647 w 290"/>
              <a:gd name="T15" fmla="*/ 2147483647 h 617"/>
              <a:gd name="T16" fmla="*/ 2147483647 w 290"/>
              <a:gd name="T17" fmla="*/ 2147483647 h 617"/>
              <a:gd name="T18" fmla="*/ 2147483647 w 290"/>
              <a:gd name="T19" fmla="*/ 2147483647 h 617"/>
              <a:gd name="T20" fmla="*/ 2147483647 w 290"/>
              <a:gd name="T21" fmla="*/ 2147483647 h 617"/>
              <a:gd name="T22" fmla="*/ 2147483647 w 290"/>
              <a:gd name="T23" fmla="*/ 2147483647 h 617"/>
              <a:gd name="T24" fmla="*/ 2147483647 w 290"/>
              <a:gd name="T25" fmla="*/ 2147483647 h 617"/>
              <a:gd name="T26" fmla="*/ 2147483647 w 290"/>
              <a:gd name="T27" fmla="*/ 2147483647 h 617"/>
              <a:gd name="T28" fmla="*/ 2147483647 w 290"/>
              <a:gd name="T29" fmla="*/ 2147483647 h 617"/>
              <a:gd name="T30" fmla="*/ 2147483647 w 290"/>
              <a:gd name="T31" fmla="*/ 2147483647 h 617"/>
              <a:gd name="T32" fmla="*/ 2147483647 w 290"/>
              <a:gd name="T33" fmla="*/ 2147483647 h 617"/>
              <a:gd name="T34" fmla="*/ 2147483647 w 290"/>
              <a:gd name="T35" fmla="*/ 2147483647 h 617"/>
              <a:gd name="T36" fmla="*/ 2147483647 w 290"/>
              <a:gd name="T37" fmla="*/ 2147483647 h 617"/>
              <a:gd name="T38" fmla="*/ 2147483647 w 290"/>
              <a:gd name="T39" fmla="*/ 2147483647 h 617"/>
              <a:gd name="T40" fmla="*/ 2147483647 w 290"/>
              <a:gd name="T41" fmla="*/ 2147483647 h 617"/>
              <a:gd name="T42" fmla="*/ 2147483647 w 290"/>
              <a:gd name="T43" fmla="*/ 2147483647 h 617"/>
              <a:gd name="T44" fmla="*/ 2147483647 w 290"/>
              <a:gd name="T45" fmla="*/ 2147483647 h 617"/>
              <a:gd name="T46" fmla="*/ 2147483647 w 290"/>
              <a:gd name="T47" fmla="*/ 2147483647 h 617"/>
              <a:gd name="T48" fmla="*/ 2147483647 w 290"/>
              <a:gd name="T49" fmla="*/ 2147483647 h 617"/>
              <a:gd name="T50" fmla="*/ 2147483647 w 290"/>
              <a:gd name="T51" fmla="*/ 2147483647 h 617"/>
              <a:gd name="T52" fmla="*/ 2147483647 w 290"/>
              <a:gd name="T53" fmla="*/ 2147483647 h 617"/>
              <a:gd name="T54" fmla="*/ 2147483647 w 290"/>
              <a:gd name="T55" fmla="*/ 2147483647 h 617"/>
              <a:gd name="T56" fmla="*/ 2147483647 w 290"/>
              <a:gd name="T57" fmla="*/ 2147483647 h 617"/>
              <a:gd name="T58" fmla="*/ 2147483647 w 290"/>
              <a:gd name="T59" fmla="*/ 2147483647 h 617"/>
              <a:gd name="T60" fmla="*/ 2147483647 w 290"/>
              <a:gd name="T61" fmla="*/ 2147483647 h 617"/>
              <a:gd name="T62" fmla="*/ 2147483647 w 290"/>
              <a:gd name="T63" fmla="*/ 2147483647 h 617"/>
              <a:gd name="T64" fmla="*/ 0 w 290"/>
              <a:gd name="T65" fmla="*/ 0 h 6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90"/>
              <a:gd name="T100" fmla="*/ 0 h 617"/>
              <a:gd name="T101" fmla="*/ 290 w 290"/>
              <a:gd name="T102" fmla="*/ 617 h 6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90" h="617">
                <a:moveTo>
                  <a:pt x="0" y="0"/>
                </a:moveTo>
                <a:lnTo>
                  <a:pt x="22" y="40"/>
                </a:lnTo>
                <a:lnTo>
                  <a:pt x="47" y="94"/>
                </a:lnTo>
                <a:lnTo>
                  <a:pt x="76" y="140"/>
                </a:lnTo>
                <a:lnTo>
                  <a:pt x="97" y="195"/>
                </a:lnTo>
                <a:lnTo>
                  <a:pt x="118" y="249"/>
                </a:lnTo>
                <a:lnTo>
                  <a:pt x="140" y="301"/>
                </a:lnTo>
                <a:lnTo>
                  <a:pt x="172" y="356"/>
                </a:lnTo>
                <a:lnTo>
                  <a:pt x="193" y="416"/>
                </a:lnTo>
                <a:lnTo>
                  <a:pt x="215" y="468"/>
                </a:lnTo>
                <a:lnTo>
                  <a:pt x="236" y="528"/>
                </a:lnTo>
                <a:lnTo>
                  <a:pt x="261" y="588"/>
                </a:lnTo>
                <a:lnTo>
                  <a:pt x="261" y="600"/>
                </a:lnTo>
                <a:lnTo>
                  <a:pt x="269" y="606"/>
                </a:lnTo>
                <a:lnTo>
                  <a:pt x="269" y="617"/>
                </a:lnTo>
                <a:lnTo>
                  <a:pt x="283" y="617"/>
                </a:lnTo>
                <a:lnTo>
                  <a:pt x="283" y="611"/>
                </a:lnTo>
                <a:lnTo>
                  <a:pt x="290" y="606"/>
                </a:lnTo>
                <a:lnTo>
                  <a:pt x="290" y="600"/>
                </a:lnTo>
                <a:lnTo>
                  <a:pt x="283" y="594"/>
                </a:lnTo>
                <a:lnTo>
                  <a:pt x="283" y="588"/>
                </a:lnTo>
                <a:lnTo>
                  <a:pt x="261" y="522"/>
                </a:lnTo>
                <a:lnTo>
                  <a:pt x="236" y="462"/>
                </a:lnTo>
                <a:lnTo>
                  <a:pt x="215" y="405"/>
                </a:lnTo>
                <a:lnTo>
                  <a:pt x="186" y="350"/>
                </a:lnTo>
                <a:lnTo>
                  <a:pt x="165" y="290"/>
                </a:lnTo>
                <a:lnTo>
                  <a:pt x="140" y="238"/>
                </a:lnTo>
                <a:lnTo>
                  <a:pt x="118" y="178"/>
                </a:lnTo>
                <a:lnTo>
                  <a:pt x="90" y="129"/>
                </a:lnTo>
                <a:lnTo>
                  <a:pt x="68" y="77"/>
                </a:lnTo>
                <a:lnTo>
                  <a:pt x="36" y="23"/>
                </a:lnTo>
                <a:lnTo>
                  <a:pt x="29" y="5"/>
                </a:lnTo>
                <a:lnTo>
                  <a:pt x="0" y="0"/>
                </a:lnTo>
                <a:close/>
              </a:path>
            </a:pathLst>
          </a:custGeom>
          <a:solidFill>
            <a:srgbClr val="ABABAB"/>
          </a:solidFill>
          <a:ln w="9525">
            <a:noFill/>
            <a:round/>
            <a:headEnd/>
            <a:tailEnd/>
          </a:ln>
        </p:spPr>
        <p:txBody>
          <a:bodyPr>
            <a:prstTxWarp prst="textNoShape">
              <a:avLst/>
            </a:prstTxWarp>
          </a:bodyPr>
          <a:lstStyle/>
          <a:p>
            <a:endParaRPr lang="en-US"/>
          </a:p>
        </p:txBody>
      </p:sp>
      <p:sp>
        <p:nvSpPr>
          <p:cNvPr id="14" name="Freeform 14"/>
          <p:cNvSpPr>
            <a:spLocks/>
          </p:cNvSpPr>
          <p:nvPr/>
        </p:nvSpPr>
        <p:spPr bwMode="auto">
          <a:xfrm>
            <a:off x="6396568" y="1844154"/>
            <a:ext cx="460375" cy="979487"/>
          </a:xfrm>
          <a:custGeom>
            <a:avLst/>
            <a:gdLst>
              <a:gd name="T0" fmla="*/ 0 w 290"/>
              <a:gd name="T1" fmla="*/ 0 h 617"/>
              <a:gd name="T2" fmla="*/ 2147483647 w 290"/>
              <a:gd name="T3" fmla="*/ 2147483647 h 617"/>
              <a:gd name="T4" fmla="*/ 2147483647 w 290"/>
              <a:gd name="T5" fmla="*/ 2147483647 h 617"/>
              <a:gd name="T6" fmla="*/ 2147483647 w 290"/>
              <a:gd name="T7" fmla="*/ 2147483647 h 617"/>
              <a:gd name="T8" fmla="*/ 2147483647 w 290"/>
              <a:gd name="T9" fmla="*/ 2147483647 h 617"/>
              <a:gd name="T10" fmla="*/ 2147483647 w 290"/>
              <a:gd name="T11" fmla="*/ 2147483647 h 617"/>
              <a:gd name="T12" fmla="*/ 2147483647 w 290"/>
              <a:gd name="T13" fmla="*/ 2147483647 h 617"/>
              <a:gd name="T14" fmla="*/ 2147483647 w 290"/>
              <a:gd name="T15" fmla="*/ 2147483647 h 617"/>
              <a:gd name="T16" fmla="*/ 2147483647 w 290"/>
              <a:gd name="T17" fmla="*/ 2147483647 h 617"/>
              <a:gd name="T18" fmla="*/ 2147483647 w 290"/>
              <a:gd name="T19" fmla="*/ 2147483647 h 617"/>
              <a:gd name="T20" fmla="*/ 2147483647 w 290"/>
              <a:gd name="T21" fmla="*/ 2147483647 h 617"/>
              <a:gd name="T22" fmla="*/ 2147483647 w 290"/>
              <a:gd name="T23" fmla="*/ 2147483647 h 617"/>
              <a:gd name="T24" fmla="*/ 2147483647 w 290"/>
              <a:gd name="T25" fmla="*/ 2147483647 h 617"/>
              <a:gd name="T26" fmla="*/ 2147483647 w 290"/>
              <a:gd name="T27" fmla="*/ 2147483647 h 617"/>
              <a:gd name="T28" fmla="*/ 2147483647 w 290"/>
              <a:gd name="T29" fmla="*/ 2147483647 h 617"/>
              <a:gd name="T30" fmla="*/ 2147483647 w 290"/>
              <a:gd name="T31" fmla="*/ 2147483647 h 617"/>
              <a:gd name="T32" fmla="*/ 2147483647 w 290"/>
              <a:gd name="T33" fmla="*/ 2147483647 h 617"/>
              <a:gd name="T34" fmla="*/ 2147483647 w 290"/>
              <a:gd name="T35" fmla="*/ 2147483647 h 617"/>
              <a:gd name="T36" fmla="*/ 2147483647 w 290"/>
              <a:gd name="T37" fmla="*/ 2147483647 h 617"/>
              <a:gd name="T38" fmla="*/ 2147483647 w 290"/>
              <a:gd name="T39" fmla="*/ 2147483647 h 617"/>
              <a:gd name="T40" fmla="*/ 2147483647 w 290"/>
              <a:gd name="T41" fmla="*/ 2147483647 h 617"/>
              <a:gd name="T42" fmla="*/ 2147483647 w 290"/>
              <a:gd name="T43" fmla="*/ 2147483647 h 617"/>
              <a:gd name="T44" fmla="*/ 2147483647 w 290"/>
              <a:gd name="T45" fmla="*/ 2147483647 h 617"/>
              <a:gd name="T46" fmla="*/ 2147483647 w 290"/>
              <a:gd name="T47" fmla="*/ 2147483647 h 617"/>
              <a:gd name="T48" fmla="*/ 2147483647 w 290"/>
              <a:gd name="T49" fmla="*/ 2147483647 h 617"/>
              <a:gd name="T50" fmla="*/ 2147483647 w 290"/>
              <a:gd name="T51" fmla="*/ 2147483647 h 617"/>
              <a:gd name="T52" fmla="*/ 2147483647 w 290"/>
              <a:gd name="T53" fmla="*/ 2147483647 h 617"/>
              <a:gd name="T54" fmla="*/ 2147483647 w 290"/>
              <a:gd name="T55" fmla="*/ 2147483647 h 617"/>
              <a:gd name="T56" fmla="*/ 2147483647 w 290"/>
              <a:gd name="T57" fmla="*/ 2147483647 h 617"/>
              <a:gd name="T58" fmla="*/ 2147483647 w 290"/>
              <a:gd name="T59" fmla="*/ 2147483647 h 617"/>
              <a:gd name="T60" fmla="*/ 2147483647 w 290"/>
              <a:gd name="T61" fmla="*/ 2147483647 h 617"/>
              <a:gd name="T62" fmla="*/ 2147483647 w 290"/>
              <a:gd name="T63" fmla="*/ 2147483647 h 617"/>
              <a:gd name="T64" fmla="*/ 0 w 290"/>
              <a:gd name="T65" fmla="*/ 0 h 6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90"/>
              <a:gd name="T100" fmla="*/ 0 h 617"/>
              <a:gd name="T101" fmla="*/ 290 w 290"/>
              <a:gd name="T102" fmla="*/ 617 h 6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90" h="617">
                <a:moveTo>
                  <a:pt x="0" y="0"/>
                </a:moveTo>
                <a:lnTo>
                  <a:pt x="22" y="40"/>
                </a:lnTo>
                <a:lnTo>
                  <a:pt x="47" y="94"/>
                </a:lnTo>
                <a:lnTo>
                  <a:pt x="76" y="140"/>
                </a:lnTo>
                <a:lnTo>
                  <a:pt x="97" y="195"/>
                </a:lnTo>
                <a:lnTo>
                  <a:pt x="118" y="249"/>
                </a:lnTo>
                <a:lnTo>
                  <a:pt x="140" y="301"/>
                </a:lnTo>
                <a:lnTo>
                  <a:pt x="172" y="356"/>
                </a:lnTo>
                <a:lnTo>
                  <a:pt x="193" y="416"/>
                </a:lnTo>
                <a:lnTo>
                  <a:pt x="215" y="468"/>
                </a:lnTo>
                <a:lnTo>
                  <a:pt x="236" y="528"/>
                </a:lnTo>
                <a:lnTo>
                  <a:pt x="261" y="588"/>
                </a:lnTo>
                <a:lnTo>
                  <a:pt x="261" y="600"/>
                </a:lnTo>
                <a:lnTo>
                  <a:pt x="269" y="606"/>
                </a:lnTo>
                <a:lnTo>
                  <a:pt x="269" y="617"/>
                </a:lnTo>
                <a:lnTo>
                  <a:pt x="283" y="617"/>
                </a:lnTo>
                <a:lnTo>
                  <a:pt x="283" y="611"/>
                </a:lnTo>
                <a:lnTo>
                  <a:pt x="290" y="606"/>
                </a:lnTo>
                <a:lnTo>
                  <a:pt x="290" y="600"/>
                </a:lnTo>
                <a:lnTo>
                  <a:pt x="283" y="594"/>
                </a:lnTo>
                <a:lnTo>
                  <a:pt x="283" y="588"/>
                </a:lnTo>
                <a:lnTo>
                  <a:pt x="261" y="522"/>
                </a:lnTo>
                <a:lnTo>
                  <a:pt x="236" y="462"/>
                </a:lnTo>
                <a:lnTo>
                  <a:pt x="215" y="405"/>
                </a:lnTo>
                <a:lnTo>
                  <a:pt x="186" y="350"/>
                </a:lnTo>
                <a:lnTo>
                  <a:pt x="165" y="290"/>
                </a:lnTo>
                <a:lnTo>
                  <a:pt x="140" y="238"/>
                </a:lnTo>
                <a:lnTo>
                  <a:pt x="118" y="178"/>
                </a:lnTo>
                <a:lnTo>
                  <a:pt x="90" y="129"/>
                </a:lnTo>
                <a:lnTo>
                  <a:pt x="68" y="77"/>
                </a:lnTo>
                <a:lnTo>
                  <a:pt x="36" y="23"/>
                </a:lnTo>
                <a:lnTo>
                  <a:pt x="29" y="5"/>
                </a:lnTo>
                <a:lnTo>
                  <a:pt x="0" y="0"/>
                </a:lnTo>
                <a:close/>
              </a:path>
            </a:pathLst>
          </a:custGeom>
          <a:noFill/>
          <a:ln w="11113">
            <a:solidFill>
              <a:srgbClr val="000000"/>
            </a:solidFill>
            <a:round/>
            <a:headEnd/>
            <a:tailEnd/>
          </a:ln>
        </p:spPr>
        <p:txBody>
          <a:bodyPr>
            <a:prstTxWarp prst="textNoShape">
              <a:avLst/>
            </a:prstTxWarp>
          </a:bodyPr>
          <a:lstStyle/>
          <a:p>
            <a:endParaRPr lang="en-US"/>
          </a:p>
        </p:txBody>
      </p:sp>
      <p:sp>
        <p:nvSpPr>
          <p:cNvPr id="15" name="Freeform 15"/>
          <p:cNvSpPr>
            <a:spLocks/>
          </p:cNvSpPr>
          <p:nvPr/>
        </p:nvSpPr>
        <p:spPr bwMode="auto">
          <a:xfrm>
            <a:off x="4586818" y="639241"/>
            <a:ext cx="34925" cy="1258888"/>
          </a:xfrm>
          <a:custGeom>
            <a:avLst/>
            <a:gdLst>
              <a:gd name="T0" fmla="*/ 0 w 22"/>
              <a:gd name="T1" fmla="*/ 0 h 793"/>
              <a:gd name="T2" fmla="*/ 2147483647 w 22"/>
              <a:gd name="T3" fmla="*/ 2147483647 h 793"/>
              <a:gd name="T4" fmla="*/ 2147483647 w 22"/>
              <a:gd name="T5" fmla="*/ 2147483647 h 793"/>
              <a:gd name="T6" fmla="*/ 2147483647 w 22"/>
              <a:gd name="T7" fmla="*/ 2147483647 h 793"/>
              <a:gd name="T8" fmla="*/ 2147483647 w 22"/>
              <a:gd name="T9" fmla="*/ 2147483647 h 793"/>
              <a:gd name="T10" fmla="*/ 2147483647 w 22"/>
              <a:gd name="T11" fmla="*/ 2147483647 h 793"/>
              <a:gd name="T12" fmla="*/ 2147483647 w 22"/>
              <a:gd name="T13" fmla="*/ 2147483647 h 793"/>
              <a:gd name="T14" fmla="*/ 0 60000 65536"/>
              <a:gd name="T15" fmla="*/ 0 60000 65536"/>
              <a:gd name="T16" fmla="*/ 0 60000 65536"/>
              <a:gd name="T17" fmla="*/ 0 60000 65536"/>
              <a:gd name="T18" fmla="*/ 0 60000 65536"/>
              <a:gd name="T19" fmla="*/ 0 60000 65536"/>
              <a:gd name="T20" fmla="*/ 0 60000 65536"/>
              <a:gd name="T21" fmla="*/ 0 w 22"/>
              <a:gd name="T22" fmla="*/ 0 h 793"/>
              <a:gd name="T23" fmla="*/ 22 w 22"/>
              <a:gd name="T24" fmla="*/ 793 h 7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793">
                <a:moveTo>
                  <a:pt x="0" y="0"/>
                </a:moveTo>
                <a:lnTo>
                  <a:pt x="7" y="43"/>
                </a:lnTo>
                <a:lnTo>
                  <a:pt x="7" y="89"/>
                </a:lnTo>
                <a:lnTo>
                  <a:pt x="15" y="138"/>
                </a:lnTo>
                <a:lnTo>
                  <a:pt x="15" y="193"/>
                </a:lnTo>
                <a:lnTo>
                  <a:pt x="22" y="239"/>
                </a:lnTo>
                <a:lnTo>
                  <a:pt x="15" y="793"/>
                </a:lnTo>
              </a:path>
            </a:pathLst>
          </a:custGeom>
          <a:noFill/>
          <a:ln w="11113">
            <a:solidFill>
              <a:srgbClr val="000000"/>
            </a:solidFill>
            <a:round/>
            <a:headEnd/>
            <a:tailEnd/>
          </a:ln>
        </p:spPr>
        <p:txBody>
          <a:bodyPr>
            <a:prstTxWarp prst="textNoShape">
              <a:avLst/>
            </a:prstTxWarp>
          </a:bodyPr>
          <a:lstStyle/>
          <a:p>
            <a:endParaRPr lang="en-US"/>
          </a:p>
        </p:txBody>
      </p:sp>
      <p:sp>
        <p:nvSpPr>
          <p:cNvPr id="16" name="Freeform 16"/>
          <p:cNvSpPr>
            <a:spLocks/>
          </p:cNvSpPr>
          <p:nvPr/>
        </p:nvSpPr>
        <p:spPr bwMode="auto">
          <a:xfrm>
            <a:off x="4542368" y="224904"/>
            <a:ext cx="79375" cy="85725"/>
          </a:xfrm>
          <a:custGeom>
            <a:avLst/>
            <a:gdLst>
              <a:gd name="T0" fmla="*/ 2147483647 w 50"/>
              <a:gd name="T1" fmla="*/ 0 h 54"/>
              <a:gd name="T2" fmla="*/ 2147483647 w 50"/>
              <a:gd name="T3" fmla="*/ 0 h 54"/>
              <a:gd name="T4" fmla="*/ 2147483647 w 50"/>
              <a:gd name="T5" fmla="*/ 0 h 54"/>
              <a:gd name="T6" fmla="*/ 2147483647 w 50"/>
              <a:gd name="T7" fmla="*/ 2147483647 h 54"/>
              <a:gd name="T8" fmla="*/ 2147483647 w 50"/>
              <a:gd name="T9" fmla="*/ 2147483647 h 54"/>
              <a:gd name="T10" fmla="*/ 2147483647 w 50"/>
              <a:gd name="T11" fmla="*/ 2147483647 h 54"/>
              <a:gd name="T12" fmla="*/ 2147483647 w 50"/>
              <a:gd name="T13" fmla="*/ 2147483647 h 54"/>
              <a:gd name="T14" fmla="*/ 2147483647 w 50"/>
              <a:gd name="T15" fmla="*/ 2147483647 h 54"/>
              <a:gd name="T16" fmla="*/ 2147483647 w 50"/>
              <a:gd name="T17" fmla="*/ 2147483647 h 54"/>
              <a:gd name="T18" fmla="*/ 2147483647 w 50"/>
              <a:gd name="T19" fmla="*/ 2147483647 h 54"/>
              <a:gd name="T20" fmla="*/ 2147483647 w 50"/>
              <a:gd name="T21" fmla="*/ 2147483647 h 54"/>
              <a:gd name="T22" fmla="*/ 2147483647 w 50"/>
              <a:gd name="T23" fmla="*/ 2147483647 h 54"/>
              <a:gd name="T24" fmla="*/ 2147483647 w 50"/>
              <a:gd name="T25" fmla="*/ 2147483647 h 54"/>
              <a:gd name="T26" fmla="*/ 2147483647 w 50"/>
              <a:gd name="T27" fmla="*/ 2147483647 h 54"/>
              <a:gd name="T28" fmla="*/ 2147483647 w 50"/>
              <a:gd name="T29" fmla="*/ 2147483647 h 54"/>
              <a:gd name="T30" fmla="*/ 0 w 50"/>
              <a:gd name="T31" fmla="*/ 2147483647 h 54"/>
              <a:gd name="T32" fmla="*/ 0 w 50"/>
              <a:gd name="T33" fmla="*/ 2147483647 h 54"/>
              <a:gd name="T34" fmla="*/ 0 w 50"/>
              <a:gd name="T35" fmla="*/ 2147483647 h 54"/>
              <a:gd name="T36" fmla="*/ 0 w 50"/>
              <a:gd name="T37" fmla="*/ 2147483647 h 54"/>
              <a:gd name="T38" fmla="*/ 2147483647 w 50"/>
              <a:gd name="T39" fmla="*/ 2147483647 h 54"/>
              <a:gd name="T40" fmla="*/ 2147483647 w 50"/>
              <a:gd name="T41" fmla="*/ 2147483647 h 54"/>
              <a:gd name="T42" fmla="*/ 2147483647 w 50"/>
              <a:gd name="T43" fmla="*/ 2147483647 h 54"/>
              <a:gd name="T44" fmla="*/ 2147483647 w 50"/>
              <a:gd name="T45" fmla="*/ 2147483647 h 54"/>
              <a:gd name="T46" fmla="*/ 2147483647 w 50"/>
              <a:gd name="T47" fmla="*/ 0 h 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
              <a:gd name="T73" fmla="*/ 0 h 54"/>
              <a:gd name="T74" fmla="*/ 50 w 50"/>
              <a:gd name="T75" fmla="*/ 54 h 5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 h="54">
                <a:moveTo>
                  <a:pt x="21" y="0"/>
                </a:moveTo>
                <a:lnTo>
                  <a:pt x="28" y="0"/>
                </a:lnTo>
                <a:lnTo>
                  <a:pt x="35" y="0"/>
                </a:lnTo>
                <a:lnTo>
                  <a:pt x="43" y="6"/>
                </a:lnTo>
                <a:lnTo>
                  <a:pt x="43" y="11"/>
                </a:lnTo>
                <a:lnTo>
                  <a:pt x="50" y="23"/>
                </a:lnTo>
                <a:lnTo>
                  <a:pt x="50" y="34"/>
                </a:lnTo>
                <a:lnTo>
                  <a:pt x="50" y="43"/>
                </a:lnTo>
                <a:lnTo>
                  <a:pt x="50" y="49"/>
                </a:lnTo>
                <a:lnTo>
                  <a:pt x="35" y="43"/>
                </a:lnTo>
                <a:lnTo>
                  <a:pt x="28" y="43"/>
                </a:lnTo>
                <a:lnTo>
                  <a:pt x="21" y="43"/>
                </a:lnTo>
                <a:lnTo>
                  <a:pt x="14" y="49"/>
                </a:lnTo>
                <a:lnTo>
                  <a:pt x="7" y="49"/>
                </a:lnTo>
                <a:lnTo>
                  <a:pt x="0" y="54"/>
                </a:lnTo>
                <a:lnTo>
                  <a:pt x="0" y="49"/>
                </a:lnTo>
                <a:lnTo>
                  <a:pt x="0" y="43"/>
                </a:lnTo>
                <a:lnTo>
                  <a:pt x="0" y="29"/>
                </a:lnTo>
                <a:lnTo>
                  <a:pt x="7" y="23"/>
                </a:lnTo>
                <a:lnTo>
                  <a:pt x="7" y="17"/>
                </a:lnTo>
                <a:lnTo>
                  <a:pt x="14" y="11"/>
                </a:lnTo>
                <a:lnTo>
                  <a:pt x="14" y="6"/>
                </a:lnTo>
                <a:lnTo>
                  <a:pt x="21" y="0"/>
                </a:lnTo>
                <a:close/>
              </a:path>
            </a:pathLst>
          </a:custGeom>
          <a:solidFill>
            <a:srgbClr val="FFA400"/>
          </a:solidFill>
          <a:ln w="9525">
            <a:noFill/>
            <a:round/>
            <a:headEnd/>
            <a:tailEnd/>
          </a:ln>
        </p:spPr>
        <p:txBody>
          <a:bodyPr>
            <a:prstTxWarp prst="textNoShape">
              <a:avLst/>
            </a:prstTxWarp>
          </a:bodyPr>
          <a:lstStyle/>
          <a:p>
            <a:endParaRPr lang="en-US"/>
          </a:p>
        </p:txBody>
      </p:sp>
      <p:sp>
        <p:nvSpPr>
          <p:cNvPr id="17" name="Freeform 17"/>
          <p:cNvSpPr>
            <a:spLocks/>
          </p:cNvSpPr>
          <p:nvPr/>
        </p:nvSpPr>
        <p:spPr bwMode="auto">
          <a:xfrm>
            <a:off x="1081618" y="2390254"/>
            <a:ext cx="55563" cy="63500"/>
          </a:xfrm>
          <a:custGeom>
            <a:avLst/>
            <a:gdLst>
              <a:gd name="T0" fmla="*/ 2147483647 w 35"/>
              <a:gd name="T1" fmla="*/ 0 h 40"/>
              <a:gd name="T2" fmla="*/ 2147483647 w 35"/>
              <a:gd name="T3" fmla="*/ 2147483647 h 40"/>
              <a:gd name="T4" fmla="*/ 2147483647 w 35"/>
              <a:gd name="T5" fmla="*/ 2147483647 h 40"/>
              <a:gd name="T6" fmla="*/ 2147483647 w 35"/>
              <a:gd name="T7" fmla="*/ 2147483647 h 40"/>
              <a:gd name="T8" fmla="*/ 2147483647 w 35"/>
              <a:gd name="T9" fmla="*/ 2147483647 h 40"/>
              <a:gd name="T10" fmla="*/ 0 w 35"/>
              <a:gd name="T11" fmla="*/ 2147483647 h 40"/>
              <a:gd name="T12" fmla="*/ 0 w 35"/>
              <a:gd name="T13" fmla="*/ 2147483647 h 40"/>
              <a:gd name="T14" fmla="*/ 0 w 35"/>
              <a:gd name="T15" fmla="*/ 2147483647 h 40"/>
              <a:gd name="T16" fmla="*/ 2147483647 w 35"/>
              <a:gd name="T17" fmla="*/ 2147483647 h 40"/>
              <a:gd name="T18" fmla="*/ 2147483647 w 35"/>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
              <a:gd name="T31" fmla="*/ 0 h 40"/>
              <a:gd name="T32" fmla="*/ 35 w 35"/>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 h="40">
                <a:moveTo>
                  <a:pt x="14" y="0"/>
                </a:moveTo>
                <a:lnTo>
                  <a:pt x="35" y="18"/>
                </a:lnTo>
                <a:lnTo>
                  <a:pt x="14" y="35"/>
                </a:lnTo>
                <a:lnTo>
                  <a:pt x="7" y="40"/>
                </a:lnTo>
                <a:lnTo>
                  <a:pt x="0" y="40"/>
                </a:lnTo>
                <a:lnTo>
                  <a:pt x="0" y="35"/>
                </a:lnTo>
                <a:lnTo>
                  <a:pt x="0" y="29"/>
                </a:lnTo>
                <a:lnTo>
                  <a:pt x="7" y="18"/>
                </a:lnTo>
                <a:lnTo>
                  <a:pt x="14" y="0"/>
                </a:lnTo>
                <a:close/>
              </a:path>
            </a:pathLst>
          </a:custGeom>
          <a:solidFill>
            <a:srgbClr val="ABABAB"/>
          </a:solidFill>
          <a:ln w="9525">
            <a:noFill/>
            <a:round/>
            <a:headEnd/>
            <a:tailEnd/>
          </a:ln>
        </p:spPr>
        <p:txBody>
          <a:bodyPr>
            <a:prstTxWarp prst="textNoShape">
              <a:avLst/>
            </a:prstTxWarp>
          </a:bodyPr>
          <a:lstStyle/>
          <a:p>
            <a:endParaRPr lang="en-US"/>
          </a:p>
        </p:txBody>
      </p:sp>
      <p:sp>
        <p:nvSpPr>
          <p:cNvPr id="18" name="Freeform 18"/>
          <p:cNvSpPr>
            <a:spLocks/>
          </p:cNvSpPr>
          <p:nvPr/>
        </p:nvSpPr>
        <p:spPr bwMode="auto">
          <a:xfrm>
            <a:off x="1081618" y="2390254"/>
            <a:ext cx="55563" cy="63500"/>
          </a:xfrm>
          <a:custGeom>
            <a:avLst/>
            <a:gdLst>
              <a:gd name="T0" fmla="*/ 2147483647 w 35"/>
              <a:gd name="T1" fmla="*/ 0 h 40"/>
              <a:gd name="T2" fmla="*/ 2147483647 w 35"/>
              <a:gd name="T3" fmla="*/ 2147483647 h 40"/>
              <a:gd name="T4" fmla="*/ 2147483647 w 35"/>
              <a:gd name="T5" fmla="*/ 2147483647 h 40"/>
              <a:gd name="T6" fmla="*/ 2147483647 w 35"/>
              <a:gd name="T7" fmla="*/ 2147483647 h 40"/>
              <a:gd name="T8" fmla="*/ 2147483647 w 35"/>
              <a:gd name="T9" fmla="*/ 2147483647 h 40"/>
              <a:gd name="T10" fmla="*/ 0 w 35"/>
              <a:gd name="T11" fmla="*/ 2147483647 h 40"/>
              <a:gd name="T12" fmla="*/ 0 w 35"/>
              <a:gd name="T13" fmla="*/ 2147483647 h 40"/>
              <a:gd name="T14" fmla="*/ 0 w 35"/>
              <a:gd name="T15" fmla="*/ 2147483647 h 40"/>
              <a:gd name="T16" fmla="*/ 2147483647 w 35"/>
              <a:gd name="T17" fmla="*/ 2147483647 h 40"/>
              <a:gd name="T18" fmla="*/ 2147483647 w 35"/>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
              <a:gd name="T31" fmla="*/ 0 h 40"/>
              <a:gd name="T32" fmla="*/ 35 w 35"/>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 h="40">
                <a:moveTo>
                  <a:pt x="14" y="0"/>
                </a:moveTo>
                <a:lnTo>
                  <a:pt x="35" y="18"/>
                </a:lnTo>
                <a:lnTo>
                  <a:pt x="14" y="35"/>
                </a:lnTo>
                <a:lnTo>
                  <a:pt x="7" y="40"/>
                </a:lnTo>
                <a:lnTo>
                  <a:pt x="0" y="40"/>
                </a:lnTo>
                <a:lnTo>
                  <a:pt x="0" y="35"/>
                </a:lnTo>
                <a:lnTo>
                  <a:pt x="0" y="29"/>
                </a:lnTo>
                <a:lnTo>
                  <a:pt x="7" y="18"/>
                </a:lnTo>
                <a:lnTo>
                  <a:pt x="14" y="0"/>
                </a:lnTo>
                <a:close/>
              </a:path>
            </a:pathLst>
          </a:custGeom>
          <a:noFill/>
          <a:ln w="11113">
            <a:solidFill>
              <a:srgbClr val="000000"/>
            </a:solidFill>
            <a:round/>
            <a:headEnd/>
            <a:tailEnd/>
          </a:ln>
        </p:spPr>
        <p:txBody>
          <a:bodyPr>
            <a:prstTxWarp prst="textNoShape">
              <a:avLst/>
            </a:prstTxWarp>
          </a:bodyPr>
          <a:lstStyle/>
          <a:p>
            <a:endParaRPr lang="en-US"/>
          </a:p>
        </p:txBody>
      </p:sp>
      <p:sp>
        <p:nvSpPr>
          <p:cNvPr id="19" name="Freeform 19"/>
          <p:cNvSpPr>
            <a:spLocks/>
          </p:cNvSpPr>
          <p:nvPr/>
        </p:nvSpPr>
        <p:spPr bwMode="auto">
          <a:xfrm>
            <a:off x="8093606" y="2390254"/>
            <a:ext cx="57150" cy="63500"/>
          </a:xfrm>
          <a:custGeom>
            <a:avLst/>
            <a:gdLst>
              <a:gd name="T0" fmla="*/ 2147483647 w 36"/>
              <a:gd name="T1" fmla="*/ 0 h 40"/>
              <a:gd name="T2" fmla="*/ 0 w 36"/>
              <a:gd name="T3" fmla="*/ 2147483647 h 40"/>
              <a:gd name="T4" fmla="*/ 2147483647 w 36"/>
              <a:gd name="T5" fmla="*/ 2147483647 h 40"/>
              <a:gd name="T6" fmla="*/ 2147483647 w 36"/>
              <a:gd name="T7" fmla="*/ 2147483647 h 40"/>
              <a:gd name="T8" fmla="*/ 2147483647 w 36"/>
              <a:gd name="T9" fmla="*/ 2147483647 h 40"/>
              <a:gd name="T10" fmla="*/ 2147483647 w 36"/>
              <a:gd name="T11" fmla="*/ 2147483647 h 40"/>
              <a:gd name="T12" fmla="*/ 2147483647 w 36"/>
              <a:gd name="T13" fmla="*/ 2147483647 h 40"/>
              <a:gd name="T14" fmla="*/ 2147483647 w 36"/>
              <a:gd name="T15" fmla="*/ 2147483647 h 40"/>
              <a:gd name="T16" fmla="*/ 2147483647 w 36"/>
              <a:gd name="T17" fmla="*/ 2147483647 h 40"/>
              <a:gd name="T18" fmla="*/ 2147483647 w 36"/>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0"/>
              <a:gd name="T32" fmla="*/ 36 w 36"/>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0">
                <a:moveTo>
                  <a:pt x="14" y="0"/>
                </a:moveTo>
                <a:lnTo>
                  <a:pt x="0" y="12"/>
                </a:lnTo>
                <a:lnTo>
                  <a:pt x="14" y="29"/>
                </a:lnTo>
                <a:lnTo>
                  <a:pt x="22" y="35"/>
                </a:lnTo>
                <a:lnTo>
                  <a:pt x="29" y="40"/>
                </a:lnTo>
                <a:lnTo>
                  <a:pt x="36" y="40"/>
                </a:lnTo>
                <a:lnTo>
                  <a:pt x="36" y="35"/>
                </a:lnTo>
                <a:lnTo>
                  <a:pt x="29" y="29"/>
                </a:lnTo>
                <a:lnTo>
                  <a:pt x="29" y="18"/>
                </a:lnTo>
                <a:lnTo>
                  <a:pt x="14" y="0"/>
                </a:lnTo>
                <a:close/>
              </a:path>
            </a:pathLst>
          </a:custGeom>
          <a:solidFill>
            <a:srgbClr val="ABABAB"/>
          </a:solidFill>
          <a:ln w="9525">
            <a:noFill/>
            <a:round/>
            <a:headEnd/>
            <a:tailEnd/>
          </a:ln>
        </p:spPr>
        <p:txBody>
          <a:bodyPr>
            <a:prstTxWarp prst="textNoShape">
              <a:avLst/>
            </a:prstTxWarp>
          </a:bodyPr>
          <a:lstStyle/>
          <a:p>
            <a:endParaRPr lang="en-US"/>
          </a:p>
        </p:txBody>
      </p:sp>
      <p:sp>
        <p:nvSpPr>
          <p:cNvPr id="20" name="Freeform 20"/>
          <p:cNvSpPr>
            <a:spLocks/>
          </p:cNvSpPr>
          <p:nvPr/>
        </p:nvSpPr>
        <p:spPr bwMode="auto">
          <a:xfrm>
            <a:off x="8093606" y="2390254"/>
            <a:ext cx="57150" cy="63500"/>
          </a:xfrm>
          <a:custGeom>
            <a:avLst/>
            <a:gdLst>
              <a:gd name="T0" fmla="*/ 2147483647 w 36"/>
              <a:gd name="T1" fmla="*/ 0 h 40"/>
              <a:gd name="T2" fmla="*/ 0 w 36"/>
              <a:gd name="T3" fmla="*/ 2147483647 h 40"/>
              <a:gd name="T4" fmla="*/ 2147483647 w 36"/>
              <a:gd name="T5" fmla="*/ 2147483647 h 40"/>
              <a:gd name="T6" fmla="*/ 2147483647 w 36"/>
              <a:gd name="T7" fmla="*/ 2147483647 h 40"/>
              <a:gd name="T8" fmla="*/ 2147483647 w 36"/>
              <a:gd name="T9" fmla="*/ 2147483647 h 40"/>
              <a:gd name="T10" fmla="*/ 2147483647 w 36"/>
              <a:gd name="T11" fmla="*/ 2147483647 h 40"/>
              <a:gd name="T12" fmla="*/ 2147483647 w 36"/>
              <a:gd name="T13" fmla="*/ 2147483647 h 40"/>
              <a:gd name="T14" fmla="*/ 2147483647 w 36"/>
              <a:gd name="T15" fmla="*/ 2147483647 h 40"/>
              <a:gd name="T16" fmla="*/ 2147483647 w 36"/>
              <a:gd name="T17" fmla="*/ 2147483647 h 40"/>
              <a:gd name="T18" fmla="*/ 2147483647 w 36"/>
              <a:gd name="T19" fmla="*/ 0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0"/>
              <a:gd name="T32" fmla="*/ 36 w 36"/>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0">
                <a:moveTo>
                  <a:pt x="14" y="0"/>
                </a:moveTo>
                <a:lnTo>
                  <a:pt x="0" y="12"/>
                </a:lnTo>
                <a:lnTo>
                  <a:pt x="14" y="29"/>
                </a:lnTo>
                <a:lnTo>
                  <a:pt x="22" y="35"/>
                </a:lnTo>
                <a:lnTo>
                  <a:pt x="29" y="40"/>
                </a:lnTo>
                <a:lnTo>
                  <a:pt x="36" y="40"/>
                </a:lnTo>
                <a:lnTo>
                  <a:pt x="36" y="35"/>
                </a:lnTo>
                <a:lnTo>
                  <a:pt x="29" y="29"/>
                </a:lnTo>
                <a:lnTo>
                  <a:pt x="29" y="18"/>
                </a:lnTo>
                <a:lnTo>
                  <a:pt x="14" y="0"/>
                </a:lnTo>
                <a:close/>
              </a:path>
            </a:pathLst>
          </a:custGeom>
          <a:noFill/>
          <a:ln w="11113">
            <a:solidFill>
              <a:srgbClr val="000000"/>
            </a:solidFill>
            <a:round/>
            <a:headEnd/>
            <a:tailEnd/>
          </a:ln>
        </p:spPr>
        <p:txBody>
          <a:bodyPr>
            <a:prstTxWarp prst="textNoShape">
              <a:avLst/>
            </a:prstTxWarp>
          </a:bodyPr>
          <a:lstStyle/>
          <a:p>
            <a:endParaRPr lang="en-US"/>
          </a:p>
        </p:txBody>
      </p:sp>
      <p:sp>
        <p:nvSpPr>
          <p:cNvPr id="21" name="Freeform 21"/>
          <p:cNvSpPr>
            <a:spLocks/>
          </p:cNvSpPr>
          <p:nvPr/>
        </p:nvSpPr>
        <p:spPr bwMode="auto">
          <a:xfrm>
            <a:off x="2408768" y="2039416"/>
            <a:ext cx="73025" cy="68263"/>
          </a:xfrm>
          <a:custGeom>
            <a:avLst/>
            <a:gdLst>
              <a:gd name="T0" fmla="*/ 2147483647 w 46"/>
              <a:gd name="T1" fmla="*/ 2147483647 h 43"/>
              <a:gd name="T2" fmla="*/ 2147483647 w 46"/>
              <a:gd name="T3" fmla="*/ 2147483647 h 43"/>
              <a:gd name="T4" fmla="*/ 2147483647 w 46"/>
              <a:gd name="T5" fmla="*/ 0 h 43"/>
              <a:gd name="T6" fmla="*/ 2147483647 w 46"/>
              <a:gd name="T7" fmla="*/ 2147483647 h 43"/>
              <a:gd name="T8" fmla="*/ 2147483647 w 46"/>
              <a:gd name="T9" fmla="*/ 2147483647 h 43"/>
              <a:gd name="T10" fmla="*/ 2147483647 w 46"/>
              <a:gd name="T11" fmla="*/ 2147483647 h 43"/>
              <a:gd name="T12" fmla="*/ 2147483647 w 46"/>
              <a:gd name="T13" fmla="*/ 2147483647 h 43"/>
              <a:gd name="T14" fmla="*/ 0 w 46"/>
              <a:gd name="T15" fmla="*/ 2147483647 h 43"/>
              <a:gd name="T16" fmla="*/ 0 w 46"/>
              <a:gd name="T17" fmla="*/ 2147483647 h 43"/>
              <a:gd name="T18" fmla="*/ 0 w 46"/>
              <a:gd name="T19" fmla="*/ 2147483647 h 43"/>
              <a:gd name="T20" fmla="*/ 2147483647 w 46"/>
              <a:gd name="T21" fmla="*/ 2147483647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
              <a:gd name="T34" fmla="*/ 0 h 43"/>
              <a:gd name="T35" fmla="*/ 46 w 46"/>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 h="43">
                <a:moveTo>
                  <a:pt x="7" y="6"/>
                </a:moveTo>
                <a:lnTo>
                  <a:pt x="32" y="6"/>
                </a:lnTo>
                <a:lnTo>
                  <a:pt x="46" y="0"/>
                </a:lnTo>
                <a:lnTo>
                  <a:pt x="25" y="32"/>
                </a:lnTo>
                <a:lnTo>
                  <a:pt x="25" y="37"/>
                </a:lnTo>
                <a:lnTo>
                  <a:pt x="14" y="43"/>
                </a:lnTo>
                <a:lnTo>
                  <a:pt x="7" y="43"/>
                </a:lnTo>
                <a:lnTo>
                  <a:pt x="0" y="37"/>
                </a:lnTo>
                <a:lnTo>
                  <a:pt x="0" y="32"/>
                </a:lnTo>
                <a:lnTo>
                  <a:pt x="0" y="23"/>
                </a:lnTo>
                <a:lnTo>
                  <a:pt x="7" y="6"/>
                </a:lnTo>
                <a:close/>
              </a:path>
            </a:pathLst>
          </a:custGeom>
          <a:solidFill>
            <a:srgbClr val="ABABAB"/>
          </a:solidFill>
          <a:ln w="9525">
            <a:noFill/>
            <a:round/>
            <a:headEnd/>
            <a:tailEnd/>
          </a:ln>
        </p:spPr>
        <p:txBody>
          <a:bodyPr>
            <a:prstTxWarp prst="textNoShape">
              <a:avLst/>
            </a:prstTxWarp>
          </a:bodyPr>
          <a:lstStyle/>
          <a:p>
            <a:endParaRPr lang="en-US"/>
          </a:p>
        </p:txBody>
      </p:sp>
      <p:sp>
        <p:nvSpPr>
          <p:cNvPr id="22" name="Freeform 22"/>
          <p:cNvSpPr>
            <a:spLocks/>
          </p:cNvSpPr>
          <p:nvPr/>
        </p:nvSpPr>
        <p:spPr bwMode="auto">
          <a:xfrm>
            <a:off x="2408768" y="2039416"/>
            <a:ext cx="73025" cy="68263"/>
          </a:xfrm>
          <a:custGeom>
            <a:avLst/>
            <a:gdLst>
              <a:gd name="T0" fmla="*/ 2147483647 w 46"/>
              <a:gd name="T1" fmla="*/ 2147483647 h 43"/>
              <a:gd name="T2" fmla="*/ 2147483647 w 46"/>
              <a:gd name="T3" fmla="*/ 2147483647 h 43"/>
              <a:gd name="T4" fmla="*/ 2147483647 w 46"/>
              <a:gd name="T5" fmla="*/ 0 h 43"/>
              <a:gd name="T6" fmla="*/ 2147483647 w 46"/>
              <a:gd name="T7" fmla="*/ 2147483647 h 43"/>
              <a:gd name="T8" fmla="*/ 2147483647 w 46"/>
              <a:gd name="T9" fmla="*/ 2147483647 h 43"/>
              <a:gd name="T10" fmla="*/ 2147483647 w 46"/>
              <a:gd name="T11" fmla="*/ 2147483647 h 43"/>
              <a:gd name="T12" fmla="*/ 2147483647 w 46"/>
              <a:gd name="T13" fmla="*/ 2147483647 h 43"/>
              <a:gd name="T14" fmla="*/ 0 w 46"/>
              <a:gd name="T15" fmla="*/ 2147483647 h 43"/>
              <a:gd name="T16" fmla="*/ 0 w 46"/>
              <a:gd name="T17" fmla="*/ 2147483647 h 43"/>
              <a:gd name="T18" fmla="*/ 0 w 46"/>
              <a:gd name="T19" fmla="*/ 2147483647 h 43"/>
              <a:gd name="T20" fmla="*/ 2147483647 w 46"/>
              <a:gd name="T21" fmla="*/ 2147483647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
              <a:gd name="T34" fmla="*/ 0 h 43"/>
              <a:gd name="T35" fmla="*/ 46 w 46"/>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 h="43">
                <a:moveTo>
                  <a:pt x="7" y="6"/>
                </a:moveTo>
                <a:lnTo>
                  <a:pt x="32" y="6"/>
                </a:lnTo>
                <a:lnTo>
                  <a:pt x="46" y="0"/>
                </a:lnTo>
                <a:lnTo>
                  <a:pt x="25" y="32"/>
                </a:lnTo>
                <a:lnTo>
                  <a:pt x="25" y="37"/>
                </a:lnTo>
                <a:lnTo>
                  <a:pt x="14" y="43"/>
                </a:lnTo>
                <a:lnTo>
                  <a:pt x="7" y="43"/>
                </a:lnTo>
                <a:lnTo>
                  <a:pt x="0" y="37"/>
                </a:lnTo>
                <a:lnTo>
                  <a:pt x="0" y="32"/>
                </a:lnTo>
                <a:lnTo>
                  <a:pt x="0" y="23"/>
                </a:lnTo>
                <a:lnTo>
                  <a:pt x="7" y="6"/>
                </a:lnTo>
                <a:close/>
              </a:path>
            </a:pathLst>
          </a:custGeom>
          <a:noFill/>
          <a:ln w="11113">
            <a:solidFill>
              <a:srgbClr val="000000"/>
            </a:solidFill>
            <a:round/>
            <a:headEnd/>
            <a:tailEnd/>
          </a:ln>
        </p:spPr>
        <p:txBody>
          <a:bodyPr>
            <a:prstTxWarp prst="textNoShape">
              <a:avLst/>
            </a:prstTxWarp>
          </a:bodyPr>
          <a:lstStyle/>
          <a:p>
            <a:endParaRPr lang="en-US"/>
          </a:p>
        </p:txBody>
      </p:sp>
      <p:sp>
        <p:nvSpPr>
          <p:cNvPr id="23" name="Freeform 23"/>
          <p:cNvSpPr>
            <a:spLocks/>
          </p:cNvSpPr>
          <p:nvPr/>
        </p:nvSpPr>
        <p:spPr bwMode="auto">
          <a:xfrm>
            <a:off x="6760106" y="2021954"/>
            <a:ext cx="85725" cy="85725"/>
          </a:xfrm>
          <a:custGeom>
            <a:avLst/>
            <a:gdLst>
              <a:gd name="T0" fmla="*/ 2147483647 w 54"/>
              <a:gd name="T1" fmla="*/ 2147483647 h 54"/>
              <a:gd name="T2" fmla="*/ 2147483647 w 54"/>
              <a:gd name="T3" fmla="*/ 2147483647 h 54"/>
              <a:gd name="T4" fmla="*/ 0 w 54"/>
              <a:gd name="T5" fmla="*/ 0 h 54"/>
              <a:gd name="T6" fmla="*/ 2147483647 w 54"/>
              <a:gd name="T7" fmla="*/ 2147483647 h 54"/>
              <a:gd name="T8" fmla="*/ 2147483647 w 54"/>
              <a:gd name="T9" fmla="*/ 2147483647 h 54"/>
              <a:gd name="T10" fmla="*/ 2147483647 w 54"/>
              <a:gd name="T11" fmla="*/ 2147483647 h 54"/>
              <a:gd name="T12" fmla="*/ 2147483647 w 54"/>
              <a:gd name="T13" fmla="*/ 2147483647 h 54"/>
              <a:gd name="T14" fmla="*/ 2147483647 w 54"/>
              <a:gd name="T15" fmla="*/ 2147483647 h 54"/>
              <a:gd name="T16" fmla="*/ 2147483647 w 54"/>
              <a:gd name="T17" fmla="*/ 2147483647 h 54"/>
              <a:gd name="T18" fmla="*/ 2147483647 w 54"/>
              <a:gd name="T19" fmla="*/ 2147483647 h 54"/>
              <a:gd name="T20" fmla="*/ 2147483647 w 54"/>
              <a:gd name="T21" fmla="*/ 2147483647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
              <a:gd name="T34" fmla="*/ 0 h 54"/>
              <a:gd name="T35" fmla="*/ 54 w 54"/>
              <a:gd name="T36" fmla="*/ 54 h 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 h="54">
                <a:moveTo>
                  <a:pt x="47" y="17"/>
                </a:moveTo>
                <a:lnTo>
                  <a:pt x="25" y="17"/>
                </a:lnTo>
                <a:lnTo>
                  <a:pt x="0" y="0"/>
                </a:lnTo>
                <a:lnTo>
                  <a:pt x="25" y="43"/>
                </a:lnTo>
                <a:lnTo>
                  <a:pt x="32" y="43"/>
                </a:lnTo>
                <a:lnTo>
                  <a:pt x="40" y="48"/>
                </a:lnTo>
                <a:lnTo>
                  <a:pt x="47" y="54"/>
                </a:lnTo>
                <a:lnTo>
                  <a:pt x="54" y="48"/>
                </a:lnTo>
                <a:lnTo>
                  <a:pt x="54" y="43"/>
                </a:lnTo>
                <a:lnTo>
                  <a:pt x="54" y="34"/>
                </a:lnTo>
                <a:lnTo>
                  <a:pt x="47" y="17"/>
                </a:lnTo>
                <a:close/>
              </a:path>
            </a:pathLst>
          </a:custGeom>
          <a:solidFill>
            <a:srgbClr val="ABABAB"/>
          </a:solidFill>
          <a:ln w="9525">
            <a:noFill/>
            <a:round/>
            <a:headEnd/>
            <a:tailEnd/>
          </a:ln>
        </p:spPr>
        <p:txBody>
          <a:bodyPr>
            <a:prstTxWarp prst="textNoShape">
              <a:avLst/>
            </a:prstTxWarp>
          </a:bodyPr>
          <a:lstStyle/>
          <a:p>
            <a:endParaRPr lang="en-US"/>
          </a:p>
        </p:txBody>
      </p:sp>
      <p:sp>
        <p:nvSpPr>
          <p:cNvPr id="24" name="Freeform 24"/>
          <p:cNvSpPr>
            <a:spLocks/>
          </p:cNvSpPr>
          <p:nvPr/>
        </p:nvSpPr>
        <p:spPr bwMode="auto">
          <a:xfrm>
            <a:off x="6760106" y="2021954"/>
            <a:ext cx="85725" cy="85725"/>
          </a:xfrm>
          <a:custGeom>
            <a:avLst/>
            <a:gdLst>
              <a:gd name="T0" fmla="*/ 2147483647 w 54"/>
              <a:gd name="T1" fmla="*/ 2147483647 h 54"/>
              <a:gd name="T2" fmla="*/ 2147483647 w 54"/>
              <a:gd name="T3" fmla="*/ 2147483647 h 54"/>
              <a:gd name="T4" fmla="*/ 0 w 54"/>
              <a:gd name="T5" fmla="*/ 0 h 54"/>
              <a:gd name="T6" fmla="*/ 2147483647 w 54"/>
              <a:gd name="T7" fmla="*/ 2147483647 h 54"/>
              <a:gd name="T8" fmla="*/ 2147483647 w 54"/>
              <a:gd name="T9" fmla="*/ 2147483647 h 54"/>
              <a:gd name="T10" fmla="*/ 2147483647 w 54"/>
              <a:gd name="T11" fmla="*/ 2147483647 h 54"/>
              <a:gd name="T12" fmla="*/ 2147483647 w 54"/>
              <a:gd name="T13" fmla="*/ 2147483647 h 54"/>
              <a:gd name="T14" fmla="*/ 2147483647 w 54"/>
              <a:gd name="T15" fmla="*/ 2147483647 h 54"/>
              <a:gd name="T16" fmla="*/ 2147483647 w 54"/>
              <a:gd name="T17" fmla="*/ 2147483647 h 54"/>
              <a:gd name="T18" fmla="*/ 2147483647 w 54"/>
              <a:gd name="T19" fmla="*/ 2147483647 h 54"/>
              <a:gd name="T20" fmla="*/ 2147483647 w 54"/>
              <a:gd name="T21" fmla="*/ 2147483647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
              <a:gd name="T34" fmla="*/ 0 h 54"/>
              <a:gd name="T35" fmla="*/ 54 w 54"/>
              <a:gd name="T36" fmla="*/ 54 h 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 h="54">
                <a:moveTo>
                  <a:pt x="47" y="17"/>
                </a:moveTo>
                <a:lnTo>
                  <a:pt x="25" y="17"/>
                </a:lnTo>
                <a:lnTo>
                  <a:pt x="0" y="0"/>
                </a:lnTo>
                <a:lnTo>
                  <a:pt x="25" y="43"/>
                </a:lnTo>
                <a:lnTo>
                  <a:pt x="32" y="43"/>
                </a:lnTo>
                <a:lnTo>
                  <a:pt x="40" y="48"/>
                </a:lnTo>
                <a:lnTo>
                  <a:pt x="47" y="54"/>
                </a:lnTo>
                <a:lnTo>
                  <a:pt x="54" y="48"/>
                </a:lnTo>
                <a:lnTo>
                  <a:pt x="54" y="43"/>
                </a:lnTo>
                <a:lnTo>
                  <a:pt x="54" y="34"/>
                </a:lnTo>
                <a:lnTo>
                  <a:pt x="47" y="17"/>
                </a:lnTo>
                <a:close/>
              </a:path>
            </a:pathLst>
          </a:custGeom>
          <a:noFill/>
          <a:ln w="11113">
            <a:solidFill>
              <a:srgbClr val="000000"/>
            </a:solidFill>
            <a:round/>
            <a:headEnd/>
            <a:tailEnd/>
          </a:ln>
        </p:spPr>
        <p:txBody>
          <a:bodyPr>
            <a:prstTxWarp prst="textNoShape">
              <a:avLst/>
            </a:prstTxWarp>
          </a:bodyPr>
          <a:lstStyle/>
          <a:p>
            <a:endParaRPr lang="en-US"/>
          </a:p>
        </p:txBody>
      </p:sp>
      <p:sp>
        <p:nvSpPr>
          <p:cNvPr id="25" name="Freeform 25"/>
          <p:cNvSpPr>
            <a:spLocks/>
          </p:cNvSpPr>
          <p:nvPr/>
        </p:nvSpPr>
        <p:spPr bwMode="auto">
          <a:xfrm>
            <a:off x="2880256" y="1820341"/>
            <a:ext cx="163512" cy="342900"/>
          </a:xfrm>
          <a:custGeom>
            <a:avLst/>
            <a:gdLst>
              <a:gd name="T0" fmla="*/ 2147483647 w 103"/>
              <a:gd name="T1" fmla="*/ 0 h 216"/>
              <a:gd name="T2" fmla="*/ 2147483647 w 103"/>
              <a:gd name="T3" fmla="*/ 2147483647 h 216"/>
              <a:gd name="T4" fmla="*/ 2147483647 w 103"/>
              <a:gd name="T5" fmla="*/ 2147483647 h 216"/>
              <a:gd name="T6" fmla="*/ 2147483647 w 103"/>
              <a:gd name="T7" fmla="*/ 2147483647 h 216"/>
              <a:gd name="T8" fmla="*/ 2147483647 w 103"/>
              <a:gd name="T9" fmla="*/ 2147483647 h 216"/>
              <a:gd name="T10" fmla="*/ 2147483647 w 103"/>
              <a:gd name="T11" fmla="*/ 2147483647 h 216"/>
              <a:gd name="T12" fmla="*/ 2147483647 w 103"/>
              <a:gd name="T13" fmla="*/ 2147483647 h 216"/>
              <a:gd name="T14" fmla="*/ 2147483647 w 103"/>
              <a:gd name="T15" fmla="*/ 2147483647 h 216"/>
              <a:gd name="T16" fmla="*/ 2147483647 w 103"/>
              <a:gd name="T17" fmla="*/ 2147483647 h 216"/>
              <a:gd name="T18" fmla="*/ 2147483647 w 103"/>
              <a:gd name="T19" fmla="*/ 2147483647 h 216"/>
              <a:gd name="T20" fmla="*/ 2147483647 w 103"/>
              <a:gd name="T21" fmla="*/ 2147483647 h 216"/>
              <a:gd name="T22" fmla="*/ 2147483647 w 103"/>
              <a:gd name="T23" fmla="*/ 2147483647 h 216"/>
              <a:gd name="T24" fmla="*/ 2147483647 w 103"/>
              <a:gd name="T25" fmla="*/ 2147483647 h 216"/>
              <a:gd name="T26" fmla="*/ 2147483647 w 103"/>
              <a:gd name="T27" fmla="*/ 2147483647 h 216"/>
              <a:gd name="T28" fmla="*/ 2147483647 w 103"/>
              <a:gd name="T29" fmla="*/ 2147483647 h 216"/>
              <a:gd name="T30" fmla="*/ 2147483647 w 103"/>
              <a:gd name="T31" fmla="*/ 2147483647 h 216"/>
              <a:gd name="T32" fmla="*/ 2147483647 w 103"/>
              <a:gd name="T33" fmla="*/ 2147483647 h 216"/>
              <a:gd name="T34" fmla="*/ 2147483647 w 103"/>
              <a:gd name="T35" fmla="*/ 2147483647 h 216"/>
              <a:gd name="T36" fmla="*/ 2147483647 w 103"/>
              <a:gd name="T37" fmla="*/ 2147483647 h 216"/>
              <a:gd name="T38" fmla="*/ 2147483647 w 103"/>
              <a:gd name="T39" fmla="*/ 2147483647 h 216"/>
              <a:gd name="T40" fmla="*/ 2147483647 w 103"/>
              <a:gd name="T41" fmla="*/ 2147483647 h 216"/>
              <a:gd name="T42" fmla="*/ 2147483647 w 103"/>
              <a:gd name="T43" fmla="*/ 2147483647 h 216"/>
              <a:gd name="T44" fmla="*/ 2147483647 w 103"/>
              <a:gd name="T45" fmla="*/ 2147483647 h 216"/>
              <a:gd name="T46" fmla="*/ 2147483647 w 103"/>
              <a:gd name="T47" fmla="*/ 2147483647 h 216"/>
              <a:gd name="T48" fmla="*/ 2147483647 w 103"/>
              <a:gd name="T49" fmla="*/ 2147483647 h 216"/>
              <a:gd name="T50" fmla="*/ 2147483647 w 103"/>
              <a:gd name="T51" fmla="*/ 2147483647 h 216"/>
              <a:gd name="T52" fmla="*/ 2147483647 w 103"/>
              <a:gd name="T53" fmla="*/ 2147483647 h 216"/>
              <a:gd name="T54" fmla="*/ 2147483647 w 103"/>
              <a:gd name="T55" fmla="*/ 2147483647 h 216"/>
              <a:gd name="T56" fmla="*/ 2147483647 w 103"/>
              <a:gd name="T57" fmla="*/ 2147483647 h 216"/>
              <a:gd name="T58" fmla="*/ 2147483647 w 103"/>
              <a:gd name="T59" fmla="*/ 2147483647 h 216"/>
              <a:gd name="T60" fmla="*/ 2147483647 w 103"/>
              <a:gd name="T61" fmla="*/ 2147483647 h 216"/>
              <a:gd name="T62" fmla="*/ 0 w 103"/>
              <a:gd name="T63" fmla="*/ 2147483647 h 2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3"/>
              <a:gd name="T97" fmla="*/ 0 h 216"/>
              <a:gd name="T98" fmla="*/ 103 w 103"/>
              <a:gd name="T99" fmla="*/ 216 h 21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3" h="216">
                <a:moveTo>
                  <a:pt x="103" y="0"/>
                </a:moveTo>
                <a:lnTo>
                  <a:pt x="103" y="9"/>
                </a:lnTo>
                <a:lnTo>
                  <a:pt x="96" y="20"/>
                </a:lnTo>
                <a:lnTo>
                  <a:pt x="96" y="26"/>
                </a:lnTo>
                <a:lnTo>
                  <a:pt x="96" y="32"/>
                </a:lnTo>
                <a:lnTo>
                  <a:pt x="89" y="38"/>
                </a:lnTo>
                <a:lnTo>
                  <a:pt x="89" y="43"/>
                </a:lnTo>
                <a:lnTo>
                  <a:pt x="82" y="49"/>
                </a:lnTo>
                <a:lnTo>
                  <a:pt x="82" y="55"/>
                </a:lnTo>
                <a:lnTo>
                  <a:pt x="75" y="61"/>
                </a:lnTo>
                <a:lnTo>
                  <a:pt x="75" y="66"/>
                </a:lnTo>
                <a:lnTo>
                  <a:pt x="67" y="72"/>
                </a:lnTo>
                <a:lnTo>
                  <a:pt x="67" y="78"/>
                </a:lnTo>
                <a:lnTo>
                  <a:pt x="67" y="86"/>
                </a:lnTo>
                <a:lnTo>
                  <a:pt x="60" y="92"/>
                </a:lnTo>
                <a:lnTo>
                  <a:pt x="60" y="98"/>
                </a:lnTo>
                <a:lnTo>
                  <a:pt x="53" y="104"/>
                </a:lnTo>
                <a:lnTo>
                  <a:pt x="53" y="109"/>
                </a:lnTo>
                <a:lnTo>
                  <a:pt x="46" y="121"/>
                </a:lnTo>
                <a:lnTo>
                  <a:pt x="46" y="127"/>
                </a:lnTo>
                <a:lnTo>
                  <a:pt x="39" y="132"/>
                </a:lnTo>
                <a:lnTo>
                  <a:pt x="39" y="138"/>
                </a:lnTo>
                <a:lnTo>
                  <a:pt x="39" y="144"/>
                </a:lnTo>
                <a:lnTo>
                  <a:pt x="32" y="150"/>
                </a:lnTo>
                <a:lnTo>
                  <a:pt x="32" y="155"/>
                </a:lnTo>
                <a:lnTo>
                  <a:pt x="21" y="161"/>
                </a:lnTo>
                <a:lnTo>
                  <a:pt x="21" y="170"/>
                </a:lnTo>
                <a:lnTo>
                  <a:pt x="14" y="181"/>
                </a:lnTo>
                <a:lnTo>
                  <a:pt x="14" y="187"/>
                </a:lnTo>
                <a:lnTo>
                  <a:pt x="7" y="193"/>
                </a:lnTo>
                <a:lnTo>
                  <a:pt x="7" y="198"/>
                </a:lnTo>
                <a:lnTo>
                  <a:pt x="0" y="216"/>
                </a:lnTo>
              </a:path>
            </a:pathLst>
          </a:custGeom>
          <a:noFill/>
          <a:ln w="11113">
            <a:solidFill>
              <a:srgbClr val="000000"/>
            </a:solidFill>
            <a:round/>
            <a:headEnd/>
            <a:tailEnd/>
          </a:ln>
        </p:spPr>
        <p:txBody>
          <a:bodyPr>
            <a:prstTxWarp prst="textNoShape">
              <a:avLst/>
            </a:prstTxWarp>
          </a:bodyPr>
          <a:lstStyle/>
          <a:p>
            <a:endParaRPr lang="en-US"/>
          </a:p>
        </p:txBody>
      </p:sp>
      <p:sp>
        <p:nvSpPr>
          <p:cNvPr id="26" name="Freeform 26"/>
          <p:cNvSpPr>
            <a:spLocks/>
          </p:cNvSpPr>
          <p:nvPr/>
        </p:nvSpPr>
        <p:spPr bwMode="auto">
          <a:xfrm>
            <a:off x="6420381" y="1852091"/>
            <a:ext cx="163512" cy="328613"/>
          </a:xfrm>
          <a:custGeom>
            <a:avLst/>
            <a:gdLst>
              <a:gd name="T0" fmla="*/ 0 w 103"/>
              <a:gd name="T1" fmla="*/ 0 h 207"/>
              <a:gd name="T2" fmla="*/ 0 w 103"/>
              <a:gd name="T3" fmla="*/ 2147483647 h 207"/>
              <a:gd name="T4" fmla="*/ 2147483647 w 103"/>
              <a:gd name="T5" fmla="*/ 2147483647 h 207"/>
              <a:gd name="T6" fmla="*/ 2147483647 w 103"/>
              <a:gd name="T7" fmla="*/ 2147483647 h 207"/>
              <a:gd name="T8" fmla="*/ 2147483647 w 103"/>
              <a:gd name="T9" fmla="*/ 2147483647 h 207"/>
              <a:gd name="T10" fmla="*/ 2147483647 w 103"/>
              <a:gd name="T11" fmla="*/ 2147483647 h 207"/>
              <a:gd name="T12" fmla="*/ 2147483647 w 103"/>
              <a:gd name="T13" fmla="*/ 2147483647 h 207"/>
              <a:gd name="T14" fmla="*/ 2147483647 w 103"/>
              <a:gd name="T15" fmla="*/ 2147483647 h 207"/>
              <a:gd name="T16" fmla="*/ 2147483647 w 103"/>
              <a:gd name="T17" fmla="*/ 2147483647 h 207"/>
              <a:gd name="T18" fmla="*/ 2147483647 w 103"/>
              <a:gd name="T19" fmla="*/ 2147483647 h 207"/>
              <a:gd name="T20" fmla="*/ 2147483647 w 103"/>
              <a:gd name="T21" fmla="*/ 2147483647 h 207"/>
              <a:gd name="T22" fmla="*/ 2147483647 w 103"/>
              <a:gd name="T23" fmla="*/ 2147483647 h 207"/>
              <a:gd name="T24" fmla="*/ 2147483647 w 103"/>
              <a:gd name="T25" fmla="*/ 2147483647 h 207"/>
              <a:gd name="T26" fmla="*/ 2147483647 w 103"/>
              <a:gd name="T27" fmla="*/ 2147483647 h 207"/>
              <a:gd name="T28" fmla="*/ 2147483647 w 103"/>
              <a:gd name="T29" fmla="*/ 2147483647 h 207"/>
              <a:gd name="T30" fmla="*/ 2147483647 w 103"/>
              <a:gd name="T31" fmla="*/ 2147483647 h 207"/>
              <a:gd name="T32" fmla="*/ 2147483647 w 103"/>
              <a:gd name="T33" fmla="*/ 2147483647 h 207"/>
              <a:gd name="T34" fmla="*/ 2147483647 w 103"/>
              <a:gd name="T35" fmla="*/ 2147483647 h 207"/>
              <a:gd name="T36" fmla="*/ 2147483647 w 103"/>
              <a:gd name="T37" fmla="*/ 2147483647 h 207"/>
              <a:gd name="T38" fmla="*/ 2147483647 w 103"/>
              <a:gd name="T39" fmla="*/ 2147483647 h 207"/>
              <a:gd name="T40" fmla="*/ 2147483647 w 103"/>
              <a:gd name="T41" fmla="*/ 2147483647 h 207"/>
              <a:gd name="T42" fmla="*/ 2147483647 w 103"/>
              <a:gd name="T43" fmla="*/ 2147483647 h 207"/>
              <a:gd name="T44" fmla="*/ 2147483647 w 103"/>
              <a:gd name="T45" fmla="*/ 2147483647 h 207"/>
              <a:gd name="T46" fmla="*/ 2147483647 w 103"/>
              <a:gd name="T47" fmla="*/ 2147483647 h 207"/>
              <a:gd name="T48" fmla="*/ 2147483647 w 103"/>
              <a:gd name="T49" fmla="*/ 2147483647 h 207"/>
              <a:gd name="T50" fmla="*/ 2147483647 w 103"/>
              <a:gd name="T51" fmla="*/ 2147483647 h 207"/>
              <a:gd name="T52" fmla="*/ 2147483647 w 103"/>
              <a:gd name="T53" fmla="*/ 2147483647 h 207"/>
              <a:gd name="T54" fmla="*/ 2147483647 w 103"/>
              <a:gd name="T55" fmla="*/ 2147483647 h 207"/>
              <a:gd name="T56" fmla="*/ 2147483647 w 103"/>
              <a:gd name="T57" fmla="*/ 2147483647 h 207"/>
              <a:gd name="T58" fmla="*/ 2147483647 w 103"/>
              <a:gd name="T59" fmla="*/ 2147483647 h 207"/>
              <a:gd name="T60" fmla="*/ 2147483647 w 103"/>
              <a:gd name="T61" fmla="*/ 2147483647 h 207"/>
              <a:gd name="T62" fmla="*/ 2147483647 w 103"/>
              <a:gd name="T63" fmla="*/ 2147483647 h 20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3"/>
              <a:gd name="T97" fmla="*/ 0 h 207"/>
              <a:gd name="T98" fmla="*/ 103 w 103"/>
              <a:gd name="T99" fmla="*/ 207 h 20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3" h="207">
                <a:moveTo>
                  <a:pt x="0" y="0"/>
                </a:moveTo>
                <a:lnTo>
                  <a:pt x="0" y="6"/>
                </a:lnTo>
                <a:lnTo>
                  <a:pt x="7" y="12"/>
                </a:lnTo>
                <a:lnTo>
                  <a:pt x="7" y="18"/>
                </a:lnTo>
                <a:lnTo>
                  <a:pt x="14" y="23"/>
                </a:lnTo>
                <a:lnTo>
                  <a:pt x="14" y="29"/>
                </a:lnTo>
                <a:lnTo>
                  <a:pt x="14" y="35"/>
                </a:lnTo>
                <a:lnTo>
                  <a:pt x="21" y="41"/>
                </a:lnTo>
                <a:lnTo>
                  <a:pt x="21" y="46"/>
                </a:lnTo>
                <a:lnTo>
                  <a:pt x="32" y="52"/>
                </a:lnTo>
                <a:lnTo>
                  <a:pt x="32" y="58"/>
                </a:lnTo>
                <a:lnTo>
                  <a:pt x="39" y="66"/>
                </a:lnTo>
                <a:lnTo>
                  <a:pt x="39" y="72"/>
                </a:lnTo>
                <a:lnTo>
                  <a:pt x="46" y="78"/>
                </a:lnTo>
                <a:lnTo>
                  <a:pt x="46" y="89"/>
                </a:lnTo>
                <a:lnTo>
                  <a:pt x="46" y="95"/>
                </a:lnTo>
                <a:lnTo>
                  <a:pt x="53" y="101"/>
                </a:lnTo>
                <a:lnTo>
                  <a:pt x="53" y="107"/>
                </a:lnTo>
                <a:lnTo>
                  <a:pt x="61" y="112"/>
                </a:lnTo>
                <a:lnTo>
                  <a:pt x="61" y="118"/>
                </a:lnTo>
                <a:lnTo>
                  <a:pt x="68" y="124"/>
                </a:lnTo>
                <a:lnTo>
                  <a:pt x="68" y="130"/>
                </a:lnTo>
                <a:lnTo>
                  <a:pt x="68" y="135"/>
                </a:lnTo>
                <a:lnTo>
                  <a:pt x="75" y="141"/>
                </a:lnTo>
                <a:lnTo>
                  <a:pt x="75" y="150"/>
                </a:lnTo>
                <a:lnTo>
                  <a:pt x="82" y="155"/>
                </a:lnTo>
                <a:lnTo>
                  <a:pt x="82" y="161"/>
                </a:lnTo>
                <a:lnTo>
                  <a:pt x="89" y="173"/>
                </a:lnTo>
                <a:lnTo>
                  <a:pt x="89" y="178"/>
                </a:lnTo>
                <a:lnTo>
                  <a:pt x="89" y="184"/>
                </a:lnTo>
                <a:lnTo>
                  <a:pt x="96" y="190"/>
                </a:lnTo>
                <a:lnTo>
                  <a:pt x="103" y="207"/>
                </a:lnTo>
              </a:path>
            </a:pathLst>
          </a:custGeom>
          <a:noFill/>
          <a:ln w="11113">
            <a:solidFill>
              <a:srgbClr val="000000"/>
            </a:solidFill>
            <a:round/>
            <a:headEnd/>
            <a:tailEnd/>
          </a:ln>
        </p:spPr>
        <p:txBody>
          <a:bodyPr>
            <a:prstTxWarp prst="textNoShape">
              <a:avLst/>
            </a:prstTxWarp>
          </a:bodyPr>
          <a:lstStyle/>
          <a:p>
            <a:endParaRPr lang="en-US"/>
          </a:p>
        </p:txBody>
      </p:sp>
      <p:sp>
        <p:nvSpPr>
          <p:cNvPr id="27" name="Freeform 27"/>
          <p:cNvSpPr>
            <a:spLocks/>
          </p:cNvSpPr>
          <p:nvPr/>
        </p:nvSpPr>
        <p:spPr bwMode="auto">
          <a:xfrm>
            <a:off x="4513793" y="1871141"/>
            <a:ext cx="141288" cy="3022600"/>
          </a:xfrm>
          <a:custGeom>
            <a:avLst/>
            <a:gdLst>
              <a:gd name="T0" fmla="*/ 2147483647 w 89"/>
              <a:gd name="T1" fmla="*/ 2147483647 h 1904"/>
              <a:gd name="T2" fmla="*/ 2147483647 w 89"/>
              <a:gd name="T3" fmla="*/ 2147483647 h 1904"/>
              <a:gd name="T4" fmla="*/ 2147483647 w 89"/>
              <a:gd name="T5" fmla="*/ 2147483647 h 1904"/>
              <a:gd name="T6" fmla="*/ 0 w 89"/>
              <a:gd name="T7" fmla="*/ 2147483647 h 1904"/>
              <a:gd name="T8" fmla="*/ 0 w 89"/>
              <a:gd name="T9" fmla="*/ 0 h 1904"/>
              <a:gd name="T10" fmla="*/ 2147483647 w 89"/>
              <a:gd name="T11" fmla="*/ 2147483647 h 1904"/>
              <a:gd name="T12" fmla="*/ 0 60000 65536"/>
              <a:gd name="T13" fmla="*/ 0 60000 65536"/>
              <a:gd name="T14" fmla="*/ 0 60000 65536"/>
              <a:gd name="T15" fmla="*/ 0 60000 65536"/>
              <a:gd name="T16" fmla="*/ 0 60000 65536"/>
              <a:gd name="T17" fmla="*/ 0 60000 65536"/>
              <a:gd name="T18" fmla="*/ 0 w 89"/>
              <a:gd name="T19" fmla="*/ 0 h 1904"/>
              <a:gd name="T20" fmla="*/ 89 w 89"/>
              <a:gd name="T21" fmla="*/ 1904 h 1904"/>
            </a:gdLst>
            <a:ahLst/>
            <a:cxnLst>
              <a:cxn ang="T12">
                <a:pos x="T0" y="T1"/>
              </a:cxn>
              <a:cxn ang="T13">
                <a:pos x="T2" y="T3"/>
              </a:cxn>
              <a:cxn ang="T14">
                <a:pos x="T4" y="T5"/>
              </a:cxn>
              <a:cxn ang="T15">
                <a:pos x="T6" y="T7"/>
              </a:cxn>
              <a:cxn ang="T16">
                <a:pos x="T8" y="T9"/>
              </a:cxn>
              <a:cxn ang="T17">
                <a:pos x="T10" y="T11"/>
              </a:cxn>
            </a:cxnLst>
            <a:rect l="T18" t="T19" r="T20" b="T21"/>
            <a:pathLst>
              <a:path w="89" h="1904">
                <a:moveTo>
                  <a:pt x="68" y="17"/>
                </a:moveTo>
                <a:lnTo>
                  <a:pt x="89" y="17"/>
                </a:lnTo>
                <a:lnTo>
                  <a:pt x="89" y="1904"/>
                </a:lnTo>
                <a:lnTo>
                  <a:pt x="0" y="1904"/>
                </a:lnTo>
                <a:lnTo>
                  <a:pt x="0" y="0"/>
                </a:lnTo>
                <a:lnTo>
                  <a:pt x="68" y="17"/>
                </a:lnTo>
                <a:close/>
              </a:path>
            </a:pathLst>
          </a:custGeom>
          <a:solidFill>
            <a:srgbClr val="FFFFFF"/>
          </a:solidFill>
          <a:ln w="9525">
            <a:noFill/>
            <a:round/>
            <a:headEnd/>
            <a:tailEnd/>
          </a:ln>
        </p:spPr>
        <p:txBody>
          <a:bodyPr>
            <a:prstTxWarp prst="textNoShape">
              <a:avLst/>
            </a:prstTxWarp>
          </a:bodyPr>
          <a:lstStyle/>
          <a:p>
            <a:endParaRPr lang="en-US"/>
          </a:p>
        </p:txBody>
      </p:sp>
      <p:sp>
        <p:nvSpPr>
          <p:cNvPr id="28" name="Freeform 28"/>
          <p:cNvSpPr>
            <a:spLocks/>
          </p:cNvSpPr>
          <p:nvPr/>
        </p:nvSpPr>
        <p:spPr bwMode="auto">
          <a:xfrm>
            <a:off x="4513793" y="1871141"/>
            <a:ext cx="141288" cy="3022600"/>
          </a:xfrm>
          <a:custGeom>
            <a:avLst/>
            <a:gdLst>
              <a:gd name="T0" fmla="*/ 2147483647 w 89"/>
              <a:gd name="T1" fmla="*/ 2147483647 h 1904"/>
              <a:gd name="T2" fmla="*/ 2147483647 w 89"/>
              <a:gd name="T3" fmla="*/ 2147483647 h 1904"/>
              <a:gd name="T4" fmla="*/ 2147483647 w 89"/>
              <a:gd name="T5" fmla="*/ 2147483647 h 1904"/>
              <a:gd name="T6" fmla="*/ 0 w 89"/>
              <a:gd name="T7" fmla="*/ 2147483647 h 1904"/>
              <a:gd name="T8" fmla="*/ 0 w 89"/>
              <a:gd name="T9" fmla="*/ 0 h 1904"/>
              <a:gd name="T10" fmla="*/ 2147483647 w 89"/>
              <a:gd name="T11" fmla="*/ 2147483647 h 1904"/>
              <a:gd name="T12" fmla="*/ 0 60000 65536"/>
              <a:gd name="T13" fmla="*/ 0 60000 65536"/>
              <a:gd name="T14" fmla="*/ 0 60000 65536"/>
              <a:gd name="T15" fmla="*/ 0 60000 65536"/>
              <a:gd name="T16" fmla="*/ 0 60000 65536"/>
              <a:gd name="T17" fmla="*/ 0 60000 65536"/>
              <a:gd name="T18" fmla="*/ 0 w 89"/>
              <a:gd name="T19" fmla="*/ 0 h 1904"/>
              <a:gd name="T20" fmla="*/ 89 w 89"/>
              <a:gd name="T21" fmla="*/ 1904 h 1904"/>
            </a:gdLst>
            <a:ahLst/>
            <a:cxnLst>
              <a:cxn ang="T12">
                <a:pos x="T0" y="T1"/>
              </a:cxn>
              <a:cxn ang="T13">
                <a:pos x="T2" y="T3"/>
              </a:cxn>
              <a:cxn ang="T14">
                <a:pos x="T4" y="T5"/>
              </a:cxn>
              <a:cxn ang="T15">
                <a:pos x="T6" y="T7"/>
              </a:cxn>
              <a:cxn ang="T16">
                <a:pos x="T8" y="T9"/>
              </a:cxn>
              <a:cxn ang="T17">
                <a:pos x="T10" y="T11"/>
              </a:cxn>
            </a:cxnLst>
            <a:rect l="T18" t="T19" r="T20" b="T21"/>
            <a:pathLst>
              <a:path w="89" h="1904">
                <a:moveTo>
                  <a:pt x="68" y="17"/>
                </a:moveTo>
                <a:lnTo>
                  <a:pt x="89" y="17"/>
                </a:lnTo>
                <a:lnTo>
                  <a:pt x="89" y="1904"/>
                </a:lnTo>
                <a:lnTo>
                  <a:pt x="0" y="1904"/>
                </a:lnTo>
                <a:lnTo>
                  <a:pt x="0" y="0"/>
                </a:lnTo>
                <a:lnTo>
                  <a:pt x="68" y="17"/>
                </a:lnTo>
                <a:close/>
              </a:path>
            </a:pathLst>
          </a:custGeom>
          <a:noFill/>
          <a:ln w="11113">
            <a:solidFill>
              <a:srgbClr val="000000"/>
            </a:solidFill>
            <a:round/>
            <a:headEnd/>
            <a:tailEnd/>
          </a:ln>
        </p:spPr>
        <p:txBody>
          <a:bodyPr>
            <a:prstTxWarp prst="textNoShape">
              <a:avLst/>
            </a:prstTxWarp>
          </a:bodyPr>
          <a:lstStyle/>
          <a:p>
            <a:endParaRPr lang="en-US"/>
          </a:p>
        </p:txBody>
      </p:sp>
      <p:sp>
        <p:nvSpPr>
          <p:cNvPr id="29" name="Rectangle 29"/>
          <p:cNvSpPr>
            <a:spLocks noChangeArrowheads="1"/>
          </p:cNvSpPr>
          <p:nvPr/>
        </p:nvSpPr>
        <p:spPr bwMode="auto">
          <a:xfrm>
            <a:off x="4597931" y="2012429"/>
            <a:ext cx="46037" cy="2836862"/>
          </a:xfrm>
          <a:prstGeom prst="rect">
            <a:avLst/>
          </a:prstGeom>
          <a:solidFill>
            <a:srgbClr val="ABABAB"/>
          </a:solidFill>
          <a:ln w="9525">
            <a:noFill/>
            <a:miter lim="800000"/>
            <a:headEnd/>
            <a:tailEnd/>
          </a:ln>
        </p:spPr>
        <p:txBody>
          <a:bodyPr>
            <a:prstTxWarp prst="textNoShape">
              <a:avLst/>
            </a:prstTxWarp>
          </a:bodyPr>
          <a:lstStyle/>
          <a:p>
            <a:endParaRPr lang="en-US"/>
          </a:p>
        </p:txBody>
      </p:sp>
      <p:sp>
        <p:nvSpPr>
          <p:cNvPr id="30" name="Rectangle 30"/>
          <p:cNvSpPr>
            <a:spLocks noChangeArrowheads="1"/>
          </p:cNvSpPr>
          <p:nvPr/>
        </p:nvSpPr>
        <p:spPr bwMode="auto">
          <a:xfrm>
            <a:off x="4602693" y="2017191"/>
            <a:ext cx="36513" cy="2827338"/>
          </a:xfrm>
          <a:prstGeom prst="rect">
            <a:avLst/>
          </a:prstGeom>
          <a:noFill/>
          <a:ln w="11113">
            <a:solidFill>
              <a:srgbClr val="000000"/>
            </a:solidFill>
            <a:miter lim="800000"/>
            <a:headEnd/>
            <a:tailEnd/>
          </a:ln>
        </p:spPr>
        <p:txBody>
          <a:bodyPr>
            <a:prstTxWarp prst="textNoShape">
              <a:avLst/>
            </a:prstTxWarp>
          </a:bodyPr>
          <a:lstStyle/>
          <a:p>
            <a:endParaRPr lang="en-US"/>
          </a:p>
        </p:txBody>
      </p:sp>
      <p:sp>
        <p:nvSpPr>
          <p:cNvPr id="31" name="Freeform 31"/>
          <p:cNvSpPr>
            <a:spLocks/>
          </p:cNvSpPr>
          <p:nvPr/>
        </p:nvSpPr>
        <p:spPr bwMode="auto">
          <a:xfrm>
            <a:off x="4524906" y="1880666"/>
            <a:ext cx="119062" cy="168275"/>
          </a:xfrm>
          <a:custGeom>
            <a:avLst/>
            <a:gdLst>
              <a:gd name="T0" fmla="*/ 0 w 75"/>
              <a:gd name="T1" fmla="*/ 0 h 106"/>
              <a:gd name="T2" fmla="*/ 2147483647 w 75"/>
              <a:gd name="T3" fmla="*/ 2147483647 h 106"/>
              <a:gd name="T4" fmla="*/ 2147483647 w 75"/>
              <a:gd name="T5" fmla="*/ 2147483647 h 106"/>
              <a:gd name="T6" fmla="*/ 2147483647 w 75"/>
              <a:gd name="T7" fmla="*/ 2147483647 h 106"/>
              <a:gd name="T8" fmla="*/ 2147483647 w 75"/>
              <a:gd name="T9" fmla="*/ 2147483647 h 106"/>
              <a:gd name="T10" fmla="*/ 2147483647 w 75"/>
              <a:gd name="T11" fmla="*/ 2147483647 h 106"/>
              <a:gd name="T12" fmla="*/ 2147483647 w 75"/>
              <a:gd name="T13" fmla="*/ 2147483647 h 106"/>
              <a:gd name="T14" fmla="*/ 2147483647 w 75"/>
              <a:gd name="T15" fmla="*/ 2147483647 h 106"/>
              <a:gd name="T16" fmla="*/ 2147483647 w 75"/>
              <a:gd name="T17" fmla="*/ 2147483647 h 106"/>
              <a:gd name="T18" fmla="*/ 2147483647 w 75"/>
              <a:gd name="T19" fmla="*/ 2147483647 h 106"/>
              <a:gd name="T20" fmla="*/ 2147483647 w 75"/>
              <a:gd name="T21" fmla="*/ 2147483647 h 106"/>
              <a:gd name="T22" fmla="*/ 0 w 75"/>
              <a:gd name="T23" fmla="*/ 2147483647 h 106"/>
              <a:gd name="T24" fmla="*/ 0 w 75"/>
              <a:gd name="T25" fmla="*/ 0 h 1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5"/>
              <a:gd name="T40" fmla="*/ 0 h 106"/>
              <a:gd name="T41" fmla="*/ 75 w 75"/>
              <a:gd name="T42" fmla="*/ 106 h 1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5" h="106">
                <a:moveTo>
                  <a:pt x="0" y="0"/>
                </a:moveTo>
                <a:lnTo>
                  <a:pt x="61" y="11"/>
                </a:lnTo>
                <a:lnTo>
                  <a:pt x="75" y="11"/>
                </a:lnTo>
                <a:lnTo>
                  <a:pt x="75" y="106"/>
                </a:lnTo>
                <a:lnTo>
                  <a:pt x="68" y="94"/>
                </a:lnTo>
                <a:lnTo>
                  <a:pt x="61" y="89"/>
                </a:lnTo>
                <a:lnTo>
                  <a:pt x="54" y="83"/>
                </a:lnTo>
                <a:lnTo>
                  <a:pt x="46" y="83"/>
                </a:lnTo>
                <a:lnTo>
                  <a:pt x="32" y="83"/>
                </a:lnTo>
                <a:lnTo>
                  <a:pt x="25" y="83"/>
                </a:lnTo>
                <a:lnTo>
                  <a:pt x="11" y="83"/>
                </a:lnTo>
                <a:lnTo>
                  <a:pt x="0" y="83"/>
                </a:lnTo>
                <a:lnTo>
                  <a:pt x="0" y="0"/>
                </a:lnTo>
                <a:close/>
              </a:path>
            </a:pathLst>
          </a:custGeom>
          <a:solidFill>
            <a:srgbClr val="000000"/>
          </a:solidFill>
          <a:ln w="9525">
            <a:noFill/>
            <a:round/>
            <a:headEnd/>
            <a:tailEnd/>
          </a:ln>
        </p:spPr>
        <p:txBody>
          <a:bodyPr>
            <a:prstTxWarp prst="textNoShape">
              <a:avLst/>
            </a:prstTxWarp>
          </a:bodyPr>
          <a:lstStyle/>
          <a:p>
            <a:endParaRPr lang="en-US"/>
          </a:p>
        </p:txBody>
      </p:sp>
      <p:sp>
        <p:nvSpPr>
          <p:cNvPr id="32" name="Freeform 32"/>
          <p:cNvSpPr>
            <a:spLocks/>
          </p:cNvSpPr>
          <p:nvPr/>
        </p:nvSpPr>
        <p:spPr bwMode="auto">
          <a:xfrm>
            <a:off x="4524906" y="1880666"/>
            <a:ext cx="119062" cy="168275"/>
          </a:xfrm>
          <a:custGeom>
            <a:avLst/>
            <a:gdLst>
              <a:gd name="T0" fmla="*/ 0 w 75"/>
              <a:gd name="T1" fmla="*/ 0 h 106"/>
              <a:gd name="T2" fmla="*/ 2147483647 w 75"/>
              <a:gd name="T3" fmla="*/ 2147483647 h 106"/>
              <a:gd name="T4" fmla="*/ 2147483647 w 75"/>
              <a:gd name="T5" fmla="*/ 2147483647 h 106"/>
              <a:gd name="T6" fmla="*/ 2147483647 w 75"/>
              <a:gd name="T7" fmla="*/ 2147483647 h 106"/>
              <a:gd name="T8" fmla="*/ 2147483647 w 75"/>
              <a:gd name="T9" fmla="*/ 2147483647 h 106"/>
              <a:gd name="T10" fmla="*/ 2147483647 w 75"/>
              <a:gd name="T11" fmla="*/ 2147483647 h 106"/>
              <a:gd name="T12" fmla="*/ 2147483647 w 75"/>
              <a:gd name="T13" fmla="*/ 2147483647 h 106"/>
              <a:gd name="T14" fmla="*/ 2147483647 w 75"/>
              <a:gd name="T15" fmla="*/ 2147483647 h 106"/>
              <a:gd name="T16" fmla="*/ 2147483647 w 75"/>
              <a:gd name="T17" fmla="*/ 2147483647 h 106"/>
              <a:gd name="T18" fmla="*/ 2147483647 w 75"/>
              <a:gd name="T19" fmla="*/ 2147483647 h 106"/>
              <a:gd name="T20" fmla="*/ 2147483647 w 75"/>
              <a:gd name="T21" fmla="*/ 2147483647 h 106"/>
              <a:gd name="T22" fmla="*/ 0 w 75"/>
              <a:gd name="T23" fmla="*/ 2147483647 h 106"/>
              <a:gd name="T24" fmla="*/ 0 w 75"/>
              <a:gd name="T25" fmla="*/ 0 h 10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5"/>
              <a:gd name="T40" fmla="*/ 0 h 106"/>
              <a:gd name="T41" fmla="*/ 75 w 75"/>
              <a:gd name="T42" fmla="*/ 106 h 10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5" h="106">
                <a:moveTo>
                  <a:pt x="0" y="0"/>
                </a:moveTo>
                <a:lnTo>
                  <a:pt x="61" y="11"/>
                </a:lnTo>
                <a:lnTo>
                  <a:pt x="75" y="11"/>
                </a:lnTo>
                <a:lnTo>
                  <a:pt x="75" y="106"/>
                </a:lnTo>
                <a:lnTo>
                  <a:pt x="68" y="94"/>
                </a:lnTo>
                <a:lnTo>
                  <a:pt x="61" y="89"/>
                </a:lnTo>
                <a:lnTo>
                  <a:pt x="54" y="83"/>
                </a:lnTo>
                <a:lnTo>
                  <a:pt x="46" y="83"/>
                </a:lnTo>
                <a:lnTo>
                  <a:pt x="32" y="83"/>
                </a:lnTo>
                <a:lnTo>
                  <a:pt x="25" y="83"/>
                </a:lnTo>
                <a:lnTo>
                  <a:pt x="11" y="83"/>
                </a:lnTo>
                <a:lnTo>
                  <a:pt x="0" y="83"/>
                </a:lnTo>
                <a:lnTo>
                  <a:pt x="0" y="0"/>
                </a:lnTo>
                <a:close/>
              </a:path>
            </a:pathLst>
          </a:custGeom>
          <a:noFill/>
          <a:ln w="11113">
            <a:solidFill>
              <a:srgbClr val="000000"/>
            </a:solidFill>
            <a:round/>
            <a:headEnd/>
            <a:tailEnd/>
          </a:ln>
        </p:spPr>
        <p:txBody>
          <a:bodyPr>
            <a:prstTxWarp prst="textNoShape">
              <a:avLst/>
            </a:prstTxWarp>
          </a:bodyPr>
          <a:lstStyle/>
          <a:p>
            <a:endParaRPr lang="en-US"/>
          </a:p>
        </p:txBody>
      </p:sp>
      <p:sp>
        <p:nvSpPr>
          <p:cNvPr id="33" name="Freeform 33"/>
          <p:cNvSpPr>
            <a:spLocks/>
          </p:cNvSpPr>
          <p:nvPr/>
        </p:nvSpPr>
        <p:spPr bwMode="auto">
          <a:xfrm>
            <a:off x="4597931" y="1898129"/>
            <a:ext cx="34925" cy="68262"/>
          </a:xfrm>
          <a:custGeom>
            <a:avLst/>
            <a:gdLst>
              <a:gd name="T0" fmla="*/ 0 w 22"/>
              <a:gd name="T1" fmla="*/ 0 h 43"/>
              <a:gd name="T2" fmla="*/ 2147483647 w 22"/>
              <a:gd name="T3" fmla="*/ 0 h 43"/>
              <a:gd name="T4" fmla="*/ 2147483647 w 22"/>
              <a:gd name="T5" fmla="*/ 0 h 43"/>
              <a:gd name="T6" fmla="*/ 2147483647 w 22"/>
              <a:gd name="T7" fmla="*/ 2147483647 h 43"/>
              <a:gd name="T8" fmla="*/ 2147483647 w 22"/>
              <a:gd name="T9" fmla="*/ 2147483647 h 43"/>
              <a:gd name="T10" fmla="*/ 2147483647 w 22"/>
              <a:gd name="T11" fmla="*/ 2147483647 h 43"/>
              <a:gd name="T12" fmla="*/ 2147483647 w 22"/>
              <a:gd name="T13" fmla="*/ 2147483647 h 43"/>
              <a:gd name="T14" fmla="*/ 2147483647 w 22"/>
              <a:gd name="T15" fmla="*/ 2147483647 h 43"/>
              <a:gd name="T16" fmla="*/ 0 w 22"/>
              <a:gd name="T17" fmla="*/ 2147483647 h 43"/>
              <a:gd name="T18" fmla="*/ 0 w 22"/>
              <a:gd name="T19" fmla="*/ 2147483647 h 43"/>
              <a:gd name="T20" fmla="*/ 0 w 22"/>
              <a:gd name="T21" fmla="*/ 0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43"/>
              <a:gd name="T35" fmla="*/ 22 w 22"/>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43">
                <a:moveTo>
                  <a:pt x="0" y="0"/>
                </a:moveTo>
                <a:lnTo>
                  <a:pt x="8" y="0"/>
                </a:lnTo>
                <a:lnTo>
                  <a:pt x="22" y="0"/>
                </a:lnTo>
                <a:lnTo>
                  <a:pt x="22" y="23"/>
                </a:lnTo>
                <a:lnTo>
                  <a:pt x="22" y="29"/>
                </a:lnTo>
                <a:lnTo>
                  <a:pt x="22" y="37"/>
                </a:lnTo>
                <a:lnTo>
                  <a:pt x="15" y="43"/>
                </a:lnTo>
                <a:lnTo>
                  <a:pt x="8" y="43"/>
                </a:lnTo>
                <a:lnTo>
                  <a:pt x="0" y="29"/>
                </a:lnTo>
                <a:lnTo>
                  <a:pt x="0" y="17"/>
                </a:lnTo>
                <a:lnTo>
                  <a:pt x="0" y="0"/>
                </a:lnTo>
                <a:close/>
              </a:path>
            </a:pathLst>
          </a:custGeom>
          <a:solidFill>
            <a:srgbClr val="ABABAB"/>
          </a:solidFill>
          <a:ln w="9525">
            <a:noFill/>
            <a:round/>
            <a:headEnd/>
            <a:tailEnd/>
          </a:ln>
        </p:spPr>
        <p:txBody>
          <a:bodyPr>
            <a:prstTxWarp prst="textNoShape">
              <a:avLst/>
            </a:prstTxWarp>
          </a:bodyPr>
          <a:lstStyle/>
          <a:p>
            <a:endParaRPr lang="en-US"/>
          </a:p>
        </p:txBody>
      </p:sp>
      <p:sp>
        <p:nvSpPr>
          <p:cNvPr id="34" name="Freeform 34"/>
          <p:cNvSpPr>
            <a:spLocks/>
          </p:cNvSpPr>
          <p:nvPr/>
        </p:nvSpPr>
        <p:spPr bwMode="auto">
          <a:xfrm>
            <a:off x="4597931" y="1898129"/>
            <a:ext cx="34925" cy="68262"/>
          </a:xfrm>
          <a:custGeom>
            <a:avLst/>
            <a:gdLst>
              <a:gd name="T0" fmla="*/ 0 w 22"/>
              <a:gd name="T1" fmla="*/ 0 h 43"/>
              <a:gd name="T2" fmla="*/ 2147483647 w 22"/>
              <a:gd name="T3" fmla="*/ 0 h 43"/>
              <a:gd name="T4" fmla="*/ 2147483647 w 22"/>
              <a:gd name="T5" fmla="*/ 0 h 43"/>
              <a:gd name="T6" fmla="*/ 2147483647 w 22"/>
              <a:gd name="T7" fmla="*/ 2147483647 h 43"/>
              <a:gd name="T8" fmla="*/ 2147483647 w 22"/>
              <a:gd name="T9" fmla="*/ 2147483647 h 43"/>
              <a:gd name="T10" fmla="*/ 2147483647 w 22"/>
              <a:gd name="T11" fmla="*/ 2147483647 h 43"/>
              <a:gd name="T12" fmla="*/ 2147483647 w 22"/>
              <a:gd name="T13" fmla="*/ 2147483647 h 43"/>
              <a:gd name="T14" fmla="*/ 2147483647 w 22"/>
              <a:gd name="T15" fmla="*/ 2147483647 h 43"/>
              <a:gd name="T16" fmla="*/ 0 w 22"/>
              <a:gd name="T17" fmla="*/ 2147483647 h 43"/>
              <a:gd name="T18" fmla="*/ 0 w 22"/>
              <a:gd name="T19" fmla="*/ 2147483647 h 43"/>
              <a:gd name="T20" fmla="*/ 0 w 22"/>
              <a:gd name="T21" fmla="*/ 0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43"/>
              <a:gd name="T35" fmla="*/ 22 w 22"/>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43">
                <a:moveTo>
                  <a:pt x="0" y="0"/>
                </a:moveTo>
                <a:lnTo>
                  <a:pt x="8" y="0"/>
                </a:lnTo>
                <a:lnTo>
                  <a:pt x="22" y="0"/>
                </a:lnTo>
                <a:lnTo>
                  <a:pt x="22" y="23"/>
                </a:lnTo>
                <a:lnTo>
                  <a:pt x="22" y="29"/>
                </a:lnTo>
                <a:lnTo>
                  <a:pt x="22" y="37"/>
                </a:lnTo>
                <a:lnTo>
                  <a:pt x="15" y="43"/>
                </a:lnTo>
                <a:lnTo>
                  <a:pt x="8" y="43"/>
                </a:lnTo>
                <a:lnTo>
                  <a:pt x="0" y="29"/>
                </a:lnTo>
                <a:lnTo>
                  <a:pt x="0" y="17"/>
                </a:lnTo>
                <a:lnTo>
                  <a:pt x="0" y="0"/>
                </a:lnTo>
                <a:close/>
              </a:path>
            </a:pathLst>
          </a:custGeom>
          <a:noFill/>
          <a:ln w="11113">
            <a:solidFill>
              <a:srgbClr val="000000"/>
            </a:solidFill>
            <a:round/>
            <a:headEnd/>
            <a:tailEnd/>
          </a:ln>
        </p:spPr>
        <p:txBody>
          <a:bodyPr>
            <a:prstTxWarp prst="textNoShape">
              <a:avLst/>
            </a:prstTxWarp>
          </a:bodyPr>
          <a:lstStyle/>
          <a:p>
            <a:endParaRPr lang="en-US"/>
          </a:p>
        </p:txBody>
      </p:sp>
      <p:sp>
        <p:nvSpPr>
          <p:cNvPr id="35" name="Line 35"/>
          <p:cNvSpPr>
            <a:spLocks noChangeShapeType="1"/>
          </p:cNvSpPr>
          <p:nvPr/>
        </p:nvSpPr>
        <p:spPr bwMode="auto">
          <a:xfrm flipV="1">
            <a:off x="4542368" y="2048941"/>
            <a:ext cx="1588" cy="2800350"/>
          </a:xfrm>
          <a:prstGeom prst="line">
            <a:avLst/>
          </a:prstGeom>
          <a:noFill/>
          <a:ln w="11113">
            <a:solidFill>
              <a:srgbClr val="00FFFF"/>
            </a:solidFill>
            <a:round/>
            <a:headEnd/>
            <a:tailEnd/>
          </a:ln>
        </p:spPr>
        <p:txBody>
          <a:bodyPr>
            <a:prstTxWarp prst="textNoShape">
              <a:avLst/>
            </a:prstTxWarp>
          </a:bodyPr>
          <a:lstStyle/>
          <a:p>
            <a:endParaRPr lang="en-US"/>
          </a:p>
        </p:txBody>
      </p:sp>
      <p:sp>
        <p:nvSpPr>
          <p:cNvPr id="36" name="Freeform 36"/>
          <p:cNvSpPr>
            <a:spLocks/>
          </p:cNvSpPr>
          <p:nvPr/>
        </p:nvSpPr>
        <p:spPr bwMode="auto">
          <a:xfrm>
            <a:off x="3742268" y="4830241"/>
            <a:ext cx="963613" cy="1171575"/>
          </a:xfrm>
          <a:custGeom>
            <a:avLst/>
            <a:gdLst>
              <a:gd name="T0" fmla="*/ 2147483647 w 607"/>
              <a:gd name="T1" fmla="*/ 2147483647 h 738"/>
              <a:gd name="T2" fmla="*/ 2147483647 w 607"/>
              <a:gd name="T3" fmla="*/ 2147483647 h 738"/>
              <a:gd name="T4" fmla="*/ 2147483647 w 607"/>
              <a:gd name="T5" fmla="*/ 2147483647 h 738"/>
              <a:gd name="T6" fmla="*/ 2147483647 w 607"/>
              <a:gd name="T7" fmla="*/ 2147483647 h 738"/>
              <a:gd name="T8" fmla="*/ 2147483647 w 607"/>
              <a:gd name="T9" fmla="*/ 2147483647 h 738"/>
              <a:gd name="T10" fmla="*/ 2147483647 w 607"/>
              <a:gd name="T11" fmla="*/ 2147483647 h 738"/>
              <a:gd name="T12" fmla="*/ 2147483647 w 607"/>
              <a:gd name="T13" fmla="*/ 2147483647 h 738"/>
              <a:gd name="T14" fmla="*/ 2147483647 w 607"/>
              <a:gd name="T15" fmla="*/ 2147483647 h 738"/>
              <a:gd name="T16" fmla="*/ 2147483647 w 607"/>
              <a:gd name="T17" fmla="*/ 2147483647 h 738"/>
              <a:gd name="T18" fmla="*/ 2147483647 w 607"/>
              <a:gd name="T19" fmla="*/ 2147483647 h 738"/>
              <a:gd name="T20" fmla="*/ 2147483647 w 607"/>
              <a:gd name="T21" fmla="*/ 2147483647 h 738"/>
              <a:gd name="T22" fmla="*/ 2147483647 w 607"/>
              <a:gd name="T23" fmla="*/ 2147483647 h 738"/>
              <a:gd name="T24" fmla="*/ 2147483647 w 607"/>
              <a:gd name="T25" fmla="*/ 2147483647 h 738"/>
              <a:gd name="T26" fmla="*/ 2147483647 w 607"/>
              <a:gd name="T27" fmla="*/ 2147483647 h 738"/>
              <a:gd name="T28" fmla="*/ 2147483647 w 607"/>
              <a:gd name="T29" fmla="*/ 2147483647 h 738"/>
              <a:gd name="T30" fmla="*/ 2147483647 w 607"/>
              <a:gd name="T31" fmla="*/ 2147483647 h 738"/>
              <a:gd name="T32" fmla="*/ 2147483647 w 607"/>
              <a:gd name="T33" fmla="*/ 2147483647 h 738"/>
              <a:gd name="T34" fmla="*/ 0 w 607"/>
              <a:gd name="T35" fmla="*/ 2147483647 h 738"/>
              <a:gd name="T36" fmla="*/ 0 w 607"/>
              <a:gd name="T37" fmla="*/ 2147483647 h 738"/>
              <a:gd name="T38" fmla="*/ 2147483647 w 607"/>
              <a:gd name="T39" fmla="*/ 2147483647 h 738"/>
              <a:gd name="T40" fmla="*/ 2147483647 w 607"/>
              <a:gd name="T41" fmla="*/ 2147483647 h 738"/>
              <a:gd name="T42" fmla="*/ 2147483647 w 607"/>
              <a:gd name="T43" fmla="*/ 2147483647 h 738"/>
              <a:gd name="T44" fmla="*/ 2147483647 w 607"/>
              <a:gd name="T45" fmla="*/ 2147483647 h 738"/>
              <a:gd name="T46" fmla="*/ 2147483647 w 607"/>
              <a:gd name="T47" fmla="*/ 2147483647 h 738"/>
              <a:gd name="T48" fmla="*/ 2147483647 w 607"/>
              <a:gd name="T49" fmla="*/ 2147483647 h 738"/>
              <a:gd name="T50" fmla="*/ 2147483647 w 607"/>
              <a:gd name="T51" fmla="*/ 2147483647 h 738"/>
              <a:gd name="T52" fmla="*/ 2147483647 w 607"/>
              <a:gd name="T53" fmla="*/ 2147483647 h 738"/>
              <a:gd name="T54" fmla="*/ 2147483647 w 607"/>
              <a:gd name="T55" fmla="*/ 2147483647 h 738"/>
              <a:gd name="T56" fmla="*/ 2147483647 w 607"/>
              <a:gd name="T57" fmla="*/ 2147483647 h 738"/>
              <a:gd name="T58" fmla="*/ 2147483647 w 607"/>
              <a:gd name="T59" fmla="*/ 2147483647 h 738"/>
              <a:gd name="T60" fmla="*/ 2147483647 w 607"/>
              <a:gd name="T61" fmla="*/ 2147483647 h 738"/>
              <a:gd name="T62" fmla="*/ 2147483647 w 607"/>
              <a:gd name="T63" fmla="*/ 2147483647 h 738"/>
              <a:gd name="T64" fmla="*/ 2147483647 w 607"/>
              <a:gd name="T65" fmla="*/ 2147483647 h 738"/>
              <a:gd name="T66" fmla="*/ 2147483647 w 607"/>
              <a:gd name="T67" fmla="*/ 2147483647 h 738"/>
              <a:gd name="T68" fmla="*/ 2147483647 w 607"/>
              <a:gd name="T69" fmla="*/ 2147483647 h 738"/>
              <a:gd name="T70" fmla="*/ 2147483647 w 607"/>
              <a:gd name="T71" fmla="*/ 2147483647 h 738"/>
              <a:gd name="T72" fmla="*/ 2147483647 w 607"/>
              <a:gd name="T73" fmla="*/ 0 h 738"/>
              <a:gd name="T74" fmla="*/ 2147483647 w 607"/>
              <a:gd name="T75" fmla="*/ 0 h 738"/>
              <a:gd name="T76" fmla="*/ 2147483647 w 607"/>
              <a:gd name="T77" fmla="*/ 2147483647 h 738"/>
              <a:gd name="T78" fmla="*/ 2147483647 w 607"/>
              <a:gd name="T79" fmla="*/ 2147483647 h 7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07"/>
              <a:gd name="T121" fmla="*/ 0 h 738"/>
              <a:gd name="T122" fmla="*/ 607 w 607"/>
              <a:gd name="T123" fmla="*/ 738 h 7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07" h="738">
                <a:moveTo>
                  <a:pt x="450" y="543"/>
                </a:moveTo>
                <a:lnTo>
                  <a:pt x="450" y="572"/>
                </a:lnTo>
                <a:lnTo>
                  <a:pt x="443" y="595"/>
                </a:lnTo>
                <a:lnTo>
                  <a:pt x="429" y="612"/>
                </a:lnTo>
                <a:lnTo>
                  <a:pt x="414" y="626"/>
                </a:lnTo>
                <a:lnTo>
                  <a:pt x="397" y="638"/>
                </a:lnTo>
                <a:lnTo>
                  <a:pt x="368" y="643"/>
                </a:lnTo>
                <a:lnTo>
                  <a:pt x="339" y="643"/>
                </a:lnTo>
                <a:lnTo>
                  <a:pt x="311" y="643"/>
                </a:lnTo>
                <a:lnTo>
                  <a:pt x="271" y="643"/>
                </a:lnTo>
                <a:lnTo>
                  <a:pt x="243" y="643"/>
                </a:lnTo>
                <a:lnTo>
                  <a:pt x="221" y="632"/>
                </a:lnTo>
                <a:lnTo>
                  <a:pt x="200" y="626"/>
                </a:lnTo>
                <a:lnTo>
                  <a:pt x="182" y="612"/>
                </a:lnTo>
                <a:lnTo>
                  <a:pt x="168" y="595"/>
                </a:lnTo>
                <a:lnTo>
                  <a:pt x="161" y="572"/>
                </a:lnTo>
                <a:lnTo>
                  <a:pt x="153" y="543"/>
                </a:lnTo>
                <a:lnTo>
                  <a:pt x="153" y="494"/>
                </a:lnTo>
                <a:lnTo>
                  <a:pt x="153" y="388"/>
                </a:lnTo>
                <a:lnTo>
                  <a:pt x="153" y="373"/>
                </a:lnTo>
                <a:lnTo>
                  <a:pt x="153" y="356"/>
                </a:lnTo>
                <a:lnTo>
                  <a:pt x="146" y="345"/>
                </a:lnTo>
                <a:lnTo>
                  <a:pt x="139" y="333"/>
                </a:lnTo>
                <a:lnTo>
                  <a:pt x="125" y="322"/>
                </a:lnTo>
                <a:lnTo>
                  <a:pt x="118" y="316"/>
                </a:lnTo>
                <a:lnTo>
                  <a:pt x="96" y="316"/>
                </a:lnTo>
                <a:lnTo>
                  <a:pt x="78" y="316"/>
                </a:lnTo>
                <a:lnTo>
                  <a:pt x="64" y="316"/>
                </a:lnTo>
                <a:lnTo>
                  <a:pt x="50" y="316"/>
                </a:lnTo>
                <a:lnTo>
                  <a:pt x="36" y="322"/>
                </a:lnTo>
                <a:lnTo>
                  <a:pt x="21" y="333"/>
                </a:lnTo>
                <a:lnTo>
                  <a:pt x="14" y="345"/>
                </a:lnTo>
                <a:lnTo>
                  <a:pt x="7" y="356"/>
                </a:lnTo>
                <a:lnTo>
                  <a:pt x="7" y="373"/>
                </a:lnTo>
                <a:lnTo>
                  <a:pt x="0" y="388"/>
                </a:lnTo>
                <a:lnTo>
                  <a:pt x="0" y="500"/>
                </a:lnTo>
                <a:lnTo>
                  <a:pt x="0" y="523"/>
                </a:lnTo>
                <a:lnTo>
                  <a:pt x="0" y="549"/>
                </a:lnTo>
                <a:lnTo>
                  <a:pt x="7" y="572"/>
                </a:lnTo>
                <a:lnTo>
                  <a:pt x="7" y="595"/>
                </a:lnTo>
                <a:lnTo>
                  <a:pt x="14" y="612"/>
                </a:lnTo>
                <a:lnTo>
                  <a:pt x="21" y="638"/>
                </a:lnTo>
                <a:lnTo>
                  <a:pt x="36" y="655"/>
                </a:lnTo>
                <a:lnTo>
                  <a:pt x="50" y="666"/>
                </a:lnTo>
                <a:lnTo>
                  <a:pt x="64" y="684"/>
                </a:lnTo>
                <a:lnTo>
                  <a:pt x="86" y="695"/>
                </a:lnTo>
                <a:lnTo>
                  <a:pt x="111" y="704"/>
                </a:lnTo>
                <a:lnTo>
                  <a:pt x="132" y="715"/>
                </a:lnTo>
                <a:lnTo>
                  <a:pt x="161" y="721"/>
                </a:lnTo>
                <a:lnTo>
                  <a:pt x="182" y="727"/>
                </a:lnTo>
                <a:lnTo>
                  <a:pt x="221" y="733"/>
                </a:lnTo>
                <a:lnTo>
                  <a:pt x="250" y="733"/>
                </a:lnTo>
                <a:lnTo>
                  <a:pt x="286" y="738"/>
                </a:lnTo>
                <a:lnTo>
                  <a:pt x="318" y="738"/>
                </a:lnTo>
                <a:lnTo>
                  <a:pt x="354" y="738"/>
                </a:lnTo>
                <a:lnTo>
                  <a:pt x="382" y="738"/>
                </a:lnTo>
                <a:lnTo>
                  <a:pt x="414" y="733"/>
                </a:lnTo>
                <a:lnTo>
                  <a:pt x="443" y="727"/>
                </a:lnTo>
                <a:lnTo>
                  <a:pt x="464" y="721"/>
                </a:lnTo>
                <a:lnTo>
                  <a:pt x="486" y="715"/>
                </a:lnTo>
                <a:lnTo>
                  <a:pt x="511" y="710"/>
                </a:lnTo>
                <a:lnTo>
                  <a:pt x="532" y="695"/>
                </a:lnTo>
                <a:lnTo>
                  <a:pt x="547" y="678"/>
                </a:lnTo>
                <a:lnTo>
                  <a:pt x="561" y="666"/>
                </a:lnTo>
                <a:lnTo>
                  <a:pt x="575" y="649"/>
                </a:lnTo>
                <a:lnTo>
                  <a:pt x="582" y="632"/>
                </a:lnTo>
                <a:lnTo>
                  <a:pt x="590" y="606"/>
                </a:lnTo>
                <a:lnTo>
                  <a:pt x="597" y="589"/>
                </a:lnTo>
                <a:lnTo>
                  <a:pt x="607" y="566"/>
                </a:lnTo>
                <a:lnTo>
                  <a:pt x="607" y="554"/>
                </a:lnTo>
                <a:lnTo>
                  <a:pt x="607" y="29"/>
                </a:lnTo>
                <a:lnTo>
                  <a:pt x="597" y="17"/>
                </a:lnTo>
                <a:lnTo>
                  <a:pt x="575" y="6"/>
                </a:lnTo>
                <a:lnTo>
                  <a:pt x="554" y="0"/>
                </a:lnTo>
                <a:lnTo>
                  <a:pt x="532" y="0"/>
                </a:lnTo>
                <a:lnTo>
                  <a:pt x="518" y="0"/>
                </a:lnTo>
                <a:lnTo>
                  <a:pt x="504" y="0"/>
                </a:lnTo>
                <a:lnTo>
                  <a:pt x="493" y="6"/>
                </a:lnTo>
                <a:lnTo>
                  <a:pt x="472" y="12"/>
                </a:lnTo>
                <a:lnTo>
                  <a:pt x="457" y="23"/>
                </a:lnTo>
                <a:lnTo>
                  <a:pt x="450" y="543"/>
                </a:lnTo>
                <a:close/>
              </a:path>
            </a:pathLst>
          </a:custGeom>
          <a:solidFill>
            <a:srgbClr val="AB0202"/>
          </a:solidFill>
          <a:ln w="9525">
            <a:noFill/>
            <a:round/>
            <a:headEnd/>
            <a:tailEnd/>
          </a:ln>
        </p:spPr>
        <p:txBody>
          <a:bodyPr>
            <a:prstTxWarp prst="textNoShape">
              <a:avLst/>
            </a:prstTxWarp>
          </a:bodyPr>
          <a:lstStyle/>
          <a:p>
            <a:endParaRPr lang="en-US"/>
          </a:p>
        </p:txBody>
      </p:sp>
      <p:sp>
        <p:nvSpPr>
          <p:cNvPr id="37" name="Freeform 37"/>
          <p:cNvSpPr>
            <a:spLocks/>
          </p:cNvSpPr>
          <p:nvPr/>
        </p:nvSpPr>
        <p:spPr bwMode="auto">
          <a:xfrm>
            <a:off x="3742268" y="4830241"/>
            <a:ext cx="963613" cy="1171575"/>
          </a:xfrm>
          <a:custGeom>
            <a:avLst/>
            <a:gdLst>
              <a:gd name="T0" fmla="*/ 2147483647 w 607"/>
              <a:gd name="T1" fmla="*/ 2147483647 h 738"/>
              <a:gd name="T2" fmla="*/ 2147483647 w 607"/>
              <a:gd name="T3" fmla="*/ 2147483647 h 738"/>
              <a:gd name="T4" fmla="*/ 2147483647 w 607"/>
              <a:gd name="T5" fmla="*/ 2147483647 h 738"/>
              <a:gd name="T6" fmla="*/ 2147483647 w 607"/>
              <a:gd name="T7" fmla="*/ 2147483647 h 738"/>
              <a:gd name="T8" fmla="*/ 2147483647 w 607"/>
              <a:gd name="T9" fmla="*/ 2147483647 h 738"/>
              <a:gd name="T10" fmla="*/ 2147483647 w 607"/>
              <a:gd name="T11" fmla="*/ 2147483647 h 738"/>
              <a:gd name="T12" fmla="*/ 2147483647 w 607"/>
              <a:gd name="T13" fmla="*/ 2147483647 h 738"/>
              <a:gd name="T14" fmla="*/ 2147483647 w 607"/>
              <a:gd name="T15" fmla="*/ 2147483647 h 738"/>
              <a:gd name="T16" fmla="*/ 2147483647 w 607"/>
              <a:gd name="T17" fmla="*/ 2147483647 h 738"/>
              <a:gd name="T18" fmla="*/ 2147483647 w 607"/>
              <a:gd name="T19" fmla="*/ 2147483647 h 738"/>
              <a:gd name="T20" fmla="*/ 2147483647 w 607"/>
              <a:gd name="T21" fmla="*/ 2147483647 h 738"/>
              <a:gd name="T22" fmla="*/ 2147483647 w 607"/>
              <a:gd name="T23" fmla="*/ 2147483647 h 738"/>
              <a:gd name="T24" fmla="*/ 2147483647 w 607"/>
              <a:gd name="T25" fmla="*/ 2147483647 h 738"/>
              <a:gd name="T26" fmla="*/ 2147483647 w 607"/>
              <a:gd name="T27" fmla="*/ 2147483647 h 738"/>
              <a:gd name="T28" fmla="*/ 2147483647 w 607"/>
              <a:gd name="T29" fmla="*/ 2147483647 h 738"/>
              <a:gd name="T30" fmla="*/ 2147483647 w 607"/>
              <a:gd name="T31" fmla="*/ 2147483647 h 738"/>
              <a:gd name="T32" fmla="*/ 2147483647 w 607"/>
              <a:gd name="T33" fmla="*/ 2147483647 h 738"/>
              <a:gd name="T34" fmla="*/ 0 w 607"/>
              <a:gd name="T35" fmla="*/ 2147483647 h 738"/>
              <a:gd name="T36" fmla="*/ 0 w 607"/>
              <a:gd name="T37" fmla="*/ 2147483647 h 738"/>
              <a:gd name="T38" fmla="*/ 2147483647 w 607"/>
              <a:gd name="T39" fmla="*/ 2147483647 h 738"/>
              <a:gd name="T40" fmla="*/ 2147483647 w 607"/>
              <a:gd name="T41" fmla="*/ 2147483647 h 738"/>
              <a:gd name="T42" fmla="*/ 2147483647 w 607"/>
              <a:gd name="T43" fmla="*/ 2147483647 h 738"/>
              <a:gd name="T44" fmla="*/ 2147483647 w 607"/>
              <a:gd name="T45" fmla="*/ 2147483647 h 738"/>
              <a:gd name="T46" fmla="*/ 2147483647 w 607"/>
              <a:gd name="T47" fmla="*/ 2147483647 h 738"/>
              <a:gd name="T48" fmla="*/ 2147483647 w 607"/>
              <a:gd name="T49" fmla="*/ 2147483647 h 738"/>
              <a:gd name="T50" fmla="*/ 2147483647 w 607"/>
              <a:gd name="T51" fmla="*/ 2147483647 h 738"/>
              <a:gd name="T52" fmla="*/ 2147483647 w 607"/>
              <a:gd name="T53" fmla="*/ 2147483647 h 738"/>
              <a:gd name="T54" fmla="*/ 2147483647 w 607"/>
              <a:gd name="T55" fmla="*/ 2147483647 h 738"/>
              <a:gd name="T56" fmla="*/ 2147483647 w 607"/>
              <a:gd name="T57" fmla="*/ 2147483647 h 738"/>
              <a:gd name="T58" fmla="*/ 2147483647 w 607"/>
              <a:gd name="T59" fmla="*/ 2147483647 h 738"/>
              <a:gd name="T60" fmla="*/ 2147483647 w 607"/>
              <a:gd name="T61" fmla="*/ 2147483647 h 738"/>
              <a:gd name="T62" fmla="*/ 2147483647 w 607"/>
              <a:gd name="T63" fmla="*/ 2147483647 h 738"/>
              <a:gd name="T64" fmla="*/ 2147483647 w 607"/>
              <a:gd name="T65" fmla="*/ 2147483647 h 738"/>
              <a:gd name="T66" fmla="*/ 2147483647 w 607"/>
              <a:gd name="T67" fmla="*/ 2147483647 h 738"/>
              <a:gd name="T68" fmla="*/ 2147483647 w 607"/>
              <a:gd name="T69" fmla="*/ 2147483647 h 738"/>
              <a:gd name="T70" fmla="*/ 2147483647 w 607"/>
              <a:gd name="T71" fmla="*/ 2147483647 h 738"/>
              <a:gd name="T72" fmla="*/ 2147483647 w 607"/>
              <a:gd name="T73" fmla="*/ 0 h 738"/>
              <a:gd name="T74" fmla="*/ 2147483647 w 607"/>
              <a:gd name="T75" fmla="*/ 0 h 738"/>
              <a:gd name="T76" fmla="*/ 2147483647 w 607"/>
              <a:gd name="T77" fmla="*/ 2147483647 h 738"/>
              <a:gd name="T78" fmla="*/ 2147483647 w 607"/>
              <a:gd name="T79" fmla="*/ 2147483647 h 7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07"/>
              <a:gd name="T121" fmla="*/ 0 h 738"/>
              <a:gd name="T122" fmla="*/ 607 w 607"/>
              <a:gd name="T123" fmla="*/ 738 h 7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07" h="738">
                <a:moveTo>
                  <a:pt x="450" y="543"/>
                </a:moveTo>
                <a:lnTo>
                  <a:pt x="450" y="572"/>
                </a:lnTo>
                <a:lnTo>
                  <a:pt x="443" y="595"/>
                </a:lnTo>
                <a:lnTo>
                  <a:pt x="429" y="612"/>
                </a:lnTo>
                <a:lnTo>
                  <a:pt x="414" y="626"/>
                </a:lnTo>
                <a:lnTo>
                  <a:pt x="397" y="638"/>
                </a:lnTo>
                <a:lnTo>
                  <a:pt x="368" y="643"/>
                </a:lnTo>
                <a:lnTo>
                  <a:pt x="339" y="643"/>
                </a:lnTo>
                <a:lnTo>
                  <a:pt x="311" y="643"/>
                </a:lnTo>
                <a:lnTo>
                  <a:pt x="271" y="643"/>
                </a:lnTo>
                <a:lnTo>
                  <a:pt x="243" y="643"/>
                </a:lnTo>
                <a:lnTo>
                  <a:pt x="221" y="632"/>
                </a:lnTo>
                <a:lnTo>
                  <a:pt x="200" y="626"/>
                </a:lnTo>
                <a:lnTo>
                  <a:pt x="182" y="612"/>
                </a:lnTo>
                <a:lnTo>
                  <a:pt x="168" y="595"/>
                </a:lnTo>
                <a:lnTo>
                  <a:pt x="161" y="572"/>
                </a:lnTo>
                <a:lnTo>
                  <a:pt x="153" y="543"/>
                </a:lnTo>
                <a:lnTo>
                  <a:pt x="153" y="494"/>
                </a:lnTo>
                <a:lnTo>
                  <a:pt x="153" y="388"/>
                </a:lnTo>
                <a:lnTo>
                  <a:pt x="153" y="373"/>
                </a:lnTo>
                <a:lnTo>
                  <a:pt x="153" y="356"/>
                </a:lnTo>
                <a:lnTo>
                  <a:pt x="146" y="345"/>
                </a:lnTo>
                <a:lnTo>
                  <a:pt x="139" y="333"/>
                </a:lnTo>
                <a:lnTo>
                  <a:pt x="125" y="322"/>
                </a:lnTo>
                <a:lnTo>
                  <a:pt x="118" y="316"/>
                </a:lnTo>
                <a:lnTo>
                  <a:pt x="96" y="316"/>
                </a:lnTo>
                <a:lnTo>
                  <a:pt x="78" y="316"/>
                </a:lnTo>
                <a:lnTo>
                  <a:pt x="64" y="316"/>
                </a:lnTo>
                <a:lnTo>
                  <a:pt x="50" y="316"/>
                </a:lnTo>
                <a:lnTo>
                  <a:pt x="36" y="322"/>
                </a:lnTo>
                <a:lnTo>
                  <a:pt x="21" y="333"/>
                </a:lnTo>
                <a:lnTo>
                  <a:pt x="14" y="345"/>
                </a:lnTo>
                <a:lnTo>
                  <a:pt x="7" y="356"/>
                </a:lnTo>
                <a:lnTo>
                  <a:pt x="7" y="373"/>
                </a:lnTo>
                <a:lnTo>
                  <a:pt x="0" y="388"/>
                </a:lnTo>
                <a:lnTo>
                  <a:pt x="0" y="500"/>
                </a:lnTo>
                <a:lnTo>
                  <a:pt x="0" y="523"/>
                </a:lnTo>
                <a:lnTo>
                  <a:pt x="0" y="549"/>
                </a:lnTo>
                <a:lnTo>
                  <a:pt x="7" y="572"/>
                </a:lnTo>
                <a:lnTo>
                  <a:pt x="7" y="595"/>
                </a:lnTo>
                <a:lnTo>
                  <a:pt x="14" y="612"/>
                </a:lnTo>
                <a:lnTo>
                  <a:pt x="21" y="638"/>
                </a:lnTo>
                <a:lnTo>
                  <a:pt x="36" y="655"/>
                </a:lnTo>
                <a:lnTo>
                  <a:pt x="50" y="666"/>
                </a:lnTo>
                <a:lnTo>
                  <a:pt x="64" y="684"/>
                </a:lnTo>
                <a:lnTo>
                  <a:pt x="86" y="695"/>
                </a:lnTo>
                <a:lnTo>
                  <a:pt x="111" y="704"/>
                </a:lnTo>
                <a:lnTo>
                  <a:pt x="132" y="715"/>
                </a:lnTo>
                <a:lnTo>
                  <a:pt x="161" y="721"/>
                </a:lnTo>
                <a:lnTo>
                  <a:pt x="182" y="727"/>
                </a:lnTo>
                <a:lnTo>
                  <a:pt x="221" y="733"/>
                </a:lnTo>
                <a:lnTo>
                  <a:pt x="250" y="733"/>
                </a:lnTo>
                <a:lnTo>
                  <a:pt x="286" y="738"/>
                </a:lnTo>
                <a:lnTo>
                  <a:pt x="318" y="738"/>
                </a:lnTo>
                <a:lnTo>
                  <a:pt x="354" y="738"/>
                </a:lnTo>
                <a:lnTo>
                  <a:pt x="382" y="738"/>
                </a:lnTo>
                <a:lnTo>
                  <a:pt x="414" y="733"/>
                </a:lnTo>
                <a:lnTo>
                  <a:pt x="443" y="727"/>
                </a:lnTo>
                <a:lnTo>
                  <a:pt x="464" y="721"/>
                </a:lnTo>
                <a:lnTo>
                  <a:pt x="486" y="715"/>
                </a:lnTo>
                <a:lnTo>
                  <a:pt x="511" y="710"/>
                </a:lnTo>
                <a:lnTo>
                  <a:pt x="532" y="695"/>
                </a:lnTo>
                <a:lnTo>
                  <a:pt x="547" y="678"/>
                </a:lnTo>
                <a:lnTo>
                  <a:pt x="561" y="666"/>
                </a:lnTo>
                <a:lnTo>
                  <a:pt x="575" y="649"/>
                </a:lnTo>
                <a:lnTo>
                  <a:pt x="582" y="632"/>
                </a:lnTo>
                <a:lnTo>
                  <a:pt x="590" y="606"/>
                </a:lnTo>
                <a:lnTo>
                  <a:pt x="597" y="589"/>
                </a:lnTo>
                <a:lnTo>
                  <a:pt x="607" y="566"/>
                </a:lnTo>
                <a:lnTo>
                  <a:pt x="607" y="554"/>
                </a:lnTo>
                <a:lnTo>
                  <a:pt x="607" y="29"/>
                </a:lnTo>
                <a:lnTo>
                  <a:pt x="597" y="17"/>
                </a:lnTo>
                <a:lnTo>
                  <a:pt x="575" y="6"/>
                </a:lnTo>
                <a:lnTo>
                  <a:pt x="554" y="0"/>
                </a:lnTo>
                <a:lnTo>
                  <a:pt x="532" y="0"/>
                </a:lnTo>
                <a:lnTo>
                  <a:pt x="518" y="0"/>
                </a:lnTo>
                <a:lnTo>
                  <a:pt x="504" y="0"/>
                </a:lnTo>
                <a:lnTo>
                  <a:pt x="493" y="6"/>
                </a:lnTo>
                <a:lnTo>
                  <a:pt x="472" y="12"/>
                </a:lnTo>
                <a:lnTo>
                  <a:pt x="457" y="23"/>
                </a:lnTo>
                <a:lnTo>
                  <a:pt x="450" y="543"/>
                </a:lnTo>
                <a:close/>
              </a:path>
            </a:pathLst>
          </a:custGeom>
          <a:noFill/>
          <a:ln w="11113">
            <a:solidFill>
              <a:srgbClr val="000000"/>
            </a:solidFill>
            <a:round/>
            <a:headEnd/>
            <a:tailEnd/>
          </a:ln>
        </p:spPr>
        <p:txBody>
          <a:bodyPr>
            <a:prstTxWarp prst="textNoShape">
              <a:avLst/>
            </a:prstTxWarp>
          </a:bodyPr>
          <a:lstStyle/>
          <a:p>
            <a:endParaRPr lang="en-US"/>
          </a:p>
        </p:txBody>
      </p:sp>
      <p:sp>
        <p:nvSpPr>
          <p:cNvPr id="38" name="Freeform 38"/>
          <p:cNvSpPr>
            <a:spLocks/>
          </p:cNvSpPr>
          <p:nvPr/>
        </p:nvSpPr>
        <p:spPr bwMode="auto">
          <a:xfrm>
            <a:off x="3775606" y="5349354"/>
            <a:ext cx="176212" cy="598487"/>
          </a:xfrm>
          <a:custGeom>
            <a:avLst/>
            <a:gdLst>
              <a:gd name="T0" fmla="*/ 0 w 111"/>
              <a:gd name="T1" fmla="*/ 2147483647 h 377"/>
              <a:gd name="T2" fmla="*/ 0 w 111"/>
              <a:gd name="T3" fmla="*/ 2147483647 h 377"/>
              <a:gd name="T4" fmla="*/ 0 w 111"/>
              <a:gd name="T5" fmla="*/ 2147483647 h 377"/>
              <a:gd name="T6" fmla="*/ 0 w 111"/>
              <a:gd name="T7" fmla="*/ 2147483647 h 377"/>
              <a:gd name="T8" fmla="*/ 2147483647 w 111"/>
              <a:gd name="T9" fmla="*/ 2147483647 h 377"/>
              <a:gd name="T10" fmla="*/ 2147483647 w 111"/>
              <a:gd name="T11" fmla="*/ 2147483647 h 377"/>
              <a:gd name="T12" fmla="*/ 2147483647 w 111"/>
              <a:gd name="T13" fmla="*/ 2147483647 h 377"/>
              <a:gd name="T14" fmla="*/ 2147483647 w 111"/>
              <a:gd name="T15" fmla="*/ 2147483647 h 377"/>
              <a:gd name="T16" fmla="*/ 2147483647 w 111"/>
              <a:gd name="T17" fmla="*/ 0 h 377"/>
              <a:gd name="T18" fmla="*/ 2147483647 w 111"/>
              <a:gd name="T19" fmla="*/ 2147483647 h 377"/>
              <a:gd name="T20" fmla="*/ 2147483647 w 111"/>
              <a:gd name="T21" fmla="*/ 2147483647 h 377"/>
              <a:gd name="T22" fmla="*/ 2147483647 w 111"/>
              <a:gd name="T23" fmla="*/ 2147483647 h 377"/>
              <a:gd name="T24" fmla="*/ 2147483647 w 111"/>
              <a:gd name="T25" fmla="*/ 2147483647 h 377"/>
              <a:gd name="T26" fmla="*/ 2147483647 w 111"/>
              <a:gd name="T27" fmla="*/ 2147483647 h 377"/>
              <a:gd name="T28" fmla="*/ 2147483647 w 111"/>
              <a:gd name="T29" fmla="*/ 2147483647 h 377"/>
              <a:gd name="T30" fmla="*/ 2147483647 w 111"/>
              <a:gd name="T31" fmla="*/ 2147483647 h 377"/>
              <a:gd name="T32" fmla="*/ 2147483647 w 111"/>
              <a:gd name="T33" fmla="*/ 2147483647 h 377"/>
              <a:gd name="T34" fmla="*/ 2147483647 w 111"/>
              <a:gd name="T35" fmla="*/ 2147483647 h 377"/>
              <a:gd name="T36" fmla="*/ 2147483647 w 111"/>
              <a:gd name="T37" fmla="*/ 2147483647 h 377"/>
              <a:gd name="T38" fmla="*/ 2147483647 w 111"/>
              <a:gd name="T39" fmla="*/ 2147483647 h 377"/>
              <a:gd name="T40" fmla="*/ 2147483647 w 111"/>
              <a:gd name="T41" fmla="*/ 2147483647 h 377"/>
              <a:gd name="T42" fmla="*/ 2147483647 w 111"/>
              <a:gd name="T43" fmla="*/ 2147483647 h 377"/>
              <a:gd name="T44" fmla="*/ 2147483647 w 111"/>
              <a:gd name="T45" fmla="*/ 2147483647 h 377"/>
              <a:gd name="T46" fmla="*/ 2147483647 w 111"/>
              <a:gd name="T47" fmla="*/ 2147483647 h 377"/>
              <a:gd name="T48" fmla="*/ 2147483647 w 111"/>
              <a:gd name="T49" fmla="*/ 2147483647 h 377"/>
              <a:gd name="T50" fmla="*/ 2147483647 w 111"/>
              <a:gd name="T51" fmla="*/ 2147483647 h 377"/>
              <a:gd name="T52" fmla="*/ 2147483647 w 111"/>
              <a:gd name="T53" fmla="*/ 2147483647 h 377"/>
              <a:gd name="T54" fmla="*/ 2147483647 w 111"/>
              <a:gd name="T55" fmla="*/ 2147483647 h 377"/>
              <a:gd name="T56" fmla="*/ 2147483647 w 111"/>
              <a:gd name="T57" fmla="*/ 2147483647 h 377"/>
              <a:gd name="T58" fmla="*/ 2147483647 w 111"/>
              <a:gd name="T59" fmla="*/ 2147483647 h 377"/>
              <a:gd name="T60" fmla="*/ 2147483647 w 111"/>
              <a:gd name="T61" fmla="*/ 2147483647 h 377"/>
              <a:gd name="T62" fmla="*/ 2147483647 w 111"/>
              <a:gd name="T63" fmla="*/ 2147483647 h 377"/>
              <a:gd name="T64" fmla="*/ 2147483647 w 111"/>
              <a:gd name="T65" fmla="*/ 2147483647 h 377"/>
              <a:gd name="T66" fmla="*/ 2147483647 w 111"/>
              <a:gd name="T67" fmla="*/ 2147483647 h 377"/>
              <a:gd name="T68" fmla="*/ 2147483647 w 111"/>
              <a:gd name="T69" fmla="*/ 2147483647 h 377"/>
              <a:gd name="T70" fmla="*/ 2147483647 w 111"/>
              <a:gd name="T71" fmla="*/ 2147483647 h 377"/>
              <a:gd name="T72" fmla="*/ 2147483647 w 111"/>
              <a:gd name="T73" fmla="*/ 2147483647 h 377"/>
              <a:gd name="T74" fmla="*/ 2147483647 w 111"/>
              <a:gd name="T75" fmla="*/ 2147483647 h 377"/>
              <a:gd name="T76" fmla="*/ 2147483647 w 111"/>
              <a:gd name="T77" fmla="*/ 2147483647 h 377"/>
              <a:gd name="T78" fmla="*/ 2147483647 w 111"/>
              <a:gd name="T79" fmla="*/ 2147483647 h 377"/>
              <a:gd name="T80" fmla="*/ 2147483647 w 111"/>
              <a:gd name="T81" fmla="*/ 2147483647 h 377"/>
              <a:gd name="T82" fmla="*/ 2147483647 w 111"/>
              <a:gd name="T83" fmla="*/ 2147483647 h 377"/>
              <a:gd name="T84" fmla="*/ 2147483647 w 111"/>
              <a:gd name="T85" fmla="*/ 2147483647 h 377"/>
              <a:gd name="T86" fmla="*/ 2147483647 w 111"/>
              <a:gd name="T87" fmla="*/ 2147483647 h 377"/>
              <a:gd name="T88" fmla="*/ 2147483647 w 111"/>
              <a:gd name="T89" fmla="*/ 2147483647 h 377"/>
              <a:gd name="T90" fmla="*/ 2147483647 w 111"/>
              <a:gd name="T91" fmla="*/ 2147483647 h 377"/>
              <a:gd name="T92" fmla="*/ 0 w 111"/>
              <a:gd name="T93" fmla="*/ 2147483647 h 377"/>
              <a:gd name="T94" fmla="*/ 0 w 111"/>
              <a:gd name="T95" fmla="*/ 2147483647 h 377"/>
              <a:gd name="T96" fmla="*/ 0 w 111"/>
              <a:gd name="T97" fmla="*/ 2147483647 h 377"/>
              <a:gd name="T98" fmla="*/ 0 w 111"/>
              <a:gd name="T99" fmla="*/ 2147483647 h 37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1"/>
              <a:gd name="T151" fmla="*/ 0 h 377"/>
              <a:gd name="T152" fmla="*/ 111 w 111"/>
              <a:gd name="T153" fmla="*/ 377 h 37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1" h="377">
                <a:moveTo>
                  <a:pt x="0" y="72"/>
                </a:moveTo>
                <a:lnTo>
                  <a:pt x="0" y="67"/>
                </a:lnTo>
                <a:lnTo>
                  <a:pt x="0" y="55"/>
                </a:lnTo>
                <a:lnTo>
                  <a:pt x="0" y="41"/>
                </a:lnTo>
                <a:lnTo>
                  <a:pt x="7" y="35"/>
                </a:lnTo>
                <a:lnTo>
                  <a:pt x="7" y="23"/>
                </a:lnTo>
                <a:lnTo>
                  <a:pt x="15" y="18"/>
                </a:lnTo>
                <a:lnTo>
                  <a:pt x="22" y="6"/>
                </a:lnTo>
                <a:lnTo>
                  <a:pt x="36" y="0"/>
                </a:lnTo>
                <a:lnTo>
                  <a:pt x="36" y="6"/>
                </a:lnTo>
                <a:lnTo>
                  <a:pt x="29" y="12"/>
                </a:lnTo>
                <a:lnTo>
                  <a:pt x="29" y="18"/>
                </a:lnTo>
                <a:lnTo>
                  <a:pt x="29" y="23"/>
                </a:lnTo>
                <a:lnTo>
                  <a:pt x="29" y="35"/>
                </a:lnTo>
                <a:lnTo>
                  <a:pt x="22" y="41"/>
                </a:lnTo>
                <a:lnTo>
                  <a:pt x="22" y="67"/>
                </a:lnTo>
                <a:lnTo>
                  <a:pt x="22" y="245"/>
                </a:lnTo>
                <a:lnTo>
                  <a:pt x="29" y="256"/>
                </a:lnTo>
                <a:lnTo>
                  <a:pt x="29" y="268"/>
                </a:lnTo>
                <a:lnTo>
                  <a:pt x="29" y="273"/>
                </a:lnTo>
                <a:lnTo>
                  <a:pt x="29" y="285"/>
                </a:lnTo>
                <a:lnTo>
                  <a:pt x="36" y="299"/>
                </a:lnTo>
                <a:lnTo>
                  <a:pt x="36" y="305"/>
                </a:lnTo>
                <a:lnTo>
                  <a:pt x="43" y="316"/>
                </a:lnTo>
                <a:lnTo>
                  <a:pt x="50" y="322"/>
                </a:lnTo>
                <a:lnTo>
                  <a:pt x="50" y="328"/>
                </a:lnTo>
                <a:lnTo>
                  <a:pt x="57" y="339"/>
                </a:lnTo>
                <a:lnTo>
                  <a:pt x="65" y="345"/>
                </a:lnTo>
                <a:lnTo>
                  <a:pt x="75" y="351"/>
                </a:lnTo>
                <a:lnTo>
                  <a:pt x="82" y="357"/>
                </a:lnTo>
                <a:lnTo>
                  <a:pt x="97" y="362"/>
                </a:lnTo>
                <a:lnTo>
                  <a:pt x="104" y="368"/>
                </a:lnTo>
                <a:lnTo>
                  <a:pt x="111" y="377"/>
                </a:lnTo>
                <a:lnTo>
                  <a:pt x="104" y="368"/>
                </a:lnTo>
                <a:lnTo>
                  <a:pt x="90" y="368"/>
                </a:lnTo>
                <a:lnTo>
                  <a:pt x="82" y="362"/>
                </a:lnTo>
                <a:lnTo>
                  <a:pt x="75" y="357"/>
                </a:lnTo>
                <a:lnTo>
                  <a:pt x="57" y="351"/>
                </a:lnTo>
                <a:lnTo>
                  <a:pt x="50" y="339"/>
                </a:lnTo>
                <a:lnTo>
                  <a:pt x="43" y="334"/>
                </a:lnTo>
                <a:lnTo>
                  <a:pt x="36" y="328"/>
                </a:lnTo>
                <a:lnTo>
                  <a:pt x="29" y="316"/>
                </a:lnTo>
                <a:lnTo>
                  <a:pt x="22" y="311"/>
                </a:lnTo>
                <a:lnTo>
                  <a:pt x="15" y="299"/>
                </a:lnTo>
                <a:lnTo>
                  <a:pt x="15" y="291"/>
                </a:lnTo>
                <a:lnTo>
                  <a:pt x="7" y="279"/>
                </a:lnTo>
                <a:lnTo>
                  <a:pt x="0" y="268"/>
                </a:lnTo>
                <a:lnTo>
                  <a:pt x="0" y="256"/>
                </a:lnTo>
                <a:lnTo>
                  <a:pt x="0" y="245"/>
                </a:lnTo>
                <a:lnTo>
                  <a:pt x="0" y="72"/>
                </a:lnTo>
                <a:close/>
              </a:path>
            </a:pathLst>
          </a:custGeom>
          <a:solidFill>
            <a:srgbClr val="FFFFFF"/>
          </a:solidFill>
          <a:ln w="9525">
            <a:noFill/>
            <a:round/>
            <a:headEnd/>
            <a:tailEnd/>
          </a:ln>
        </p:spPr>
        <p:txBody>
          <a:bodyPr>
            <a:prstTxWarp prst="textNoShape">
              <a:avLst/>
            </a:prstTxWarp>
          </a:bodyPr>
          <a:lstStyle/>
          <a:p>
            <a:endParaRPr lang="en-US"/>
          </a:p>
        </p:txBody>
      </p:sp>
      <p:sp>
        <p:nvSpPr>
          <p:cNvPr id="39" name="Freeform 39"/>
          <p:cNvSpPr>
            <a:spLocks/>
          </p:cNvSpPr>
          <p:nvPr/>
        </p:nvSpPr>
        <p:spPr bwMode="auto">
          <a:xfrm>
            <a:off x="3775606" y="5349354"/>
            <a:ext cx="176212" cy="598487"/>
          </a:xfrm>
          <a:custGeom>
            <a:avLst/>
            <a:gdLst>
              <a:gd name="T0" fmla="*/ 0 w 111"/>
              <a:gd name="T1" fmla="*/ 2147483647 h 377"/>
              <a:gd name="T2" fmla="*/ 0 w 111"/>
              <a:gd name="T3" fmla="*/ 2147483647 h 377"/>
              <a:gd name="T4" fmla="*/ 0 w 111"/>
              <a:gd name="T5" fmla="*/ 2147483647 h 377"/>
              <a:gd name="T6" fmla="*/ 0 w 111"/>
              <a:gd name="T7" fmla="*/ 2147483647 h 377"/>
              <a:gd name="T8" fmla="*/ 2147483647 w 111"/>
              <a:gd name="T9" fmla="*/ 2147483647 h 377"/>
              <a:gd name="T10" fmla="*/ 2147483647 w 111"/>
              <a:gd name="T11" fmla="*/ 2147483647 h 377"/>
              <a:gd name="T12" fmla="*/ 2147483647 w 111"/>
              <a:gd name="T13" fmla="*/ 2147483647 h 377"/>
              <a:gd name="T14" fmla="*/ 2147483647 w 111"/>
              <a:gd name="T15" fmla="*/ 2147483647 h 377"/>
              <a:gd name="T16" fmla="*/ 2147483647 w 111"/>
              <a:gd name="T17" fmla="*/ 0 h 377"/>
              <a:gd name="T18" fmla="*/ 2147483647 w 111"/>
              <a:gd name="T19" fmla="*/ 2147483647 h 377"/>
              <a:gd name="T20" fmla="*/ 2147483647 w 111"/>
              <a:gd name="T21" fmla="*/ 2147483647 h 377"/>
              <a:gd name="T22" fmla="*/ 2147483647 w 111"/>
              <a:gd name="T23" fmla="*/ 2147483647 h 377"/>
              <a:gd name="T24" fmla="*/ 2147483647 w 111"/>
              <a:gd name="T25" fmla="*/ 2147483647 h 377"/>
              <a:gd name="T26" fmla="*/ 2147483647 w 111"/>
              <a:gd name="T27" fmla="*/ 2147483647 h 377"/>
              <a:gd name="T28" fmla="*/ 2147483647 w 111"/>
              <a:gd name="T29" fmla="*/ 2147483647 h 377"/>
              <a:gd name="T30" fmla="*/ 2147483647 w 111"/>
              <a:gd name="T31" fmla="*/ 2147483647 h 377"/>
              <a:gd name="T32" fmla="*/ 2147483647 w 111"/>
              <a:gd name="T33" fmla="*/ 2147483647 h 377"/>
              <a:gd name="T34" fmla="*/ 2147483647 w 111"/>
              <a:gd name="T35" fmla="*/ 2147483647 h 377"/>
              <a:gd name="T36" fmla="*/ 2147483647 w 111"/>
              <a:gd name="T37" fmla="*/ 2147483647 h 377"/>
              <a:gd name="T38" fmla="*/ 2147483647 w 111"/>
              <a:gd name="T39" fmla="*/ 2147483647 h 377"/>
              <a:gd name="T40" fmla="*/ 2147483647 w 111"/>
              <a:gd name="T41" fmla="*/ 2147483647 h 377"/>
              <a:gd name="T42" fmla="*/ 2147483647 w 111"/>
              <a:gd name="T43" fmla="*/ 2147483647 h 377"/>
              <a:gd name="T44" fmla="*/ 2147483647 w 111"/>
              <a:gd name="T45" fmla="*/ 2147483647 h 377"/>
              <a:gd name="T46" fmla="*/ 2147483647 w 111"/>
              <a:gd name="T47" fmla="*/ 2147483647 h 377"/>
              <a:gd name="T48" fmla="*/ 2147483647 w 111"/>
              <a:gd name="T49" fmla="*/ 2147483647 h 377"/>
              <a:gd name="T50" fmla="*/ 2147483647 w 111"/>
              <a:gd name="T51" fmla="*/ 2147483647 h 377"/>
              <a:gd name="T52" fmla="*/ 2147483647 w 111"/>
              <a:gd name="T53" fmla="*/ 2147483647 h 377"/>
              <a:gd name="T54" fmla="*/ 2147483647 w 111"/>
              <a:gd name="T55" fmla="*/ 2147483647 h 377"/>
              <a:gd name="T56" fmla="*/ 2147483647 w 111"/>
              <a:gd name="T57" fmla="*/ 2147483647 h 377"/>
              <a:gd name="T58" fmla="*/ 2147483647 w 111"/>
              <a:gd name="T59" fmla="*/ 2147483647 h 377"/>
              <a:gd name="T60" fmla="*/ 2147483647 w 111"/>
              <a:gd name="T61" fmla="*/ 2147483647 h 377"/>
              <a:gd name="T62" fmla="*/ 2147483647 w 111"/>
              <a:gd name="T63" fmla="*/ 2147483647 h 377"/>
              <a:gd name="T64" fmla="*/ 2147483647 w 111"/>
              <a:gd name="T65" fmla="*/ 2147483647 h 377"/>
              <a:gd name="T66" fmla="*/ 2147483647 w 111"/>
              <a:gd name="T67" fmla="*/ 2147483647 h 377"/>
              <a:gd name="T68" fmla="*/ 2147483647 w 111"/>
              <a:gd name="T69" fmla="*/ 2147483647 h 377"/>
              <a:gd name="T70" fmla="*/ 2147483647 w 111"/>
              <a:gd name="T71" fmla="*/ 2147483647 h 377"/>
              <a:gd name="T72" fmla="*/ 2147483647 w 111"/>
              <a:gd name="T73" fmla="*/ 2147483647 h 377"/>
              <a:gd name="T74" fmla="*/ 2147483647 w 111"/>
              <a:gd name="T75" fmla="*/ 2147483647 h 377"/>
              <a:gd name="T76" fmla="*/ 2147483647 w 111"/>
              <a:gd name="T77" fmla="*/ 2147483647 h 377"/>
              <a:gd name="T78" fmla="*/ 2147483647 w 111"/>
              <a:gd name="T79" fmla="*/ 2147483647 h 377"/>
              <a:gd name="T80" fmla="*/ 2147483647 w 111"/>
              <a:gd name="T81" fmla="*/ 2147483647 h 377"/>
              <a:gd name="T82" fmla="*/ 2147483647 w 111"/>
              <a:gd name="T83" fmla="*/ 2147483647 h 377"/>
              <a:gd name="T84" fmla="*/ 2147483647 w 111"/>
              <a:gd name="T85" fmla="*/ 2147483647 h 377"/>
              <a:gd name="T86" fmla="*/ 2147483647 w 111"/>
              <a:gd name="T87" fmla="*/ 2147483647 h 377"/>
              <a:gd name="T88" fmla="*/ 2147483647 w 111"/>
              <a:gd name="T89" fmla="*/ 2147483647 h 377"/>
              <a:gd name="T90" fmla="*/ 2147483647 w 111"/>
              <a:gd name="T91" fmla="*/ 2147483647 h 377"/>
              <a:gd name="T92" fmla="*/ 0 w 111"/>
              <a:gd name="T93" fmla="*/ 2147483647 h 377"/>
              <a:gd name="T94" fmla="*/ 0 w 111"/>
              <a:gd name="T95" fmla="*/ 2147483647 h 377"/>
              <a:gd name="T96" fmla="*/ 0 w 111"/>
              <a:gd name="T97" fmla="*/ 2147483647 h 377"/>
              <a:gd name="T98" fmla="*/ 0 w 111"/>
              <a:gd name="T99" fmla="*/ 2147483647 h 37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1"/>
              <a:gd name="T151" fmla="*/ 0 h 377"/>
              <a:gd name="T152" fmla="*/ 111 w 111"/>
              <a:gd name="T153" fmla="*/ 377 h 37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1" h="377">
                <a:moveTo>
                  <a:pt x="0" y="72"/>
                </a:moveTo>
                <a:lnTo>
                  <a:pt x="0" y="67"/>
                </a:lnTo>
                <a:lnTo>
                  <a:pt x="0" y="55"/>
                </a:lnTo>
                <a:lnTo>
                  <a:pt x="0" y="41"/>
                </a:lnTo>
                <a:lnTo>
                  <a:pt x="7" y="35"/>
                </a:lnTo>
                <a:lnTo>
                  <a:pt x="7" y="23"/>
                </a:lnTo>
                <a:lnTo>
                  <a:pt x="15" y="18"/>
                </a:lnTo>
                <a:lnTo>
                  <a:pt x="22" y="6"/>
                </a:lnTo>
                <a:lnTo>
                  <a:pt x="36" y="0"/>
                </a:lnTo>
                <a:lnTo>
                  <a:pt x="36" y="6"/>
                </a:lnTo>
                <a:lnTo>
                  <a:pt x="29" y="12"/>
                </a:lnTo>
                <a:lnTo>
                  <a:pt x="29" y="18"/>
                </a:lnTo>
                <a:lnTo>
                  <a:pt x="29" y="23"/>
                </a:lnTo>
                <a:lnTo>
                  <a:pt x="29" y="35"/>
                </a:lnTo>
                <a:lnTo>
                  <a:pt x="22" y="41"/>
                </a:lnTo>
                <a:lnTo>
                  <a:pt x="22" y="67"/>
                </a:lnTo>
                <a:lnTo>
                  <a:pt x="22" y="245"/>
                </a:lnTo>
                <a:lnTo>
                  <a:pt x="29" y="256"/>
                </a:lnTo>
                <a:lnTo>
                  <a:pt x="29" y="268"/>
                </a:lnTo>
                <a:lnTo>
                  <a:pt x="29" y="273"/>
                </a:lnTo>
                <a:lnTo>
                  <a:pt x="29" y="285"/>
                </a:lnTo>
                <a:lnTo>
                  <a:pt x="36" y="299"/>
                </a:lnTo>
                <a:lnTo>
                  <a:pt x="36" y="305"/>
                </a:lnTo>
                <a:lnTo>
                  <a:pt x="43" y="316"/>
                </a:lnTo>
                <a:lnTo>
                  <a:pt x="50" y="322"/>
                </a:lnTo>
                <a:lnTo>
                  <a:pt x="50" y="328"/>
                </a:lnTo>
                <a:lnTo>
                  <a:pt x="57" y="339"/>
                </a:lnTo>
                <a:lnTo>
                  <a:pt x="65" y="345"/>
                </a:lnTo>
                <a:lnTo>
                  <a:pt x="75" y="351"/>
                </a:lnTo>
                <a:lnTo>
                  <a:pt x="82" y="357"/>
                </a:lnTo>
                <a:lnTo>
                  <a:pt x="97" y="362"/>
                </a:lnTo>
                <a:lnTo>
                  <a:pt x="104" y="368"/>
                </a:lnTo>
                <a:lnTo>
                  <a:pt x="111" y="377"/>
                </a:lnTo>
                <a:lnTo>
                  <a:pt x="104" y="368"/>
                </a:lnTo>
                <a:lnTo>
                  <a:pt x="90" y="368"/>
                </a:lnTo>
                <a:lnTo>
                  <a:pt x="82" y="362"/>
                </a:lnTo>
                <a:lnTo>
                  <a:pt x="75" y="357"/>
                </a:lnTo>
                <a:lnTo>
                  <a:pt x="57" y="351"/>
                </a:lnTo>
                <a:lnTo>
                  <a:pt x="50" y="339"/>
                </a:lnTo>
                <a:lnTo>
                  <a:pt x="43" y="334"/>
                </a:lnTo>
                <a:lnTo>
                  <a:pt x="36" y="328"/>
                </a:lnTo>
                <a:lnTo>
                  <a:pt x="29" y="316"/>
                </a:lnTo>
                <a:lnTo>
                  <a:pt x="22" y="311"/>
                </a:lnTo>
                <a:lnTo>
                  <a:pt x="15" y="299"/>
                </a:lnTo>
                <a:lnTo>
                  <a:pt x="15" y="291"/>
                </a:lnTo>
                <a:lnTo>
                  <a:pt x="7" y="279"/>
                </a:lnTo>
                <a:lnTo>
                  <a:pt x="0" y="268"/>
                </a:lnTo>
                <a:lnTo>
                  <a:pt x="0" y="256"/>
                </a:lnTo>
                <a:lnTo>
                  <a:pt x="0" y="245"/>
                </a:lnTo>
                <a:lnTo>
                  <a:pt x="0" y="72"/>
                </a:lnTo>
                <a:close/>
              </a:path>
            </a:pathLst>
          </a:custGeom>
          <a:noFill/>
          <a:ln w="11113">
            <a:solidFill>
              <a:srgbClr val="FFFFFF"/>
            </a:solidFill>
            <a:round/>
            <a:headEnd/>
            <a:tailEnd/>
          </a:ln>
        </p:spPr>
        <p:txBody>
          <a:bodyPr>
            <a:prstTxWarp prst="textNoShape">
              <a:avLst/>
            </a:prstTxWarp>
          </a:bodyPr>
          <a:lstStyle/>
          <a:p>
            <a:endParaRPr lang="en-US"/>
          </a:p>
        </p:txBody>
      </p:sp>
      <p:sp>
        <p:nvSpPr>
          <p:cNvPr id="40" name="Freeform 40"/>
          <p:cNvSpPr>
            <a:spLocks/>
          </p:cNvSpPr>
          <p:nvPr/>
        </p:nvSpPr>
        <p:spPr bwMode="auto">
          <a:xfrm>
            <a:off x="4359806" y="4857229"/>
            <a:ext cx="182562" cy="1030287"/>
          </a:xfrm>
          <a:custGeom>
            <a:avLst/>
            <a:gdLst>
              <a:gd name="T0" fmla="*/ 2147483647 w 115"/>
              <a:gd name="T1" fmla="*/ 2147483647 h 649"/>
              <a:gd name="T2" fmla="*/ 2147483647 w 115"/>
              <a:gd name="T3" fmla="*/ 2147483647 h 649"/>
              <a:gd name="T4" fmla="*/ 2147483647 w 115"/>
              <a:gd name="T5" fmla="*/ 2147483647 h 649"/>
              <a:gd name="T6" fmla="*/ 2147483647 w 115"/>
              <a:gd name="T7" fmla="*/ 2147483647 h 649"/>
              <a:gd name="T8" fmla="*/ 2147483647 w 115"/>
              <a:gd name="T9" fmla="*/ 0 h 649"/>
              <a:gd name="T10" fmla="*/ 2147483647 w 115"/>
              <a:gd name="T11" fmla="*/ 0 h 649"/>
              <a:gd name="T12" fmla="*/ 2147483647 w 115"/>
              <a:gd name="T13" fmla="*/ 2147483647 h 649"/>
              <a:gd name="T14" fmla="*/ 2147483647 w 115"/>
              <a:gd name="T15" fmla="*/ 2147483647 h 649"/>
              <a:gd name="T16" fmla="*/ 2147483647 w 115"/>
              <a:gd name="T17" fmla="*/ 2147483647 h 649"/>
              <a:gd name="T18" fmla="*/ 2147483647 w 115"/>
              <a:gd name="T19" fmla="*/ 2147483647 h 649"/>
              <a:gd name="T20" fmla="*/ 2147483647 w 115"/>
              <a:gd name="T21" fmla="*/ 2147483647 h 649"/>
              <a:gd name="T22" fmla="*/ 2147483647 w 115"/>
              <a:gd name="T23" fmla="*/ 2147483647 h 649"/>
              <a:gd name="T24" fmla="*/ 2147483647 w 115"/>
              <a:gd name="T25" fmla="*/ 2147483647 h 649"/>
              <a:gd name="T26" fmla="*/ 2147483647 w 115"/>
              <a:gd name="T27" fmla="*/ 2147483647 h 649"/>
              <a:gd name="T28" fmla="*/ 2147483647 w 115"/>
              <a:gd name="T29" fmla="*/ 2147483647 h 649"/>
              <a:gd name="T30" fmla="*/ 2147483647 w 115"/>
              <a:gd name="T31" fmla="*/ 2147483647 h 649"/>
              <a:gd name="T32" fmla="*/ 2147483647 w 115"/>
              <a:gd name="T33" fmla="*/ 2147483647 h 649"/>
              <a:gd name="T34" fmla="*/ 2147483647 w 115"/>
              <a:gd name="T35" fmla="*/ 2147483647 h 649"/>
              <a:gd name="T36" fmla="*/ 2147483647 w 115"/>
              <a:gd name="T37" fmla="*/ 2147483647 h 649"/>
              <a:gd name="T38" fmla="*/ 2147483647 w 115"/>
              <a:gd name="T39" fmla="*/ 2147483647 h 649"/>
              <a:gd name="T40" fmla="*/ 2147483647 w 115"/>
              <a:gd name="T41" fmla="*/ 2147483647 h 649"/>
              <a:gd name="T42" fmla="*/ 2147483647 w 115"/>
              <a:gd name="T43" fmla="*/ 2147483647 h 649"/>
              <a:gd name="T44" fmla="*/ 2147483647 w 115"/>
              <a:gd name="T45" fmla="*/ 2147483647 h 649"/>
              <a:gd name="T46" fmla="*/ 2147483647 w 115"/>
              <a:gd name="T47" fmla="*/ 2147483647 h 649"/>
              <a:gd name="T48" fmla="*/ 0 w 115"/>
              <a:gd name="T49" fmla="*/ 2147483647 h 649"/>
              <a:gd name="T50" fmla="*/ 2147483647 w 115"/>
              <a:gd name="T51" fmla="*/ 2147483647 h 649"/>
              <a:gd name="T52" fmla="*/ 2147483647 w 115"/>
              <a:gd name="T53" fmla="*/ 2147483647 h 649"/>
              <a:gd name="T54" fmla="*/ 2147483647 w 115"/>
              <a:gd name="T55" fmla="*/ 2147483647 h 649"/>
              <a:gd name="T56" fmla="*/ 2147483647 w 115"/>
              <a:gd name="T57" fmla="*/ 2147483647 h 649"/>
              <a:gd name="T58" fmla="*/ 2147483647 w 115"/>
              <a:gd name="T59" fmla="*/ 2147483647 h 649"/>
              <a:gd name="T60" fmla="*/ 2147483647 w 115"/>
              <a:gd name="T61" fmla="*/ 2147483647 h 649"/>
              <a:gd name="T62" fmla="*/ 2147483647 w 115"/>
              <a:gd name="T63" fmla="*/ 2147483647 h 649"/>
              <a:gd name="T64" fmla="*/ 2147483647 w 115"/>
              <a:gd name="T65" fmla="*/ 2147483647 h 649"/>
              <a:gd name="T66" fmla="*/ 2147483647 w 115"/>
              <a:gd name="T67" fmla="*/ 2147483647 h 649"/>
              <a:gd name="T68" fmla="*/ 2147483647 w 115"/>
              <a:gd name="T69" fmla="*/ 2147483647 h 649"/>
              <a:gd name="T70" fmla="*/ 2147483647 w 115"/>
              <a:gd name="T71" fmla="*/ 2147483647 h 649"/>
              <a:gd name="T72" fmla="*/ 2147483647 w 115"/>
              <a:gd name="T73" fmla="*/ 2147483647 h 649"/>
              <a:gd name="T74" fmla="*/ 2147483647 w 115"/>
              <a:gd name="T75" fmla="*/ 2147483647 h 649"/>
              <a:gd name="T76" fmla="*/ 2147483647 w 115"/>
              <a:gd name="T77" fmla="*/ 2147483647 h 649"/>
              <a:gd name="T78" fmla="*/ 2147483647 w 115"/>
              <a:gd name="T79" fmla="*/ 2147483647 h 649"/>
              <a:gd name="T80" fmla="*/ 2147483647 w 115"/>
              <a:gd name="T81" fmla="*/ 2147483647 h 649"/>
              <a:gd name="T82" fmla="*/ 2147483647 w 115"/>
              <a:gd name="T83" fmla="*/ 2147483647 h 64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
              <a:gd name="T127" fmla="*/ 0 h 649"/>
              <a:gd name="T128" fmla="*/ 115 w 115"/>
              <a:gd name="T129" fmla="*/ 649 h 64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 h="649">
                <a:moveTo>
                  <a:pt x="90" y="23"/>
                </a:moveTo>
                <a:lnTo>
                  <a:pt x="90" y="18"/>
                </a:lnTo>
                <a:lnTo>
                  <a:pt x="90" y="12"/>
                </a:lnTo>
                <a:lnTo>
                  <a:pt x="97" y="6"/>
                </a:lnTo>
                <a:lnTo>
                  <a:pt x="97" y="0"/>
                </a:lnTo>
                <a:lnTo>
                  <a:pt x="104" y="0"/>
                </a:lnTo>
                <a:lnTo>
                  <a:pt x="115" y="6"/>
                </a:lnTo>
                <a:lnTo>
                  <a:pt x="115" y="12"/>
                </a:lnTo>
                <a:lnTo>
                  <a:pt x="115" y="526"/>
                </a:lnTo>
                <a:lnTo>
                  <a:pt x="115" y="537"/>
                </a:lnTo>
                <a:lnTo>
                  <a:pt x="115" y="543"/>
                </a:lnTo>
                <a:lnTo>
                  <a:pt x="104" y="555"/>
                </a:lnTo>
                <a:lnTo>
                  <a:pt x="104" y="560"/>
                </a:lnTo>
                <a:lnTo>
                  <a:pt x="104" y="572"/>
                </a:lnTo>
                <a:lnTo>
                  <a:pt x="97" y="578"/>
                </a:lnTo>
                <a:lnTo>
                  <a:pt x="97" y="589"/>
                </a:lnTo>
                <a:lnTo>
                  <a:pt x="90" y="595"/>
                </a:lnTo>
                <a:lnTo>
                  <a:pt x="83" y="609"/>
                </a:lnTo>
                <a:lnTo>
                  <a:pt x="75" y="615"/>
                </a:lnTo>
                <a:lnTo>
                  <a:pt x="68" y="626"/>
                </a:lnTo>
                <a:lnTo>
                  <a:pt x="54" y="632"/>
                </a:lnTo>
                <a:lnTo>
                  <a:pt x="47" y="638"/>
                </a:lnTo>
                <a:lnTo>
                  <a:pt x="33" y="644"/>
                </a:lnTo>
                <a:lnTo>
                  <a:pt x="18" y="649"/>
                </a:lnTo>
                <a:lnTo>
                  <a:pt x="0" y="649"/>
                </a:lnTo>
                <a:lnTo>
                  <a:pt x="18" y="644"/>
                </a:lnTo>
                <a:lnTo>
                  <a:pt x="33" y="638"/>
                </a:lnTo>
                <a:lnTo>
                  <a:pt x="40" y="632"/>
                </a:lnTo>
                <a:lnTo>
                  <a:pt x="54" y="621"/>
                </a:lnTo>
                <a:lnTo>
                  <a:pt x="61" y="615"/>
                </a:lnTo>
                <a:lnTo>
                  <a:pt x="68" y="601"/>
                </a:lnTo>
                <a:lnTo>
                  <a:pt x="75" y="595"/>
                </a:lnTo>
                <a:lnTo>
                  <a:pt x="75" y="583"/>
                </a:lnTo>
                <a:lnTo>
                  <a:pt x="83" y="572"/>
                </a:lnTo>
                <a:lnTo>
                  <a:pt x="83" y="566"/>
                </a:lnTo>
                <a:lnTo>
                  <a:pt x="83" y="555"/>
                </a:lnTo>
                <a:lnTo>
                  <a:pt x="90" y="543"/>
                </a:lnTo>
                <a:lnTo>
                  <a:pt x="90" y="537"/>
                </a:lnTo>
                <a:lnTo>
                  <a:pt x="90" y="526"/>
                </a:lnTo>
                <a:lnTo>
                  <a:pt x="90" y="512"/>
                </a:lnTo>
                <a:lnTo>
                  <a:pt x="90" y="506"/>
                </a:lnTo>
                <a:lnTo>
                  <a:pt x="90" y="23"/>
                </a:lnTo>
                <a:close/>
              </a:path>
            </a:pathLst>
          </a:custGeom>
          <a:solidFill>
            <a:srgbClr val="FFFFFF"/>
          </a:solidFill>
          <a:ln w="9525">
            <a:noFill/>
            <a:round/>
            <a:headEnd/>
            <a:tailEnd/>
          </a:ln>
        </p:spPr>
        <p:txBody>
          <a:bodyPr>
            <a:prstTxWarp prst="textNoShape">
              <a:avLst/>
            </a:prstTxWarp>
          </a:bodyPr>
          <a:lstStyle/>
          <a:p>
            <a:endParaRPr lang="en-US"/>
          </a:p>
        </p:txBody>
      </p:sp>
      <p:sp>
        <p:nvSpPr>
          <p:cNvPr id="41" name="Freeform 41"/>
          <p:cNvSpPr>
            <a:spLocks/>
          </p:cNvSpPr>
          <p:nvPr/>
        </p:nvSpPr>
        <p:spPr bwMode="auto">
          <a:xfrm>
            <a:off x="4359806" y="4857229"/>
            <a:ext cx="182562" cy="1030287"/>
          </a:xfrm>
          <a:custGeom>
            <a:avLst/>
            <a:gdLst>
              <a:gd name="T0" fmla="*/ 2147483647 w 115"/>
              <a:gd name="T1" fmla="*/ 2147483647 h 649"/>
              <a:gd name="T2" fmla="*/ 2147483647 w 115"/>
              <a:gd name="T3" fmla="*/ 2147483647 h 649"/>
              <a:gd name="T4" fmla="*/ 2147483647 w 115"/>
              <a:gd name="T5" fmla="*/ 2147483647 h 649"/>
              <a:gd name="T6" fmla="*/ 2147483647 w 115"/>
              <a:gd name="T7" fmla="*/ 2147483647 h 649"/>
              <a:gd name="T8" fmla="*/ 2147483647 w 115"/>
              <a:gd name="T9" fmla="*/ 0 h 649"/>
              <a:gd name="T10" fmla="*/ 2147483647 w 115"/>
              <a:gd name="T11" fmla="*/ 0 h 649"/>
              <a:gd name="T12" fmla="*/ 2147483647 w 115"/>
              <a:gd name="T13" fmla="*/ 2147483647 h 649"/>
              <a:gd name="T14" fmla="*/ 2147483647 w 115"/>
              <a:gd name="T15" fmla="*/ 2147483647 h 649"/>
              <a:gd name="T16" fmla="*/ 2147483647 w 115"/>
              <a:gd name="T17" fmla="*/ 2147483647 h 649"/>
              <a:gd name="T18" fmla="*/ 2147483647 w 115"/>
              <a:gd name="T19" fmla="*/ 2147483647 h 649"/>
              <a:gd name="T20" fmla="*/ 2147483647 w 115"/>
              <a:gd name="T21" fmla="*/ 2147483647 h 649"/>
              <a:gd name="T22" fmla="*/ 2147483647 w 115"/>
              <a:gd name="T23" fmla="*/ 2147483647 h 649"/>
              <a:gd name="T24" fmla="*/ 2147483647 w 115"/>
              <a:gd name="T25" fmla="*/ 2147483647 h 649"/>
              <a:gd name="T26" fmla="*/ 2147483647 w 115"/>
              <a:gd name="T27" fmla="*/ 2147483647 h 649"/>
              <a:gd name="T28" fmla="*/ 2147483647 w 115"/>
              <a:gd name="T29" fmla="*/ 2147483647 h 649"/>
              <a:gd name="T30" fmla="*/ 2147483647 w 115"/>
              <a:gd name="T31" fmla="*/ 2147483647 h 649"/>
              <a:gd name="T32" fmla="*/ 2147483647 w 115"/>
              <a:gd name="T33" fmla="*/ 2147483647 h 649"/>
              <a:gd name="T34" fmla="*/ 2147483647 w 115"/>
              <a:gd name="T35" fmla="*/ 2147483647 h 649"/>
              <a:gd name="T36" fmla="*/ 2147483647 w 115"/>
              <a:gd name="T37" fmla="*/ 2147483647 h 649"/>
              <a:gd name="T38" fmla="*/ 2147483647 w 115"/>
              <a:gd name="T39" fmla="*/ 2147483647 h 649"/>
              <a:gd name="T40" fmla="*/ 2147483647 w 115"/>
              <a:gd name="T41" fmla="*/ 2147483647 h 649"/>
              <a:gd name="T42" fmla="*/ 2147483647 w 115"/>
              <a:gd name="T43" fmla="*/ 2147483647 h 649"/>
              <a:gd name="T44" fmla="*/ 2147483647 w 115"/>
              <a:gd name="T45" fmla="*/ 2147483647 h 649"/>
              <a:gd name="T46" fmla="*/ 2147483647 w 115"/>
              <a:gd name="T47" fmla="*/ 2147483647 h 649"/>
              <a:gd name="T48" fmla="*/ 0 w 115"/>
              <a:gd name="T49" fmla="*/ 2147483647 h 649"/>
              <a:gd name="T50" fmla="*/ 2147483647 w 115"/>
              <a:gd name="T51" fmla="*/ 2147483647 h 649"/>
              <a:gd name="T52" fmla="*/ 2147483647 w 115"/>
              <a:gd name="T53" fmla="*/ 2147483647 h 649"/>
              <a:gd name="T54" fmla="*/ 2147483647 w 115"/>
              <a:gd name="T55" fmla="*/ 2147483647 h 649"/>
              <a:gd name="T56" fmla="*/ 2147483647 w 115"/>
              <a:gd name="T57" fmla="*/ 2147483647 h 649"/>
              <a:gd name="T58" fmla="*/ 2147483647 w 115"/>
              <a:gd name="T59" fmla="*/ 2147483647 h 649"/>
              <a:gd name="T60" fmla="*/ 2147483647 w 115"/>
              <a:gd name="T61" fmla="*/ 2147483647 h 649"/>
              <a:gd name="T62" fmla="*/ 2147483647 w 115"/>
              <a:gd name="T63" fmla="*/ 2147483647 h 649"/>
              <a:gd name="T64" fmla="*/ 2147483647 w 115"/>
              <a:gd name="T65" fmla="*/ 2147483647 h 649"/>
              <a:gd name="T66" fmla="*/ 2147483647 w 115"/>
              <a:gd name="T67" fmla="*/ 2147483647 h 649"/>
              <a:gd name="T68" fmla="*/ 2147483647 w 115"/>
              <a:gd name="T69" fmla="*/ 2147483647 h 649"/>
              <a:gd name="T70" fmla="*/ 2147483647 w 115"/>
              <a:gd name="T71" fmla="*/ 2147483647 h 649"/>
              <a:gd name="T72" fmla="*/ 2147483647 w 115"/>
              <a:gd name="T73" fmla="*/ 2147483647 h 649"/>
              <a:gd name="T74" fmla="*/ 2147483647 w 115"/>
              <a:gd name="T75" fmla="*/ 2147483647 h 649"/>
              <a:gd name="T76" fmla="*/ 2147483647 w 115"/>
              <a:gd name="T77" fmla="*/ 2147483647 h 649"/>
              <a:gd name="T78" fmla="*/ 2147483647 w 115"/>
              <a:gd name="T79" fmla="*/ 2147483647 h 649"/>
              <a:gd name="T80" fmla="*/ 2147483647 w 115"/>
              <a:gd name="T81" fmla="*/ 2147483647 h 649"/>
              <a:gd name="T82" fmla="*/ 2147483647 w 115"/>
              <a:gd name="T83" fmla="*/ 2147483647 h 64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
              <a:gd name="T127" fmla="*/ 0 h 649"/>
              <a:gd name="T128" fmla="*/ 115 w 115"/>
              <a:gd name="T129" fmla="*/ 649 h 64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 h="649">
                <a:moveTo>
                  <a:pt x="90" y="23"/>
                </a:moveTo>
                <a:lnTo>
                  <a:pt x="90" y="18"/>
                </a:lnTo>
                <a:lnTo>
                  <a:pt x="90" y="12"/>
                </a:lnTo>
                <a:lnTo>
                  <a:pt x="97" y="6"/>
                </a:lnTo>
                <a:lnTo>
                  <a:pt x="97" y="0"/>
                </a:lnTo>
                <a:lnTo>
                  <a:pt x="104" y="0"/>
                </a:lnTo>
                <a:lnTo>
                  <a:pt x="115" y="6"/>
                </a:lnTo>
                <a:lnTo>
                  <a:pt x="115" y="12"/>
                </a:lnTo>
                <a:lnTo>
                  <a:pt x="115" y="526"/>
                </a:lnTo>
                <a:lnTo>
                  <a:pt x="115" y="537"/>
                </a:lnTo>
                <a:lnTo>
                  <a:pt x="115" y="543"/>
                </a:lnTo>
                <a:lnTo>
                  <a:pt x="104" y="555"/>
                </a:lnTo>
                <a:lnTo>
                  <a:pt x="104" y="560"/>
                </a:lnTo>
                <a:lnTo>
                  <a:pt x="104" y="572"/>
                </a:lnTo>
                <a:lnTo>
                  <a:pt x="97" y="578"/>
                </a:lnTo>
                <a:lnTo>
                  <a:pt x="97" y="589"/>
                </a:lnTo>
                <a:lnTo>
                  <a:pt x="90" y="595"/>
                </a:lnTo>
                <a:lnTo>
                  <a:pt x="83" y="609"/>
                </a:lnTo>
                <a:lnTo>
                  <a:pt x="75" y="615"/>
                </a:lnTo>
                <a:lnTo>
                  <a:pt x="68" y="626"/>
                </a:lnTo>
                <a:lnTo>
                  <a:pt x="54" y="632"/>
                </a:lnTo>
                <a:lnTo>
                  <a:pt x="47" y="638"/>
                </a:lnTo>
                <a:lnTo>
                  <a:pt x="33" y="644"/>
                </a:lnTo>
                <a:lnTo>
                  <a:pt x="18" y="649"/>
                </a:lnTo>
                <a:lnTo>
                  <a:pt x="0" y="649"/>
                </a:lnTo>
                <a:lnTo>
                  <a:pt x="18" y="644"/>
                </a:lnTo>
                <a:lnTo>
                  <a:pt x="33" y="638"/>
                </a:lnTo>
                <a:lnTo>
                  <a:pt x="40" y="632"/>
                </a:lnTo>
                <a:lnTo>
                  <a:pt x="54" y="621"/>
                </a:lnTo>
                <a:lnTo>
                  <a:pt x="61" y="615"/>
                </a:lnTo>
                <a:lnTo>
                  <a:pt x="68" y="601"/>
                </a:lnTo>
                <a:lnTo>
                  <a:pt x="75" y="595"/>
                </a:lnTo>
                <a:lnTo>
                  <a:pt x="75" y="583"/>
                </a:lnTo>
                <a:lnTo>
                  <a:pt x="83" y="572"/>
                </a:lnTo>
                <a:lnTo>
                  <a:pt x="83" y="566"/>
                </a:lnTo>
                <a:lnTo>
                  <a:pt x="83" y="555"/>
                </a:lnTo>
                <a:lnTo>
                  <a:pt x="90" y="543"/>
                </a:lnTo>
                <a:lnTo>
                  <a:pt x="90" y="537"/>
                </a:lnTo>
                <a:lnTo>
                  <a:pt x="90" y="526"/>
                </a:lnTo>
                <a:lnTo>
                  <a:pt x="90" y="512"/>
                </a:lnTo>
                <a:lnTo>
                  <a:pt x="90" y="506"/>
                </a:lnTo>
                <a:lnTo>
                  <a:pt x="90" y="23"/>
                </a:lnTo>
                <a:close/>
              </a:path>
            </a:pathLst>
          </a:custGeom>
          <a:noFill/>
          <a:ln w="11113">
            <a:solidFill>
              <a:srgbClr val="FFFFFF"/>
            </a:solidFill>
            <a:round/>
            <a:headEnd/>
            <a:tailEnd/>
          </a:ln>
        </p:spPr>
        <p:txBody>
          <a:bodyPr>
            <a:prstTxWarp prst="textNoShape">
              <a:avLst/>
            </a:prstTxWarp>
          </a:bodyPr>
          <a:lstStyle/>
          <a:p>
            <a:endParaRPr lang="en-US"/>
          </a:p>
        </p:txBody>
      </p:sp>
      <p:sp>
        <p:nvSpPr>
          <p:cNvPr id="42" name="Rectangle 42"/>
          <p:cNvSpPr>
            <a:spLocks noChangeArrowheads="1"/>
          </p:cNvSpPr>
          <p:nvPr/>
        </p:nvSpPr>
        <p:spPr bwMode="auto">
          <a:xfrm>
            <a:off x="4542368" y="4223816"/>
            <a:ext cx="44450" cy="323850"/>
          </a:xfrm>
          <a:prstGeom prst="rect">
            <a:avLst/>
          </a:prstGeom>
          <a:solidFill>
            <a:srgbClr val="000000"/>
          </a:solidFill>
          <a:ln w="9525">
            <a:noFill/>
            <a:miter lim="800000"/>
            <a:headEnd/>
            <a:tailEnd/>
          </a:ln>
        </p:spPr>
        <p:txBody>
          <a:bodyPr>
            <a:prstTxWarp prst="textNoShape">
              <a:avLst/>
            </a:prstTxWarp>
          </a:bodyPr>
          <a:lstStyle/>
          <a:p>
            <a:endParaRPr lang="en-US"/>
          </a:p>
        </p:txBody>
      </p:sp>
      <p:sp>
        <p:nvSpPr>
          <p:cNvPr id="43" name="Rectangle 43"/>
          <p:cNvSpPr>
            <a:spLocks noChangeArrowheads="1"/>
          </p:cNvSpPr>
          <p:nvPr/>
        </p:nvSpPr>
        <p:spPr bwMode="auto">
          <a:xfrm>
            <a:off x="4547131" y="4228579"/>
            <a:ext cx="34925" cy="314325"/>
          </a:xfrm>
          <a:prstGeom prst="rect">
            <a:avLst/>
          </a:prstGeom>
          <a:noFill/>
          <a:ln w="11113">
            <a:solidFill>
              <a:srgbClr val="000000"/>
            </a:solidFill>
            <a:miter lim="800000"/>
            <a:headEnd/>
            <a:tailEnd/>
          </a:ln>
        </p:spPr>
        <p:txBody>
          <a:bodyPr>
            <a:prstTxWarp prst="textNoShape">
              <a:avLst/>
            </a:prstTxWarp>
          </a:bodyPr>
          <a:lstStyle/>
          <a:p>
            <a:endParaRPr lang="en-US"/>
          </a:p>
        </p:txBody>
      </p:sp>
      <p:sp>
        <p:nvSpPr>
          <p:cNvPr id="44" name="Freeform 44"/>
          <p:cNvSpPr>
            <a:spLocks/>
          </p:cNvSpPr>
          <p:nvPr/>
        </p:nvSpPr>
        <p:spPr bwMode="auto">
          <a:xfrm>
            <a:off x="4491568" y="4233341"/>
            <a:ext cx="95250" cy="304800"/>
          </a:xfrm>
          <a:custGeom>
            <a:avLst/>
            <a:gdLst>
              <a:gd name="T0" fmla="*/ 2147483647 w 60"/>
              <a:gd name="T1" fmla="*/ 2147483647 h 192"/>
              <a:gd name="T2" fmla="*/ 2147483647 w 60"/>
              <a:gd name="T3" fmla="*/ 0 h 192"/>
              <a:gd name="T4" fmla="*/ 2147483647 w 60"/>
              <a:gd name="T5" fmla="*/ 0 h 192"/>
              <a:gd name="T6" fmla="*/ 0 w 60"/>
              <a:gd name="T7" fmla="*/ 2147483647 h 192"/>
              <a:gd name="T8" fmla="*/ 2147483647 w 60"/>
              <a:gd name="T9" fmla="*/ 2147483647 h 192"/>
              <a:gd name="T10" fmla="*/ 2147483647 w 60"/>
              <a:gd name="T11" fmla="*/ 2147483647 h 192"/>
              <a:gd name="T12" fmla="*/ 0 60000 65536"/>
              <a:gd name="T13" fmla="*/ 0 60000 65536"/>
              <a:gd name="T14" fmla="*/ 0 60000 65536"/>
              <a:gd name="T15" fmla="*/ 0 60000 65536"/>
              <a:gd name="T16" fmla="*/ 0 60000 65536"/>
              <a:gd name="T17" fmla="*/ 0 60000 65536"/>
              <a:gd name="T18" fmla="*/ 0 w 60"/>
              <a:gd name="T19" fmla="*/ 0 h 192"/>
              <a:gd name="T20" fmla="*/ 60 w 60"/>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60" h="192">
                <a:moveTo>
                  <a:pt x="60" y="192"/>
                </a:moveTo>
                <a:lnTo>
                  <a:pt x="60" y="0"/>
                </a:lnTo>
                <a:lnTo>
                  <a:pt x="39" y="0"/>
                </a:lnTo>
                <a:lnTo>
                  <a:pt x="0" y="178"/>
                </a:lnTo>
                <a:lnTo>
                  <a:pt x="39" y="192"/>
                </a:lnTo>
                <a:lnTo>
                  <a:pt x="60" y="192"/>
                </a:lnTo>
                <a:close/>
              </a:path>
            </a:pathLst>
          </a:custGeom>
          <a:solidFill>
            <a:srgbClr val="FFFFFF"/>
          </a:solidFill>
          <a:ln w="9525">
            <a:noFill/>
            <a:round/>
            <a:headEnd/>
            <a:tailEnd/>
          </a:ln>
        </p:spPr>
        <p:txBody>
          <a:bodyPr>
            <a:prstTxWarp prst="textNoShape">
              <a:avLst/>
            </a:prstTxWarp>
          </a:bodyPr>
          <a:lstStyle/>
          <a:p>
            <a:endParaRPr lang="en-US"/>
          </a:p>
        </p:txBody>
      </p:sp>
      <p:sp>
        <p:nvSpPr>
          <p:cNvPr id="45" name="Freeform 45"/>
          <p:cNvSpPr>
            <a:spLocks/>
          </p:cNvSpPr>
          <p:nvPr/>
        </p:nvSpPr>
        <p:spPr bwMode="auto">
          <a:xfrm>
            <a:off x="4491568" y="4233341"/>
            <a:ext cx="95250" cy="304800"/>
          </a:xfrm>
          <a:custGeom>
            <a:avLst/>
            <a:gdLst>
              <a:gd name="T0" fmla="*/ 2147483647 w 60"/>
              <a:gd name="T1" fmla="*/ 2147483647 h 192"/>
              <a:gd name="T2" fmla="*/ 2147483647 w 60"/>
              <a:gd name="T3" fmla="*/ 0 h 192"/>
              <a:gd name="T4" fmla="*/ 2147483647 w 60"/>
              <a:gd name="T5" fmla="*/ 0 h 192"/>
              <a:gd name="T6" fmla="*/ 0 w 60"/>
              <a:gd name="T7" fmla="*/ 2147483647 h 192"/>
              <a:gd name="T8" fmla="*/ 2147483647 w 60"/>
              <a:gd name="T9" fmla="*/ 2147483647 h 192"/>
              <a:gd name="T10" fmla="*/ 2147483647 w 60"/>
              <a:gd name="T11" fmla="*/ 2147483647 h 192"/>
              <a:gd name="T12" fmla="*/ 0 60000 65536"/>
              <a:gd name="T13" fmla="*/ 0 60000 65536"/>
              <a:gd name="T14" fmla="*/ 0 60000 65536"/>
              <a:gd name="T15" fmla="*/ 0 60000 65536"/>
              <a:gd name="T16" fmla="*/ 0 60000 65536"/>
              <a:gd name="T17" fmla="*/ 0 60000 65536"/>
              <a:gd name="T18" fmla="*/ 0 w 60"/>
              <a:gd name="T19" fmla="*/ 0 h 192"/>
              <a:gd name="T20" fmla="*/ 60 w 60"/>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60" h="192">
                <a:moveTo>
                  <a:pt x="60" y="192"/>
                </a:moveTo>
                <a:lnTo>
                  <a:pt x="60" y="0"/>
                </a:lnTo>
                <a:lnTo>
                  <a:pt x="39" y="0"/>
                </a:lnTo>
                <a:lnTo>
                  <a:pt x="0" y="178"/>
                </a:lnTo>
                <a:lnTo>
                  <a:pt x="39" y="192"/>
                </a:lnTo>
                <a:lnTo>
                  <a:pt x="60" y="192"/>
                </a:lnTo>
                <a:close/>
              </a:path>
            </a:pathLst>
          </a:custGeom>
          <a:noFill/>
          <a:ln w="11113">
            <a:solidFill>
              <a:srgbClr val="000000"/>
            </a:solidFill>
            <a:round/>
            <a:headEnd/>
            <a:tailEnd/>
          </a:ln>
        </p:spPr>
        <p:txBody>
          <a:bodyPr>
            <a:prstTxWarp prst="textNoShape">
              <a:avLst/>
            </a:prstTxWarp>
          </a:bodyPr>
          <a:lstStyle/>
          <a:p>
            <a:endParaRPr lang="en-US"/>
          </a:p>
        </p:txBody>
      </p:sp>
      <p:sp>
        <p:nvSpPr>
          <p:cNvPr id="46" name="Line 46"/>
          <p:cNvSpPr>
            <a:spLocks noChangeShapeType="1"/>
          </p:cNvSpPr>
          <p:nvPr/>
        </p:nvSpPr>
        <p:spPr bwMode="auto">
          <a:xfrm flipH="1">
            <a:off x="4513793" y="4233341"/>
            <a:ext cx="61913" cy="282575"/>
          </a:xfrm>
          <a:prstGeom prst="line">
            <a:avLst/>
          </a:prstGeom>
          <a:noFill/>
          <a:ln w="11113">
            <a:solidFill>
              <a:srgbClr val="000000"/>
            </a:solidFill>
            <a:round/>
            <a:headEnd/>
            <a:tailEnd/>
          </a:ln>
        </p:spPr>
        <p:txBody>
          <a:bodyPr>
            <a:prstTxWarp prst="textNoShape">
              <a:avLst/>
            </a:prstTxWarp>
          </a:bodyPr>
          <a:lstStyle/>
          <a:p>
            <a:endParaRPr lang="en-US"/>
          </a:p>
        </p:txBody>
      </p:sp>
      <p:sp>
        <p:nvSpPr>
          <p:cNvPr id="47" name="Text Box 47"/>
          <p:cNvSpPr txBox="1">
            <a:spLocks noChangeArrowheads="1"/>
          </p:cNvSpPr>
          <p:nvPr/>
        </p:nvSpPr>
        <p:spPr bwMode="auto">
          <a:xfrm>
            <a:off x="2751668" y="601141"/>
            <a:ext cx="3581400" cy="1190625"/>
          </a:xfrm>
          <a:prstGeom prst="rect">
            <a:avLst/>
          </a:prstGeom>
          <a:noFill/>
          <a:ln w="9525">
            <a:noFill/>
            <a:miter lim="800000"/>
            <a:headEnd/>
            <a:tailEnd/>
          </a:ln>
          <a:effectLst/>
        </p:spPr>
        <p:txBody>
          <a:bodyPr>
            <a:prstTxWarp prst="textNoShape">
              <a:avLst/>
            </a:prstTxWarp>
            <a:spAutoFit/>
          </a:bodyPr>
          <a:lstStyle/>
          <a:p>
            <a:pPr algn="ctr">
              <a:spcBef>
                <a:spcPct val="50000"/>
              </a:spcBef>
              <a:defRPr/>
            </a:pPr>
            <a:r>
              <a:rPr lang="en-US" sz="3600" b="1">
                <a:effectLst>
                  <a:outerShdw blurRad="38100" dist="38100" dir="2700000" algn="tl">
                    <a:srgbClr val="DDDDDD"/>
                  </a:outerShdw>
                </a:effectLst>
                <a:latin typeface="Arial Unicode MS" pitchFamily="-109" charset="-128"/>
              </a:rPr>
              <a:t>Phonological Awareness</a:t>
            </a:r>
          </a:p>
        </p:txBody>
      </p:sp>
      <p:sp>
        <p:nvSpPr>
          <p:cNvPr id="48" name="Text Box 48"/>
          <p:cNvSpPr txBox="1">
            <a:spLocks noChangeArrowheads="1"/>
          </p:cNvSpPr>
          <p:nvPr/>
        </p:nvSpPr>
        <p:spPr bwMode="auto">
          <a:xfrm>
            <a:off x="7399868" y="4563541"/>
            <a:ext cx="1447800" cy="396875"/>
          </a:xfrm>
          <a:prstGeom prst="rect">
            <a:avLst/>
          </a:prstGeom>
          <a:noFill/>
          <a:ln w="9525">
            <a:noFill/>
            <a:miter lim="800000"/>
            <a:headEnd/>
            <a:tailEnd/>
          </a:ln>
          <a:effectLst/>
        </p:spPr>
        <p:txBody>
          <a:bodyPr>
            <a:prstTxWarp prst="textNoShape">
              <a:avLst/>
            </a:prstTxWarp>
            <a:spAutoFit/>
          </a:bodyPr>
          <a:lstStyle/>
          <a:p>
            <a:pPr algn="ctr">
              <a:spcBef>
                <a:spcPct val="50000"/>
              </a:spcBef>
              <a:defRPr/>
            </a:pPr>
            <a:endParaRPr lang="en-US" sz="2000" b="1">
              <a:effectLst>
                <a:outerShdw blurRad="38100" dist="38100" dir="2700000" algn="tl">
                  <a:srgbClr val="DDDDDD"/>
                </a:outerShdw>
              </a:effectLst>
              <a:latin typeface="Arial Narrow" pitchFamily="-109" charset="0"/>
            </a:endParaRPr>
          </a:p>
        </p:txBody>
      </p:sp>
      <p:sp>
        <p:nvSpPr>
          <p:cNvPr id="49" name="Text Box 49"/>
          <p:cNvSpPr txBox="1">
            <a:spLocks noChangeArrowheads="1"/>
          </p:cNvSpPr>
          <p:nvPr/>
        </p:nvSpPr>
        <p:spPr bwMode="auto">
          <a:xfrm>
            <a:off x="1075268" y="3725341"/>
            <a:ext cx="16002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latin typeface="Arial Unicode MS" charset="-128"/>
            </a:endParaRPr>
          </a:p>
        </p:txBody>
      </p:sp>
      <p:grpSp>
        <p:nvGrpSpPr>
          <p:cNvPr id="50" name="Group 50"/>
          <p:cNvGrpSpPr>
            <a:grpSpLocks/>
          </p:cNvGrpSpPr>
          <p:nvPr/>
        </p:nvGrpSpPr>
        <p:grpSpPr bwMode="auto">
          <a:xfrm>
            <a:off x="237068" y="2582341"/>
            <a:ext cx="1371600" cy="1219200"/>
            <a:chOff x="192" y="1872"/>
            <a:chExt cx="864" cy="768"/>
          </a:xfrm>
        </p:grpSpPr>
        <p:pic>
          <p:nvPicPr>
            <p:cNvPr id="51" name="Picture 51"/>
            <p:cNvPicPr>
              <a:picLocks noChangeAspect="1" noChangeArrowheads="1"/>
            </p:cNvPicPr>
            <p:nvPr/>
          </p:nvPicPr>
          <p:blipFill>
            <a:blip r:embed="rId2"/>
            <a:srcRect/>
            <a:stretch>
              <a:fillRect/>
            </a:stretch>
          </p:blipFill>
          <p:spPr bwMode="auto">
            <a:xfrm>
              <a:off x="192" y="1872"/>
              <a:ext cx="864" cy="768"/>
            </a:xfrm>
            <a:prstGeom prst="rect">
              <a:avLst/>
            </a:prstGeom>
            <a:noFill/>
            <a:ln w="9525">
              <a:noFill/>
              <a:miter lim="800000"/>
              <a:headEnd/>
              <a:tailEnd/>
            </a:ln>
          </p:spPr>
        </p:pic>
        <p:sp>
          <p:nvSpPr>
            <p:cNvPr id="52" name="Rectangle 52"/>
            <p:cNvSpPr>
              <a:spLocks noChangeArrowheads="1"/>
            </p:cNvSpPr>
            <p:nvPr/>
          </p:nvSpPr>
          <p:spPr bwMode="auto">
            <a:xfrm>
              <a:off x="192" y="2112"/>
              <a:ext cx="864" cy="442"/>
            </a:xfrm>
            <a:prstGeom prst="rect">
              <a:avLst/>
            </a:prstGeom>
            <a:noFill/>
            <a:ln w="9525">
              <a:noFill/>
              <a:miter lim="800000"/>
              <a:headEnd/>
              <a:tailEnd/>
            </a:ln>
            <a:effectLst/>
          </p:spPr>
          <p:txBody>
            <a:bodyPr>
              <a:prstTxWarp prst="textNoShape">
                <a:avLst/>
              </a:prstTxWarp>
              <a:spAutoFit/>
            </a:bodyPr>
            <a:lstStyle/>
            <a:p>
              <a:pPr algn="ctr">
                <a:spcBef>
                  <a:spcPct val="50000"/>
                </a:spcBef>
                <a:defRPr/>
              </a:pPr>
              <a:r>
                <a:rPr lang="en-US" sz="2000" b="1">
                  <a:solidFill>
                    <a:srgbClr val="0000CC"/>
                  </a:solidFill>
                  <a:effectLst>
                    <a:outerShdw blurRad="38100" dist="38100" dir="2700000" algn="tl">
                      <a:srgbClr val="DDDDDD"/>
                    </a:outerShdw>
                  </a:effectLst>
                  <a:latin typeface="Arial Narrow" pitchFamily="-109" charset="0"/>
                </a:rPr>
                <a:t>Word Awareness</a:t>
              </a:r>
            </a:p>
          </p:txBody>
        </p:sp>
      </p:grpSp>
      <p:grpSp>
        <p:nvGrpSpPr>
          <p:cNvPr id="53" name="Group 53"/>
          <p:cNvGrpSpPr>
            <a:grpSpLocks/>
          </p:cNvGrpSpPr>
          <p:nvPr/>
        </p:nvGrpSpPr>
        <p:grpSpPr bwMode="auto">
          <a:xfrm>
            <a:off x="1380068" y="3572941"/>
            <a:ext cx="1447800" cy="1219200"/>
            <a:chOff x="912" y="2496"/>
            <a:chExt cx="912" cy="768"/>
          </a:xfrm>
        </p:grpSpPr>
        <p:pic>
          <p:nvPicPr>
            <p:cNvPr id="54" name="Picture 54"/>
            <p:cNvPicPr>
              <a:picLocks noChangeAspect="1" noChangeArrowheads="1"/>
            </p:cNvPicPr>
            <p:nvPr/>
          </p:nvPicPr>
          <p:blipFill>
            <a:blip r:embed="rId2"/>
            <a:srcRect/>
            <a:stretch>
              <a:fillRect/>
            </a:stretch>
          </p:blipFill>
          <p:spPr bwMode="auto">
            <a:xfrm>
              <a:off x="960" y="2496"/>
              <a:ext cx="864" cy="768"/>
            </a:xfrm>
            <a:prstGeom prst="rect">
              <a:avLst/>
            </a:prstGeom>
            <a:noFill/>
            <a:ln w="9525">
              <a:noFill/>
              <a:miter lim="800000"/>
              <a:headEnd/>
              <a:tailEnd/>
            </a:ln>
          </p:spPr>
        </p:pic>
        <p:sp>
          <p:nvSpPr>
            <p:cNvPr id="55" name="Rectangle 55"/>
            <p:cNvSpPr>
              <a:spLocks noChangeArrowheads="1"/>
            </p:cNvSpPr>
            <p:nvPr/>
          </p:nvSpPr>
          <p:spPr bwMode="auto">
            <a:xfrm>
              <a:off x="912" y="2736"/>
              <a:ext cx="912" cy="442"/>
            </a:xfrm>
            <a:prstGeom prst="rect">
              <a:avLst/>
            </a:prstGeom>
            <a:noFill/>
            <a:ln w="9525">
              <a:noFill/>
              <a:miter lim="800000"/>
              <a:headEnd/>
              <a:tailEnd/>
            </a:ln>
          </p:spPr>
          <p:txBody>
            <a:bodyPr>
              <a:prstTxWarp prst="textNoShape">
                <a:avLst/>
              </a:prstTxWarp>
              <a:spAutoFit/>
            </a:bodyPr>
            <a:lstStyle/>
            <a:p>
              <a:pPr algn="ctr"/>
              <a:r>
                <a:rPr lang="en-US" sz="2000" b="1">
                  <a:solidFill>
                    <a:srgbClr val="0000CC"/>
                  </a:solidFill>
                  <a:latin typeface="Arial Narrow" charset="0"/>
                </a:rPr>
                <a:t>Rhyme Awareness</a:t>
              </a:r>
            </a:p>
          </p:txBody>
        </p:sp>
      </p:grpSp>
      <p:grpSp>
        <p:nvGrpSpPr>
          <p:cNvPr id="56" name="Group 56"/>
          <p:cNvGrpSpPr>
            <a:grpSpLocks/>
          </p:cNvGrpSpPr>
          <p:nvPr/>
        </p:nvGrpSpPr>
        <p:grpSpPr bwMode="auto">
          <a:xfrm>
            <a:off x="2751668" y="2963341"/>
            <a:ext cx="1600200" cy="1219200"/>
            <a:chOff x="1776" y="2112"/>
            <a:chExt cx="1008" cy="768"/>
          </a:xfrm>
        </p:grpSpPr>
        <p:pic>
          <p:nvPicPr>
            <p:cNvPr id="57" name="Picture 57"/>
            <p:cNvPicPr>
              <a:picLocks noChangeAspect="1" noChangeArrowheads="1"/>
            </p:cNvPicPr>
            <p:nvPr/>
          </p:nvPicPr>
          <p:blipFill>
            <a:blip r:embed="rId2"/>
            <a:srcRect/>
            <a:stretch>
              <a:fillRect/>
            </a:stretch>
          </p:blipFill>
          <p:spPr bwMode="auto">
            <a:xfrm>
              <a:off x="1776" y="2112"/>
              <a:ext cx="864" cy="768"/>
            </a:xfrm>
            <a:prstGeom prst="rect">
              <a:avLst/>
            </a:prstGeom>
            <a:noFill/>
            <a:ln w="9525">
              <a:noFill/>
              <a:miter lim="800000"/>
              <a:headEnd/>
              <a:tailEnd/>
            </a:ln>
          </p:spPr>
        </p:pic>
        <p:sp>
          <p:nvSpPr>
            <p:cNvPr id="58" name="Text Box 58"/>
            <p:cNvSpPr txBox="1">
              <a:spLocks noChangeArrowheads="1"/>
            </p:cNvSpPr>
            <p:nvPr/>
          </p:nvSpPr>
          <p:spPr bwMode="auto">
            <a:xfrm>
              <a:off x="1824" y="2400"/>
              <a:ext cx="960"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rgbClr val="0000CC"/>
                  </a:solidFill>
                  <a:latin typeface="Arial Narrow" charset="0"/>
                </a:rPr>
                <a:t>Syllable Awareness</a:t>
              </a:r>
            </a:p>
          </p:txBody>
        </p:sp>
      </p:grpSp>
      <p:grpSp>
        <p:nvGrpSpPr>
          <p:cNvPr id="59" name="Group 59"/>
          <p:cNvGrpSpPr>
            <a:grpSpLocks/>
          </p:cNvGrpSpPr>
          <p:nvPr/>
        </p:nvGrpSpPr>
        <p:grpSpPr bwMode="auto">
          <a:xfrm>
            <a:off x="5799668" y="4487341"/>
            <a:ext cx="1371600" cy="1219200"/>
            <a:chOff x="3696" y="3072"/>
            <a:chExt cx="864" cy="768"/>
          </a:xfrm>
        </p:grpSpPr>
        <p:pic>
          <p:nvPicPr>
            <p:cNvPr id="60" name="Picture 60"/>
            <p:cNvPicPr>
              <a:picLocks noChangeAspect="1" noChangeArrowheads="1"/>
            </p:cNvPicPr>
            <p:nvPr/>
          </p:nvPicPr>
          <p:blipFill>
            <a:blip r:embed="rId2"/>
            <a:srcRect/>
            <a:stretch>
              <a:fillRect/>
            </a:stretch>
          </p:blipFill>
          <p:spPr bwMode="auto">
            <a:xfrm>
              <a:off x="3696" y="3072"/>
              <a:ext cx="864" cy="768"/>
            </a:xfrm>
            <a:prstGeom prst="rect">
              <a:avLst/>
            </a:prstGeom>
            <a:noFill/>
            <a:ln w="9525">
              <a:noFill/>
              <a:miter lim="800000"/>
              <a:headEnd/>
              <a:tailEnd/>
            </a:ln>
          </p:spPr>
        </p:pic>
        <p:sp>
          <p:nvSpPr>
            <p:cNvPr id="61" name="Rectangle 61"/>
            <p:cNvSpPr>
              <a:spLocks noChangeArrowheads="1"/>
            </p:cNvSpPr>
            <p:nvPr/>
          </p:nvSpPr>
          <p:spPr bwMode="auto">
            <a:xfrm>
              <a:off x="3696" y="3456"/>
              <a:ext cx="800" cy="25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0000CC"/>
                  </a:solidFill>
                  <a:latin typeface="Arial Narrow" charset="0"/>
                </a:rPr>
                <a:t>Alliteration</a:t>
              </a:r>
            </a:p>
          </p:txBody>
        </p:sp>
      </p:grpSp>
      <p:grpSp>
        <p:nvGrpSpPr>
          <p:cNvPr id="62" name="Group 62"/>
          <p:cNvGrpSpPr>
            <a:grpSpLocks/>
          </p:cNvGrpSpPr>
          <p:nvPr/>
        </p:nvGrpSpPr>
        <p:grpSpPr bwMode="auto">
          <a:xfrm>
            <a:off x="6104468" y="2963341"/>
            <a:ext cx="1371600" cy="1219200"/>
            <a:chOff x="3888" y="2112"/>
            <a:chExt cx="864" cy="768"/>
          </a:xfrm>
        </p:grpSpPr>
        <p:pic>
          <p:nvPicPr>
            <p:cNvPr id="63" name="Picture 63"/>
            <p:cNvPicPr>
              <a:picLocks noChangeAspect="1" noChangeArrowheads="1"/>
            </p:cNvPicPr>
            <p:nvPr/>
          </p:nvPicPr>
          <p:blipFill>
            <a:blip r:embed="rId2"/>
            <a:srcRect/>
            <a:stretch>
              <a:fillRect/>
            </a:stretch>
          </p:blipFill>
          <p:spPr bwMode="auto">
            <a:xfrm>
              <a:off x="3888" y="2112"/>
              <a:ext cx="864" cy="768"/>
            </a:xfrm>
            <a:prstGeom prst="rect">
              <a:avLst/>
            </a:prstGeom>
            <a:noFill/>
            <a:ln w="9525">
              <a:noFill/>
              <a:miter lim="800000"/>
              <a:headEnd/>
              <a:tailEnd/>
            </a:ln>
          </p:spPr>
        </p:pic>
        <p:sp>
          <p:nvSpPr>
            <p:cNvPr id="64" name="Rectangle 64"/>
            <p:cNvSpPr>
              <a:spLocks noChangeArrowheads="1"/>
            </p:cNvSpPr>
            <p:nvPr/>
          </p:nvSpPr>
          <p:spPr bwMode="auto">
            <a:xfrm>
              <a:off x="4032" y="2352"/>
              <a:ext cx="576"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rgbClr val="0000CC"/>
                  </a:solidFill>
                  <a:latin typeface="Arial Narrow" charset="0"/>
                </a:rPr>
                <a:t>Onset &amp; Rime</a:t>
              </a:r>
            </a:p>
          </p:txBody>
        </p:sp>
      </p:grpSp>
      <p:grpSp>
        <p:nvGrpSpPr>
          <p:cNvPr id="65" name="Group 65"/>
          <p:cNvGrpSpPr>
            <a:grpSpLocks/>
          </p:cNvGrpSpPr>
          <p:nvPr/>
        </p:nvGrpSpPr>
        <p:grpSpPr bwMode="auto">
          <a:xfrm>
            <a:off x="7323668" y="4106341"/>
            <a:ext cx="1371600" cy="1219200"/>
            <a:chOff x="4656" y="2832"/>
            <a:chExt cx="864" cy="768"/>
          </a:xfrm>
        </p:grpSpPr>
        <p:pic>
          <p:nvPicPr>
            <p:cNvPr id="66" name="Picture 66"/>
            <p:cNvPicPr>
              <a:picLocks noChangeAspect="1" noChangeArrowheads="1"/>
            </p:cNvPicPr>
            <p:nvPr/>
          </p:nvPicPr>
          <p:blipFill>
            <a:blip r:embed="rId2"/>
            <a:srcRect/>
            <a:stretch>
              <a:fillRect/>
            </a:stretch>
          </p:blipFill>
          <p:spPr bwMode="auto">
            <a:xfrm>
              <a:off x="4656" y="2832"/>
              <a:ext cx="864" cy="768"/>
            </a:xfrm>
            <a:prstGeom prst="rect">
              <a:avLst/>
            </a:prstGeom>
            <a:noFill/>
            <a:ln w="9525">
              <a:noFill/>
              <a:miter lim="800000"/>
              <a:headEnd/>
              <a:tailEnd/>
            </a:ln>
          </p:spPr>
        </p:pic>
        <p:sp>
          <p:nvSpPr>
            <p:cNvPr id="67" name="Rectangle 67"/>
            <p:cNvSpPr>
              <a:spLocks noChangeArrowheads="1"/>
            </p:cNvSpPr>
            <p:nvPr/>
          </p:nvSpPr>
          <p:spPr bwMode="auto">
            <a:xfrm>
              <a:off x="4656" y="3120"/>
              <a:ext cx="814"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chemeClr val="hlink"/>
                  </a:solidFill>
                  <a:latin typeface="Arial Narrow" charset="0"/>
                </a:rPr>
                <a:t>Phonemic Awareness</a:t>
              </a:r>
            </a:p>
          </p:txBody>
        </p:sp>
      </p:grpSp>
      <p:grpSp>
        <p:nvGrpSpPr>
          <p:cNvPr id="68" name="Group 68"/>
          <p:cNvGrpSpPr>
            <a:grpSpLocks/>
          </p:cNvGrpSpPr>
          <p:nvPr/>
        </p:nvGrpSpPr>
        <p:grpSpPr bwMode="auto">
          <a:xfrm>
            <a:off x="4428068" y="3496741"/>
            <a:ext cx="1524000" cy="1219200"/>
            <a:chOff x="2832" y="2448"/>
            <a:chExt cx="960" cy="768"/>
          </a:xfrm>
        </p:grpSpPr>
        <p:pic>
          <p:nvPicPr>
            <p:cNvPr id="69" name="Picture 69"/>
            <p:cNvPicPr>
              <a:picLocks noChangeAspect="1" noChangeArrowheads="1"/>
            </p:cNvPicPr>
            <p:nvPr/>
          </p:nvPicPr>
          <p:blipFill>
            <a:blip r:embed="rId2"/>
            <a:srcRect/>
            <a:stretch>
              <a:fillRect/>
            </a:stretch>
          </p:blipFill>
          <p:spPr bwMode="auto">
            <a:xfrm>
              <a:off x="2832" y="2448"/>
              <a:ext cx="864" cy="768"/>
            </a:xfrm>
            <a:prstGeom prst="rect">
              <a:avLst/>
            </a:prstGeom>
            <a:noFill/>
            <a:ln w="9525">
              <a:noFill/>
              <a:miter lim="800000"/>
              <a:headEnd/>
              <a:tailEnd/>
            </a:ln>
          </p:spPr>
        </p:pic>
        <p:sp>
          <p:nvSpPr>
            <p:cNvPr id="70" name="Text Box 70"/>
            <p:cNvSpPr txBox="1">
              <a:spLocks noChangeArrowheads="1"/>
            </p:cNvSpPr>
            <p:nvPr/>
          </p:nvSpPr>
          <p:spPr bwMode="auto">
            <a:xfrm>
              <a:off x="2832" y="2688"/>
              <a:ext cx="960" cy="442"/>
            </a:xfrm>
            <a:prstGeom prst="rect">
              <a:avLst/>
            </a:prstGeom>
            <a:noFill/>
            <a:ln w="9525">
              <a:noFill/>
              <a:miter lim="800000"/>
              <a:headEnd/>
              <a:tailEnd/>
            </a:ln>
          </p:spPr>
          <p:txBody>
            <a:bodyPr>
              <a:prstTxWarp prst="textNoShape">
                <a:avLst/>
              </a:prstTxWarp>
              <a:spAutoFit/>
            </a:bodyPr>
            <a:lstStyle/>
            <a:p>
              <a:pPr>
                <a:spcBef>
                  <a:spcPct val="50000"/>
                </a:spcBef>
              </a:pPr>
              <a:r>
                <a:rPr lang="en-US" sz="2000" b="1">
                  <a:solidFill>
                    <a:srgbClr val="0000CC"/>
                  </a:solidFill>
                  <a:latin typeface="Arial Narrow" charset="0"/>
                </a:rPr>
                <a:t>    Initial Consonants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additive="base">
                                        <p:cTn id="13" dur="500" fill="hold"/>
                                        <p:tgtEl>
                                          <p:spTgt spid="53"/>
                                        </p:tgtEl>
                                        <p:attrNameLst>
                                          <p:attrName>ppt_x</p:attrName>
                                        </p:attrNameLst>
                                      </p:cBhvr>
                                      <p:tavLst>
                                        <p:tav tm="0">
                                          <p:val>
                                            <p:strVal val="#ppt_x"/>
                                          </p:val>
                                        </p:tav>
                                        <p:tav tm="100000">
                                          <p:val>
                                            <p:strVal val="#ppt_x"/>
                                          </p:val>
                                        </p:tav>
                                      </p:tavLst>
                                    </p:anim>
                                    <p:anim calcmode="lin" valueType="num">
                                      <p:cBhvr additive="base">
                                        <p:cTn id="14"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ppt_x"/>
                                          </p:val>
                                        </p:tav>
                                        <p:tav tm="100000">
                                          <p:val>
                                            <p:strVal val="#ppt_x"/>
                                          </p:val>
                                        </p:tav>
                                      </p:tavLst>
                                    </p:anim>
                                    <p:anim calcmode="lin" valueType="num">
                                      <p:cBhvr additive="base">
                                        <p:cTn id="20" dur="500" fill="hold"/>
                                        <p:tgtEl>
                                          <p:spTgt spid="56"/>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68"/>
                                        </p:tgtEl>
                                        <p:attrNameLst>
                                          <p:attrName>style.visibility</p:attrName>
                                        </p:attrNameLst>
                                      </p:cBhvr>
                                      <p:to>
                                        <p:strVal val="visible"/>
                                      </p:to>
                                    </p:set>
                                    <p:anim calcmode="lin" valueType="num">
                                      <p:cBhvr additive="base">
                                        <p:cTn id="25" dur="500" fill="hold"/>
                                        <p:tgtEl>
                                          <p:spTgt spid="68"/>
                                        </p:tgtEl>
                                        <p:attrNameLst>
                                          <p:attrName>ppt_x</p:attrName>
                                        </p:attrNameLst>
                                      </p:cBhvr>
                                      <p:tavLst>
                                        <p:tav tm="0">
                                          <p:val>
                                            <p:strVal val="#ppt_x"/>
                                          </p:val>
                                        </p:tav>
                                        <p:tav tm="100000">
                                          <p:val>
                                            <p:strVal val="#ppt_x"/>
                                          </p:val>
                                        </p:tav>
                                      </p:tavLst>
                                    </p:anim>
                                    <p:anim calcmode="lin" valueType="num">
                                      <p:cBhvr additive="base">
                                        <p:cTn id="26" dur="500" fill="hold"/>
                                        <p:tgtEl>
                                          <p:spTgt spid="68"/>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fill="hold"/>
                                        <p:tgtEl>
                                          <p:spTgt spid="59"/>
                                        </p:tgtEl>
                                        <p:attrNameLst>
                                          <p:attrName>ppt_x</p:attrName>
                                        </p:attrNameLst>
                                      </p:cBhvr>
                                      <p:tavLst>
                                        <p:tav tm="0">
                                          <p:val>
                                            <p:strVal val="#ppt_x"/>
                                          </p:val>
                                        </p:tav>
                                        <p:tav tm="100000">
                                          <p:val>
                                            <p:strVal val="#ppt_x"/>
                                          </p:val>
                                        </p:tav>
                                      </p:tavLst>
                                    </p:anim>
                                    <p:anim calcmode="lin" valueType="num">
                                      <p:cBhvr additive="base">
                                        <p:cTn id="32"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500" fill="hold"/>
                                        <p:tgtEl>
                                          <p:spTgt spid="62"/>
                                        </p:tgtEl>
                                        <p:attrNameLst>
                                          <p:attrName>ppt_x</p:attrName>
                                        </p:attrNameLst>
                                      </p:cBhvr>
                                      <p:tavLst>
                                        <p:tav tm="0">
                                          <p:val>
                                            <p:strVal val="#ppt_x"/>
                                          </p:val>
                                        </p:tav>
                                        <p:tav tm="100000">
                                          <p:val>
                                            <p:strVal val="#ppt_x"/>
                                          </p:val>
                                        </p:tav>
                                      </p:tavLst>
                                    </p:anim>
                                    <p:anim calcmode="lin" valueType="num">
                                      <p:cBhvr additive="base">
                                        <p:cTn id="38"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ppt_x"/>
                                          </p:val>
                                        </p:tav>
                                        <p:tav tm="100000">
                                          <p:val>
                                            <p:strVal val="#ppt_x"/>
                                          </p:val>
                                        </p:tav>
                                      </p:tavLst>
                                    </p:anim>
                                    <p:anim calcmode="lin" valueType="num">
                                      <p:cBhvr additive="base">
                                        <p:cTn id="44"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685800" y="609600"/>
            <a:ext cx="7391400" cy="5294313"/>
          </a:xfrm>
          <a:prstGeom prst="rect">
            <a:avLst/>
          </a:prstGeom>
          <a:noFill/>
          <a:ln w="9525">
            <a:noFill/>
            <a:miter lim="800000"/>
            <a:headEnd/>
            <a:tailEnd/>
          </a:ln>
        </p:spPr>
        <p:txBody>
          <a:bodyPr>
            <a:prstTxWarp prst="textNoShape">
              <a:avLst/>
            </a:prstTxWarp>
            <a:spAutoFit/>
          </a:bodyPr>
          <a:lstStyle/>
          <a:p>
            <a:r>
              <a:rPr lang="en-US" sz="4000"/>
              <a:t>Thinking About Letter Learning</a:t>
            </a:r>
          </a:p>
          <a:p>
            <a:endParaRPr lang="en-US" sz="4000"/>
          </a:p>
          <a:p>
            <a:r>
              <a:rPr lang="en-US" sz="4000"/>
              <a:t>Which 4 letters are the hardest to learn?</a:t>
            </a:r>
          </a:p>
          <a:p>
            <a:endParaRPr lang="en-US" sz="4000"/>
          </a:p>
          <a:p>
            <a:r>
              <a:rPr lang="en-US" sz="4000"/>
              <a:t>a,     c,     d,    f,     b,      q,                    		s,   w,    v,   z,    p,</a:t>
            </a:r>
          </a:p>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38667" y="84671"/>
            <a:ext cx="8398933" cy="6340198"/>
          </a:xfrm>
          <a:prstGeom prst="rect">
            <a:avLst/>
          </a:prstGeom>
          <a:noFill/>
        </p:spPr>
        <p:txBody>
          <a:bodyPr wrap="square" rtlCol="0">
            <a:spAutoFit/>
          </a:bodyPr>
          <a:lstStyle/>
          <a:p>
            <a:pPr algn="ctr"/>
            <a:r>
              <a:rPr lang="en-US" sz="2400" b="1" dirty="0" smtClean="0">
                <a:solidFill>
                  <a:srgbClr val="215968"/>
                </a:solidFill>
              </a:rPr>
              <a:t>Strategic Letter Work</a:t>
            </a:r>
          </a:p>
          <a:p>
            <a:endParaRPr lang="en-US" sz="2800" dirty="0" smtClean="0"/>
          </a:p>
          <a:p>
            <a:pPr>
              <a:buFont typeface="Arial"/>
              <a:buChar char="•"/>
            </a:pPr>
            <a:r>
              <a:rPr lang="en-US" sz="2800" dirty="0" smtClean="0"/>
              <a:t>ABC Chart</a:t>
            </a:r>
          </a:p>
          <a:p>
            <a:pPr>
              <a:buFont typeface="Arial"/>
              <a:buChar char="•"/>
            </a:pPr>
            <a:endParaRPr lang="en-US" sz="2800" dirty="0" smtClean="0"/>
          </a:p>
          <a:p>
            <a:pPr>
              <a:buFont typeface="Arial"/>
              <a:buChar char="•"/>
            </a:pPr>
            <a:r>
              <a:rPr lang="en-US" sz="2800" dirty="0" smtClean="0"/>
              <a:t>Letter Books</a:t>
            </a:r>
          </a:p>
          <a:p>
            <a:pPr>
              <a:buFont typeface="Arial"/>
              <a:buChar char="•"/>
            </a:pPr>
            <a:endParaRPr lang="en-US" sz="2800" dirty="0" smtClean="0"/>
          </a:p>
          <a:p>
            <a:pPr>
              <a:buFont typeface="Arial"/>
              <a:buChar char="•"/>
            </a:pPr>
            <a:r>
              <a:rPr lang="en-US" sz="2800" dirty="0" smtClean="0"/>
              <a:t>Tracing ABC Book</a:t>
            </a:r>
          </a:p>
          <a:p>
            <a:pPr>
              <a:buFont typeface="Arial"/>
              <a:buChar char="•"/>
            </a:pPr>
            <a:endParaRPr lang="en-US" sz="2800" dirty="0" smtClean="0"/>
          </a:p>
          <a:p>
            <a:pPr>
              <a:buFont typeface="Arial"/>
              <a:buChar char="•"/>
            </a:pPr>
            <a:r>
              <a:rPr lang="en-US" sz="2800" dirty="0" smtClean="0"/>
              <a:t>Sort Letters</a:t>
            </a:r>
          </a:p>
          <a:p>
            <a:pPr>
              <a:buFont typeface="Arial"/>
              <a:buChar char="•"/>
            </a:pPr>
            <a:endParaRPr lang="en-US" sz="2800" dirty="0" smtClean="0"/>
          </a:p>
          <a:p>
            <a:pPr>
              <a:buFont typeface="Arial"/>
              <a:buChar char="•"/>
            </a:pPr>
            <a:r>
              <a:rPr lang="en-US" sz="2800" dirty="0" smtClean="0"/>
              <a:t>Recognize and name upper and lower case letters</a:t>
            </a:r>
          </a:p>
          <a:p>
            <a:pPr>
              <a:buFont typeface="Arial"/>
              <a:buChar char="•"/>
            </a:pPr>
            <a:endParaRPr lang="en-US" sz="2800" dirty="0" smtClean="0"/>
          </a:p>
          <a:p>
            <a:pPr>
              <a:buFont typeface="Arial"/>
              <a:buChar char="•"/>
            </a:pPr>
            <a:r>
              <a:rPr lang="en-US" sz="2800" dirty="0" smtClean="0"/>
              <a:t>Write upper and lower case letters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additive="base">
                                        <p:cTn id="31"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 calcmode="lin" valueType="num">
                                      <p:cBhvr additive="base">
                                        <p:cTn id="37"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anim calcmode="lin" valueType="num">
                                      <p:cBhvr additive="base">
                                        <p:cTn id="43"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06400" y="101604"/>
            <a:ext cx="8246533" cy="6278641"/>
          </a:xfrm>
          <a:prstGeom prst="rect">
            <a:avLst/>
          </a:prstGeom>
          <a:noFill/>
        </p:spPr>
        <p:txBody>
          <a:bodyPr wrap="square" rtlCol="0">
            <a:spAutoFit/>
          </a:bodyPr>
          <a:lstStyle/>
          <a:p>
            <a:pPr algn="ctr"/>
            <a:r>
              <a:rPr lang="en-US" sz="3200" dirty="0" smtClean="0"/>
              <a:t>Objectives:</a:t>
            </a:r>
          </a:p>
          <a:p>
            <a:endParaRPr lang="en-US" sz="3200" dirty="0" smtClean="0"/>
          </a:p>
          <a:p>
            <a:pPr marL="342900" indent="-342900">
              <a:buFont typeface="+mj-lt"/>
              <a:buAutoNum type="arabicPeriod"/>
            </a:pPr>
            <a:r>
              <a:rPr lang="en-US" sz="3200" dirty="0" smtClean="0"/>
              <a:t> Differentiation in the Early Days      		(Using LI and CAP results)</a:t>
            </a:r>
          </a:p>
          <a:p>
            <a:pPr marL="342900" indent="-342900">
              <a:buFont typeface="+mj-lt"/>
              <a:buAutoNum type="arabicPeriod"/>
            </a:pPr>
            <a:r>
              <a:rPr lang="en-US" sz="3200" dirty="0" smtClean="0"/>
              <a:t> Looking at the Literacy Continuum</a:t>
            </a:r>
          </a:p>
          <a:p>
            <a:pPr marL="342900" indent="-342900">
              <a:buFont typeface="+mj-lt"/>
              <a:buAutoNum type="arabicPeriod"/>
            </a:pPr>
            <a:r>
              <a:rPr lang="en-US" sz="3200" dirty="0" smtClean="0"/>
              <a:t>The Power of Shared Reading &amp; Writing</a:t>
            </a:r>
          </a:p>
          <a:p>
            <a:pPr marL="342900" indent="-342900">
              <a:buFont typeface="+mj-lt"/>
              <a:buAutoNum type="arabicPeriod"/>
            </a:pPr>
            <a:r>
              <a:rPr lang="en-US" sz="3200" dirty="0" smtClean="0"/>
              <a:t> Finding one Powerful Teaching Point</a:t>
            </a:r>
          </a:p>
          <a:p>
            <a:pPr marL="342900" indent="-342900">
              <a:buFont typeface="+mj-lt"/>
              <a:buAutoNum type="arabicPeriod"/>
            </a:pPr>
            <a:r>
              <a:rPr lang="en-US" sz="3200" dirty="0" smtClean="0"/>
              <a:t> Demystifying Small Group in 	 	Kindergarten</a:t>
            </a:r>
          </a:p>
          <a:p>
            <a:pPr marL="342900" indent="-342900">
              <a:buFont typeface="+mj-lt"/>
              <a:buAutoNum type="arabicPeriod"/>
            </a:pPr>
            <a:r>
              <a:rPr lang="en-US" sz="3200" dirty="0" smtClean="0"/>
              <a:t> Common Elements for Recording 	Literacy Behaviors</a:t>
            </a:r>
          </a:p>
          <a:p>
            <a:pPr marL="342900" indent="-342900">
              <a:buFont typeface="+mj-lt"/>
              <a:buAutoNum type="arabicPeriod"/>
            </a:pPr>
            <a:r>
              <a:rPr lang="en-US" sz="3200" dirty="0" smtClean="0"/>
              <a:t> Empowering Your Para</a:t>
            </a:r>
          </a:p>
          <a:p>
            <a:pPr marL="342900" indent="-34290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838200" y="228600"/>
            <a:ext cx="7162800" cy="1323439"/>
          </a:xfrm>
          <a:prstGeom prst="rect">
            <a:avLst/>
          </a:prstGeom>
          <a:noFill/>
          <a:ln w="9525">
            <a:noFill/>
            <a:miter lim="800000"/>
            <a:headEnd/>
            <a:tailEnd/>
          </a:ln>
        </p:spPr>
        <p:txBody>
          <a:bodyPr>
            <a:prstTxWarp prst="textNoShape">
              <a:avLst/>
            </a:prstTxWarp>
            <a:spAutoFit/>
          </a:bodyPr>
          <a:lstStyle/>
          <a:p>
            <a:pPr algn="ctr"/>
            <a:r>
              <a:rPr lang="en-US" sz="4000" dirty="0" smtClean="0"/>
              <a:t>What </a:t>
            </a:r>
            <a:r>
              <a:rPr lang="en-US" sz="4000" dirty="0"/>
              <a:t>are a few sorting activities for </a:t>
            </a:r>
            <a:r>
              <a:rPr lang="en-US" sz="4000" dirty="0" smtClean="0"/>
              <a:t>LI?</a:t>
            </a:r>
          </a:p>
        </p:txBody>
      </p:sp>
      <p:sp>
        <p:nvSpPr>
          <p:cNvPr id="3" name="TextBox 2"/>
          <p:cNvSpPr txBox="1"/>
          <p:nvPr/>
        </p:nvSpPr>
        <p:spPr>
          <a:xfrm>
            <a:off x="838200" y="1930400"/>
            <a:ext cx="7459133" cy="4801315"/>
          </a:xfrm>
          <a:prstGeom prst="rect">
            <a:avLst/>
          </a:prstGeom>
          <a:noFill/>
        </p:spPr>
        <p:txBody>
          <a:bodyPr wrap="square" rtlCol="0">
            <a:spAutoFit/>
          </a:bodyPr>
          <a:lstStyle/>
          <a:p>
            <a:pPr>
              <a:buFont typeface="Arial"/>
              <a:buChar char="•"/>
            </a:pPr>
            <a:r>
              <a:rPr lang="en-US" sz="2800" dirty="0" smtClean="0">
                <a:latin typeface="American Typewriter"/>
                <a:cs typeface="American Typewriter"/>
              </a:rPr>
              <a:t>letters in </a:t>
            </a:r>
            <a:r>
              <a:rPr lang="en-US" sz="2800" dirty="0" err="1" smtClean="0">
                <a:latin typeface="American Typewriter"/>
                <a:cs typeface="American Typewriter"/>
              </a:rPr>
              <a:t>abc</a:t>
            </a:r>
            <a:r>
              <a:rPr lang="en-US" sz="2800" dirty="0" smtClean="0">
                <a:latin typeface="American Typewriter"/>
                <a:cs typeface="American Typewriter"/>
              </a:rPr>
              <a:t> order,</a:t>
            </a:r>
          </a:p>
          <a:p>
            <a:pPr>
              <a:buFont typeface="Arial"/>
              <a:buChar char="•"/>
            </a:pPr>
            <a:r>
              <a:rPr lang="en-US" sz="2800" dirty="0" smtClean="0">
                <a:latin typeface="American Typewriter"/>
                <a:cs typeface="American Typewriter"/>
              </a:rPr>
              <a:t>letters with tails, </a:t>
            </a:r>
          </a:p>
          <a:p>
            <a:pPr>
              <a:buFont typeface="Arial"/>
              <a:buChar char="•"/>
            </a:pPr>
            <a:r>
              <a:rPr lang="en-US" sz="2800" dirty="0" smtClean="0">
                <a:latin typeface="American Typewriter"/>
                <a:cs typeface="American Typewriter"/>
              </a:rPr>
              <a:t>letters that are…</a:t>
            </a:r>
          </a:p>
          <a:p>
            <a:pPr>
              <a:buFont typeface="Arial"/>
              <a:buChar char="•"/>
            </a:pPr>
            <a:r>
              <a:rPr lang="en-US" sz="2800" dirty="0" smtClean="0">
                <a:latin typeface="American Typewriter"/>
                <a:ea typeface="ＭＳ Ｐゴシック" charset="-128"/>
                <a:cs typeface="American Typewriter"/>
              </a:rPr>
              <a:t>tunnels or mountains,</a:t>
            </a:r>
          </a:p>
          <a:p>
            <a:pPr>
              <a:buFont typeface="Arial"/>
              <a:buChar char="•"/>
            </a:pPr>
            <a:r>
              <a:rPr lang="en-US" sz="2800" dirty="0" smtClean="0">
                <a:latin typeface="American Typewriter"/>
                <a:ea typeface="ＭＳ Ｐゴシック" charset="-128"/>
                <a:cs typeface="American Typewriter"/>
              </a:rPr>
              <a:t>letters with circles, </a:t>
            </a:r>
          </a:p>
          <a:p>
            <a:pPr>
              <a:buFont typeface="Arial"/>
              <a:buChar char="•"/>
            </a:pPr>
            <a:r>
              <a:rPr lang="en-US" sz="2800" dirty="0" smtClean="0">
                <a:latin typeface="American Typewriter"/>
                <a:ea typeface="ＭＳ Ｐゴシック" charset="-128"/>
                <a:cs typeface="American Typewriter"/>
              </a:rPr>
              <a:t>letters with sticks, </a:t>
            </a:r>
          </a:p>
          <a:p>
            <a:pPr>
              <a:buFont typeface="Arial"/>
              <a:buChar char="•"/>
            </a:pPr>
            <a:r>
              <a:rPr lang="en-US" sz="2800" dirty="0" smtClean="0">
                <a:latin typeface="American Typewriter"/>
                <a:ea typeface="ＭＳ Ｐゴシック" charset="-128"/>
                <a:cs typeface="American Typewriter"/>
              </a:rPr>
              <a:t>letters that are tall, </a:t>
            </a:r>
          </a:p>
          <a:p>
            <a:pPr>
              <a:buFont typeface="Arial"/>
              <a:buChar char="•"/>
            </a:pPr>
            <a:r>
              <a:rPr lang="en-US" sz="2800" dirty="0" smtClean="0">
                <a:latin typeface="American Typewriter"/>
                <a:ea typeface="ＭＳ Ｐゴシック" charset="-128"/>
                <a:cs typeface="American Typewriter"/>
              </a:rPr>
              <a:t>upper and lower,</a:t>
            </a:r>
          </a:p>
          <a:p>
            <a:pPr>
              <a:buFont typeface="Arial"/>
              <a:buChar char="•"/>
            </a:pPr>
            <a:r>
              <a:rPr lang="en-US" sz="2800" dirty="0" smtClean="0">
                <a:latin typeface="American Typewriter"/>
                <a:ea typeface="ＭＳ Ｐゴシック" charset="-128"/>
                <a:cs typeface="American Typewriter"/>
              </a:rPr>
              <a:t>letters that are short</a:t>
            </a:r>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lide(fromBottom)">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3"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28072" y="-1"/>
            <a:ext cx="8660326" cy="5757333"/>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7" y="110071"/>
            <a:ext cx="8580776" cy="45466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7" y="311156"/>
            <a:ext cx="8611361" cy="44640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38667" y="423333"/>
            <a:ext cx="8263466" cy="369332"/>
          </a:xfrm>
          <a:prstGeom prst="rect">
            <a:avLst/>
          </a:prstGeom>
          <a:noFill/>
        </p:spPr>
        <p:txBody>
          <a:bodyPr wrap="square" rtlCol="0">
            <a:spAutoFit/>
          </a:bodyPr>
          <a:lstStyle/>
          <a:p>
            <a:r>
              <a:rPr lang="en-US" dirty="0" smtClean="0"/>
              <a:t>Implications for LI Teaching</a:t>
            </a:r>
            <a:endParaRPr lang="en-US" dirty="0"/>
          </a:p>
        </p:txBody>
      </p:sp>
      <p:sp>
        <p:nvSpPr>
          <p:cNvPr id="3" name="TextBox 2"/>
          <p:cNvSpPr txBox="1"/>
          <p:nvPr/>
        </p:nvSpPr>
        <p:spPr>
          <a:xfrm>
            <a:off x="338667" y="965204"/>
            <a:ext cx="8483600" cy="5078314"/>
          </a:xfrm>
          <a:prstGeom prst="rect">
            <a:avLst/>
          </a:prstGeom>
          <a:noFill/>
        </p:spPr>
        <p:txBody>
          <a:bodyPr wrap="square" rtlCol="0">
            <a:spAutoFit/>
          </a:bodyPr>
          <a:lstStyle/>
          <a:p>
            <a:r>
              <a:rPr lang="en-US" dirty="0" smtClean="0"/>
              <a:t> </a:t>
            </a:r>
            <a:r>
              <a:rPr lang="en-US" sz="3600" dirty="0" smtClean="0"/>
              <a:t>Clay (1995) says that seeing letters in print is an important part of letter learning, but she prefers instruction that incorporates </a:t>
            </a:r>
            <a:r>
              <a:rPr lang="en-US" sz="3600" i="1" dirty="0" smtClean="0"/>
              <a:t>Three Ways of Remembering unknown letters. </a:t>
            </a:r>
          </a:p>
          <a:p>
            <a:endParaRPr lang="en-US" sz="3600" i="1" dirty="0" smtClean="0"/>
          </a:p>
          <a:p>
            <a:r>
              <a:rPr lang="en-US" sz="3600" i="1" dirty="0" smtClean="0"/>
              <a:t>(Note these three areas should also be used to help children learn unknown words.)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extBox 1"/>
          <p:cNvSpPr txBox="1">
            <a:spLocks noChangeArrowheads="1"/>
          </p:cNvSpPr>
          <p:nvPr/>
        </p:nvSpPr>
        <p:spPr bwMode="auto">
          <a:xfrm>
            <a:off x="609600" y="533400"/>
            <a:ext cx="7620000" cy="5078413"/>
          </a:xfrm>
          <a:prstGeom prst="rect">
            <a:avLst/>
          </a:prstGeom>
          <a:noFill/>
          <a:ln w="9525">
            <a:noFill/>
            <a:miter lim="800000"/>
            <a:headEnd/>
            <a:tailEnd/>
          </a:ln>
        </p:spPr>
        <p:txBody>
          <a:bodyPr>
            <a:prstTxWarp prst="textNoShape">
              <a:avLst/>
            </a:prstTxWarp>
            <a:spAutoFit/>
          </a:bodyPr>
          <a:lstStyle/>
          <a:p>
            <a:r>
              <a:rPr lang="en-US" sz="3600"/>
              <a:t>Using Letter Formation and </a:t>
            </a:r>
          </a:p>
          <a:p>
            <a:r>
              <a:rPr lang="en-US" sz="3600"/>
              <a:t>Three Ways of Remembering</a:t>
            </a:r>
          </a:p>
          <a:p>
            <a:endParaRPr lang="en-US" sz="3600"/>
          </a:p>
          <a:p>
            <a:r>
              <a:rPr lang="en-US" sz="3600"/>
              <a:t>Model with:</a:t>
            </a:r>
          </a:p>
          <a:p>
            <a:pPr>
              <a:buFont typeface="Arial" charset="-52"/>
              <a:buChar char="•"/>
            </a:pPr>
            <a:r>
              <a:rPr lang="en-US" sz="3600"/>
              <a:t>Write the letter saying its name</a:t>
            </a:r>
          </a:p>
          <a:p>
            <a:pPr>
              <a:buFont typeface="Arial" charset="-52"/>
              <a:buChar char="•"/>
            </a:pPr>
            <a:r>
              <a:rPr lang="en-US" sz="3600"/>
              <a:t>Write it again saying the verbal path</a:t>
            </a:r>
          </a:p>
          <a:p>
            <a:pPr>
              <a:buFont typeface="Arial" charset="-52"/>
              <a:buChar char="•"/>
            </a:pPr>
            <a:r>
              <a:rPr lang="en-US" sz="3600"/>
              <a:t>Write it again saying the sound that goes with the letter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89618" y="702581"/>
            <a:ext cx="7849190" cy="4062651"/>
          </a:xfrm>
          <a:prstGeom prst="rect">
            <a:avLst/>
          </a:prstGeom>
          <a:noFill/>
        </p:spPr>
        <p:txBody>
          <a:bodyPr wrap="square" rtlCol="0">
            <a:spAutoFit/>
          </a:bodyPr>
          <a:lstStyle/>
          <a:p>
            <a:r>
              <a:rPr lang="en-US" sz="4000" dirty="0" smtClean="0"/>
              <a:t>Reviewing the Continuum</a:t>
            </a:r>
          </a:p>
          <a:p>
            <a:endParaRPr lang="en-US" sz="4000" dirty="0" smtClean="0"/>
          </a:p>
          <a:p>
            <a:pPr algn="ctr"/>
            <a:r>
              <a:rPr lang="en-US" sz="4000" dirty="0" smtClean="0"/>
              <a:t>Reviewing the Emergent  Continuum and What Is Under Control</a:t>
            </a:r>
          </a:p>
          <a:p>
            <a:endParaRPr lang="en-US" sz="4000" dirty="0" smtClean="0"/>
          </a:p>
          <a:p>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95288" y="549275"/>
            <a:ext cx="8353425" cy="1809750"/>
          </a:xfrm>
          <a:prstGeom prst="rect">
            <a:avLst/>
          </a:prstGeom>
          <a:noFill/>
          <a:ln w="9525">
            <a:solidFill>
              <a:srgbClr val="006600"/>
            </a:solidFill>
            <a:miter lim="800000"/>
            <a:headEnd/>
            <a:tailEnd/>
          </a:ln>
          <a:effectLst/>
        </p:spPr>
        <p:txBody>
          <a:bodyPr>
            <a:prstTxWarp prst="textNoShape">
              <a:avLst/>
            </a:prstTxWarp>
            <a:spAutoFit/>
          </a:bodyPr>
          <a:lstStyle/>
          <a:p>
            <a:pPr>
              <a:spcBef>
                <a:spcPct val="50000"/>
              </a:spcBef>
            </a:pPr>
            <a:r>
              <a:rPr lang="en-US" sz="2800" b="1"/>
              <a:t>In kindergarten there is a smooth transition from shared to guided reading as children demonstrate that they are on the verge of reading.</a:t>
            </a:r>
          </a:p>
        </p:txBody>
      </p:sp>
      <p:sp>
        <p:nvSpPr>
          <p:cNvPr id="3" name="Text Box 3"/>
          <p:cNvSpPr txBox="1">
            <a:spLocks noChangeArrowheads="1"/>
          </p:cNvSpPr>
          <p:nvPr/>
        </p:nvSpPr>
        <p:spPr bwMode="auto">
          <a:xfrm>
            <a:off x="468313" y="4652963"/>
            <a:ext cx="8280400" cy="1809750"/>
          </a:xfrm>
          <a:prstGeom prst="rect">
            <a:avLst/>
          </a:prstGeom>
          <a:noFill/>
          <a:ln w="9525">
            <a:solidFill>
              <a:srgbClr val="006600"/>
            </a:solidFill>
            <a:miter lim="800000"/>
            <a:headEnd/>
            <a:tailEnd/>
          </a:ln>
          <a:effectLst/>
        </p:spPr>
        <p:txBody>
          <a:bodyPr>
            <a:prstTxWarp prst="textNoShape">
              <a:avLst/>
            </a:prstTxWarp>
            <a:spAutoFit/>
          </a:bodyPr>
          <a:lstStyle/>
          <a:p>
            <a:pPr>
              <a:spcBef>
                <a:spcPct val="50000"/>
              </a:spcBef>
            </a:pPr>
            <a:r>
              <a:rPr lang="en-US" sz="2800" b="1" i="1"/>
              <a:t>If children do not know letters, there is no need to delay their reading of text.  </a:t>
            </a:r>
            <a:r>
              <a:rPr lang="en-US" sz="2800" b="1"/>
              <a:t>They can continue to learn more about letters and words as they encounter them in text.</a:t>
            </a:r>
            <a:endParaRPr lang="en-US" sz="2800" b="1" i="1"/>
          </a:p>
        </p:txBody>
      </p:sp>
      <p:sp>
        <p:nvSpPr>
          <p:cNvPr id="5" name="WordArt 6"/>
          <p:cNvSpPr>
            <a:spLocks noChangeArrowheads="1" noChangeShapeType="1" noTextEdit="1"/>
          </p:cNvSpPr>
          <p:nvPr/>
        </p:nvSpPr>
        <p:spPr bwMode="auto">
          <a:xfrm>
            <a:off x="2246278" y="2852738"/>
            <a:ext cx="4105275" cy="1152525"/>
          </a:xfrm>
          <a:prstGeom prst="rect">
            <a:avLst/>
          </a:prstGeom>
        </p:spPr>
        <p:txBody>
          <a:bodyPr wrap="none" fromWordArt="1">
            <a:prstTxWarp prst="textPlain">
              <a:avLst>
                <a:gd name="adj" fmla="val 50000"/>
              </a:avLst>
            </a:prstTxWarp>
          </a:bodyPr>
          <a:lstStyle/>
          <a:p>
            <a:pPr algn="ctr"/>
            <a:r>
              <a:rPr lang="en-US" sz="3600" kern="10" dirty="0">
                <a:ln w="19050">
                  <a:solidFill>
                    <a:srgbClr val="99CCFF"/>
                  </a:solidFill>
                  <a:round/>
                  <a:headEnd/>
                  <a:tailEnd/>
                </a:ln>
                <a:solidFill>
                  <a:srgbClr val="0066CC"/>
                </a:solidFill>
                <a:effectLst>
                  <a:outerShdw blurRad="63500" dist="38099" dir="2700000" algn="ctr" rotWithShape="0">
                    <a:srgbClr val="990000">
                      <a:alpha val="74998"/>
                    </a:srgbClr>
                  </a:outerShdw>
                </a:effectLst>
                <a:latin typeface="Impact"/>
                <a:ea typeface="Impact"/>
                <a:cs typeface="Impact"/>
              </a:rPr>
              <a:t>Early Readers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32984" y="191805"/>
            <a:ext cx="8775544" cy="5548597"/>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1832" y="101902"/>
            <a:ext cx="8940570" cy="568229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006600" y="809625"/>
            <a:ext cx="5599113" cy="4525963"/>
          </a:xfrm>
          <a:prstGeom prst="rtTriangle">
            <a:avLst/>
          </a:prstGeom>
          <a:solidFill>
            <a:srgbClr val="CCFF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3" name="Text Box 3"/>
          <p:cNvSpPr txBox="1">
            <a:spLocks noChangeArrowheads="1"/>
          </p:cNvSpPr>
          <p:nvPr/>
        </p:nvSpPr>
        <p:spPr bwMode="auto">
          <a:xfrm>
            <a:off x="530225" y="412750"/>
            <a:ext cx="1631950"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2500" b="1">
                <a:latin typeface="Arial" pitchFamily="-109" charset="-52"/>
              </a:rPr>
              <a:t>Reading</a:t>
            </a:r>
          </a:p>
        </p:txBody>
      </p:sp>
      <p:sp>
        <p:nvSpPr>
          <p:cNvPr id="4" name="Text Box 4"/>
          <p:cNvSpPr txBox="1">
            <a:spLocks noChangeArrowheads="1"/>
          </p:cNvSpPr>
          <p:nvPr/>
        </p:nvSpPr>
        <p:spPr bwMode="auto">
          <a:xfrm>
            <a:off x="7666038" y="333375"/>
            <a:ext cx="1477962"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2500" b="1">
                <a:latin typeface="Arial" pitchFamily="-109" charset="-52"/>
              </a:rPr>
              <a:t>Writing</a:t>
            </a:r>
          </a:p>
        </p:txBody>
      </p:sp>
      <p:sp>
        <p:nvSpPr>
          <p:cNvPr id="5" name="Text Box 5"/>
          <p:cNvSpPr txBox="1">
            <a:spLocks noChangeArrowheads="1"/>
          </p:cNvSpPr>
          <p:nvPr/>
        </p:nvSpPr>
        <p:spPr bwMode="auto">
          <a:xfrm>
            <a:off x="2162175" y="4144963"/>
            <a:ext cx="2333625"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endParaRPr lang="en-US" sz="2500" b="1">
              <a:latin typeface="Arial" pitchFamily="-109" charset="-52"/>
            </a:endParaRPr>
          </a:p>
        </p:txBody>
      </p:sp>
      <p:sp>
        <p:nvSpPr>
          <p:cNvPr id="6" name="Text Box 6"/>
          <p:cNvSpPr txBox="1">
            <a:spLocks noChangeArrowheads="1"/>
          </p:cNvSpPr>
          <p:nvPr/>
        </p:nvSpPr>
        <p:spPr bwMode="auto">
          <a:xfrm>
            <a:off x="5116513" y="3113088"/>
            <a:ext cx="1944687"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2500" b="1">
                <a:latin typeface="Arial" pitchFamily="-109" charset="-52"/>
              </a:rPr>
              <a:t>Child Does</a:t>
            </a:r>
          </a:p>
        </p:txBody>
      </p:sp>
      <p:sp>
        <p:nvSpPr>
          <p:cNvPr id="7" name="Text Box 7"/>
          <p:cNvSpPr txBox="1">
            <a:spLocks noChangeArrowheads="1"/>
          </p:cNvSpPr>
          <p:nvPr/>
        </p:nvSpPr>
        <p:spPr bwMode="auto">
          <a:xfrm>
            <a:off x="355593" y="1365250"/>
            <a:ext cx="1758950" cy="372046"/>
          </a:xfrm>
          <a:prstGeom prst="rect">
            <a:avLst/>
          </a:prstGeom>
          <a:noFill/>
          <a:ln w="9525">
            <a:noFill/>
            <a:miter lim="800000"/>
            <a:headEnd/>
            <a:tailEnd/>
          </a:ln>
          <a:effectLst/>
        </p:spPr>
        <p:txBody>
          <a:bodyPr wrap="square" lIns="94128" tIns="47064" rIns="94128" bIns="47064">
            <a:prstTxWarp prst="textNoShape">
              <a:avLst/>
            </a:prstTxWarp>
            <a:spAutoFit/>
          </a:bodyPr>
          <a:lstStyle/>
          <a:p>
            <a:pPr defTabSz="941388">
              <a:spcBef>
                <a:spcPct val="50000"/>
              </a:spcBef>
            </a:pPr>
            <a:r>
              <a:rPr lang="en-US" b="1" dirty="0">
                <a:solidFill>
                  <a:srgbClr val="292929"/>
                </a:solidFill>
                <a:latin typeface="Arial" pitchFamily="-109" charset="-52"/>
              </a:rPr>
              <a:t>Read Aloud</a:t>
            </a:r>
          </a:p>
        </p:txBody>
      </p:sp>
      <p:sp>
        <p:nvSpPr>
          <p:cNvPr id="8" name="Text Box 8"/>
          <p:cNvSpPr txBox="1">
            <a:spLocks noChangeArrowheads="1"/>
          </p:cNvSpPr>
          <p:nvPr/>
        </p:nvSpPr>
        <p:spPr bwMode="auto">
          <a:xfrm>
            <a:off x="0" y="2397125"/>
            <a:ext cx="1928813" cy="372046"/>
          </a:xfrm>
          <a:prstGeom prst="rect">
            <a:avLst/>
          </a:prstGeom>
          <a:noFill/>
          <a:ln w="9525">
            <a:noFill/>
            <a:miter lim="800000"/>
            <a:headEnd/>
            <a:tailEnd/>
          </a:ln>
          <a:effectLst/>
        </p:spPr>
        <p:txBody>
          <a:bodyPr wrap="square" lIns="94128" tIns="47064" rIns="94128" bIns="47064">
            <a:prstTxWarp prst="textNoShape">
              <a:avLst/>
            </a:prstTxWarp>
            <a:spAutoFit/>
          </a:bodyPr>
          <a:lstStyle/>
          <a:p>
            <a:pPr defTabSz="941388">
              <a:spcBef>
                <a:spcPct val="50000"/>
              </a:spcBef>
            </a:pPr>
            <a:r>
              <a:rPr lang="en-US" b="1" dirty="0">
                <a:solidFill>
                  <a:srgbClr val="292929"/>
                </a:solidFill>
                <a:latin typeface="Arial" pitchFamily="-109" charset="-52"/>
              </a:rPr>
              <a:t>Shared Reading</a:t>
            </a:r>
          </a:p>
        </p:txBody>
      </p:sp>
      <p:sp>
        <p:nvSpPr>
          <p:cNvPr id="9" name="Text Box 9"/>
          <p:cNvSpPr txBox="1">
            <a:spLocks noChangeArrowheads="1"/>
          </p:cNvSpPr>
          <p:nvPr/>
        </p:nvSpPr>
        <p:spPr bwMode="auto">
          <a:xfrm>
            <a:off x="374650" y="3509963"/>
            <a:ext cx="1389063" cy="82550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b="1" i="1" dirty="0">
                <a:solidFill>
                  <a:srgbClr val="000000"/>
                </a:solidFill>
                <a:effectLst>
                  <a:outerShdw blurRad="38100" dist="38100" dir="2700000" algn="tl">
                    <a:srgbClr val="FFFFFF"/>
                  </a:outerShdw>
                </a:effectLst>
                <a:latin typeface="Arial" pitchFamily="-109" charset="-52"/>
              </a:rPr>
              <a:t>Guided Reading</a:t>
            </a:r>
          </a:p>
        </p:txBody>
      </p:sp>
      <p:sp>
        <p:nvSpPr>
          <p:cNvPr id="10" name="Text Box 10"/>
          <p:cNvSpPr txBox="1">
            <a:spLocks noChangeArrowheads="1"/>
          </p:cNvSpPr>
          <p:nvPr/>
        </p:nvSpPr>
        <p:spPr bwMode="auto">
          <a:xfrm>
            <a:off x="338660" y="4598990"/>
            <a:ext cx="1851025" cy="649045"/>
          </a:xfrm>
          <a:prstGeom prst="rect">
            <a:avLst/>
          </a:prstGeom>
          <a:noFill/>
          <a:ln w="9525">
            <a:noFill/>
            <a:miter lim="800000"/>
            <a:headEnd/>
            <a:tailEnd/>
          </a:ln>
          <a:effectLst/>
        </p:spPr>
        <p:txBody>
          <a:bodyPr wrap="square" lIns="94128" tIns="47064" rIns="94128" bIns="47064">
            <a:prstTxWarp prst="textNoShape">
              <a:avLst/>
            </a:prstTxWarp>
            <a:spAutoFit/>
          </a:bodyPr>
          <a:lstStyle/>
          <a:p>
            <a:pPr defTabSz="941388">
              <a:spcBef>
                <a:spcPct val="50000"/>
              </a:spcBef>
            </a:pPr>
            <a:r>
              <a:rPr lang="en-US" b="1" dirty="0">
                <a:solidFill>
                  <a:srgbClr val="292929"/>
                </a:solidFill>
                <a:latin typeface="Arial" pitchFamily="-109" charset="-52"/>
              </a:rPr>
              <a:t>Independent Reading</a:t>
            </a:r>
          </a:p>
        </p:txBody>
      </p:sp>
      <p:sp>
        <p:nvSpPr>
          <p:cNvPr id="11" name="AutoShape 11"/>
          <p:cNvSpPr>
            <a:spLocks noChangeArrowheads="1"/>
          </p:cNvSpPr>
          <p:nvPr/>
        </p:nvSpPr>
        <p:spPr bwMode="auto">
          <a:xfrm rot="10800000">
            <a:off x="2006600" y="809625"/>
            <a:ext cx="5599113" cy="4525963"/>
          </a:xfrm>
          <a:prstGeom prst="rtTriangle">
            <a:avLst/>
          </a:prstGeom>
          <a:solidFill>
            <a:srgbClr val="CC99FF"/>
          </a:solidFill>
          <a:ln w="9525">
            <a:solidFill>
              <a:schemeClr val="tx1"/>
            </a:solidFill>
            <a:miter lim="800000"/>
            <a:headEnd/>
            <a:tailEnd/>
          </a:ln>
          <a:effectLst/>
        </p:spPr>
        <p:txBody>
          <a:bodyPr rot="10800000" wrap="none" lIns="94128" tIns="47064" rIns="94128" bIns="47064" anchor="ctr">
            <a:prstTxWarp prst="textNoShape">
              <a:avLst/>
            </a:prstTxWarp>
          </a:bodyPr>
          <a:lstStyle/>
          <a:p>
            <a:pPr algn="ctr" defTabSz="941388"/>
            <a:endParaRPr lang="en-US" sz="2500" b="1">
              <a:solidFill>
                <a:srgbClr val="CC99FF"/>
              </a:solidFill>
              <a:latin typeface="Arial" pitchFamily="-109" charset="-52"/>
            </a:endParaRPr>
          </a:p>
        </p:txBody>
      </p:sp>
      <p:sp>
        <p:nvSpPr>
          <p:cNvPr id="12" name="Text Box 12"/>
          <p:cNvSpPr txBox="1">
            <a:spLocks noChangeArrowheads="1"/>
          </p:cNvSpPr>
          <p:nvPr/>
        </p:nvSpPr>
        <p:spPr bwMode="auto">
          <a:xfrm>
            <a:off x="4106863" y="2555875"/>
            <a:ext cx="1943100" cy="477838"/>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endParaRPr lang="en-US" sz="2500" b="1">
              <a:latin typeface="Arial" pitchFamily="-109" charset="-52"/>
            </a:endParaRPr>
          </a:p>
        </p:txBody>
      </p:sp>
      <p:graphicFrame>
        <p:nvGraphicFramePr>
          <p:cNvPr id="13" name="Group 13"/>
          <p:cNvGraphicFramePr>
            <a:graphicFrameLocks noGrp="1"/>
          </p:cNvGraphicFramePr>
          <p:nvPr/>
        </p:nvGraphicFramePr>
        <p:xfrm>
          <a:off x="1979613" y="836613"/>
          <a:ext cx="5599112" cy="4505326"/>
        </p:xfrm>
        <a:graphic>
          <a:graphicData uri="http://schemas.openxmlformats.org/drawingml/2006/table">
            <a:tbl>
              <a:tblPr/>
              <a:tblGrid>
                <a:gridCol w="2800350"/>
                <a:gridCol w="2798762"/>
              </a:tblGrid>
              <a:tr h="1111250">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0300">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 name="Text Box 29"/>
          <p:cNvSpPr txBox="1">
            <a:spLocks noChangeArrowheads="1"/>
          </p:cNvSpPr>
          <p:nvPr/>
        </p:nvSpPr>
        <p:spPr bwMode="auto">
          <a:xfrm>
            <a:off x="7761288" y="1920875"/>
            <a:ext cx="1382712" cy="58420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1600" b="1">
                <a:solidFill>
                  <a:srgbClr val="292929"/>
                </a:solidFill>
                <a:latin typeface="Arial" pitchFamily="-109" charset="-52"/>
              </a:rPr>
              <a:t>Shared Writing</a:t>
            </a:r>
          </a:p>
        </p:txBody>
      </p:sp>
      <p:sp>
        <p:nvSpPr>
          <p:cNvPr id="15" name="Text Box 30"/>
          <p:cNvSpPr txBox="1">
            <a:spLocks noChangeArrowheads="1"/>
          </p:cNvSpPr>
          <p:nvPr/>
        </p:nvSpPr>
        <p:spPr bwMode="auto">
          <a:xfrm>
            <a:off x="7740650" y="2781300"/>
            <a:ext cx="1227138" cy="58420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1600" b="1">
                <a:solidFill>
                  <a:srgbClr val="292929"/>
                </a:solidFill>
                <a:latin typeface="Arial" pitchFamily="-109" charset="-52"/>
              </a:rPr>
              <a:t>Interactive Writing</a:t>
            </a:r>
          </a:p>
        </p:txBody>
      </p:sp>
      <p:sp>
        <p:nvSpPr>
          <p:cNvPr id="16" name="Text Box 31"/>
          <p:cNvSpPr txBox="1">
            <a:spLocks noChangeArrowheads="1"/>
          </p:cNvSpPr>
          <p:nvPr/>
        </p:nvSpPr>
        <p:spPr bwMode="auto">
          <a:xfrm>
            <a:off x="7740650" y="3716338"/>
            <a:ext cx="931863" cy="58420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1600" b="1">
                <a:solidFill>
                  <a:srgbClr val="292929"/>
                </a:solidFill>
                <a:latin typeface="Arial" pitchFamily="-109" charset="-52"/>
              </a:rPr>
              <a:t>Guided Writing</a:t>
            </a:r>
          </a:p>
        </p:txBody>
      </p:sp>
      <p:sp>
        <p:nvSpPr>
          <p:cNvPr id="17" name="Text Box 32"/>
          <p:cNvSpPr txBox="1">
            <a:spLocks noChangeArrowheads="1"/>
          </p:cNvSpPr>
          <p:nvPr/>
        </p:nvSpPr>
        <p:spPr bwMode="auto">
          <a:xfrm>
            <a:off x="7761289" y="4581525"/>
            <a:ext cx="1555750" cy="58420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1600" b="1" dirty="0">
                <a:solidFill>
                  <a:srgbClr val="292929"/>
                </a:solidFill>
                <a:latin typeface="Arial" pitchFamily="-109" charset="-52"/>
              </a:rPr>
              <a:t>Independent Writing</a:t>
            </a:r>
          </a:p>
        </p:txBody>
      </p:sp>
      <p:sp>
        <p:nvSpPr>
          <p:cNvPr id="18" name="Text Box 33"/>
          <p:cNvSpPr txBox="1">
            <a:spLocks noChangeArrowheads="1"/>
          </p:cNvSpPr>
          <p:nvPr/>
        </p:nvSpPr>
        <p:spPr bwMode="auto">
          <a:xfrm>
            <a:off x="4649788" y="2079625"/>
            <a:ext cx="2333625"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2500" b="1">
                <a:latin typeface="Arial" pitchFamily="-109" charset="-52"/>
              </a:rPr>
              <a:t>Teacher Does</a:t>
            </a:r>
          </a:p>
        </p:txBody>
      </p:sp>
      <p:sp>
        <p:nvSpPr>
          <p:cNvPr id="19" name="Text Box 34"/>
          <p:cNvSpPr txBox="1">
            <a:spLocks noChangeArrowheads="1"/>
          </p:cNvSpPr>
          <p:nvPr/>
        </p:nvSpPr>
        <p:spPr bwMode="auto">
          <a:xfrm>
            <a:off x="2162175" y="3113088"/>
            <a:ext cx="2798763"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2500" b="1">
                <a:latin typeface="Arial" pitchFamily="-109" charset="-52"/>
              </a:rPr>
              <a:t>Child Does</a:t>
            </a:r>
          </a:p>
        </p:txBody>
      </p:sp>
      <p:sp>
        <p:nvSpPr>
          <p:cNvPr id="20" name="Text Box 35"/>
          <p:cNvSpPr txBox="1">
            <a:spLocks noChangeArrowheads="1"/>
          </p:cNvSpPr>
          <p:nvPr/>
        </p:nvSpPr>
        <p:spPr bwMode="auto">
          <a:xfrm>
            <a:off x="7754410" y="1196975"/>
            <a:ext cx="1304925" cy="58420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1600" b="1" dirty="0">
                <a:solidFill>
                  <a:srgbClr val="292929"/>
                </a:solidFill>
                <a:latin typeface="Arial" pitchFamily="-109" charset="-52"/>
              </a:rPr>
              <a:t>Modeled Writing</a:t>
            </a:r>
          </a:p>
        </p:txBody>
      </p:sp>
      <p:sp>
        <p:nvSpPr>
          <p:cNvPr id="21" name="Text Box 36"/>
          <p:cNvSpPr txBox="1">
            <a:spLocks noChangeArrowheads="1"/>
          </p:cNvSpPr>
          <p:nvPr/>
        </p:nvSpPr>
        <p:spPr bwMode="auto">
          <a:xfrm>
            <a:off x="2404534" y="104248"/>
            <a:ext cx="4910667" cy="479768"/>
          </a:xfrm>
          <a:prstGeom prst="rect">
            <a:avLst/>
          </a:prstGeom>
          <a:noFill/>
          <a:ln w="9525">
            <a:noFill/>
            <a:miter lim="800000"/>
            <a:headEnd/>
            <a:tailEnd/>
          </a:ln>
          <a:effectLst/>
        </p:spPr>
        <p:txBody>
          <a:bodyPr wrap="square" lIns="94128" tIns="47064" rIns="94128" bIns="47064">
            <a:prstTxWarp prst="textNoShape">
              <a:avLst/>
            </a:prstTxWarp>
            <a:spAutoFit/>
          </a:bodyPr>
          <a:lstStyle/>
          <a:p>
            <a:pPr defTabSz="941388">
              <a:spcBef>
                <a:spcPct val="50000"/>
              </a:spcBef>
            </a:pPr>
            <a:r>
              <a:rPr lang="en-US" sz="2500" b="1" u="sng" dirty="0" smtClean="0">
                <a:latin typeface="Arial" pitchFamily="-109" charset="-52"/>
              </a:rPr>
              <a:t>Comprehensive Core </a:t>
            </a:r>
            <a:r>
              <a:rPr lang="en-US" sz="2500" b="1" u="sng" dirty="0">
                <a:latin typeface="Arial" pitchFamily="-109" charset="-52"/>
              </a:rPr>
              <a:t>Literacy </a:t>
            </a:r>
          </a:p>
        </p:txBody>
      </p:sp>
      <p:sp>
        <p:nvSpPr>
          <p:cNvPr id="22" name="Text Box 37"/>
          <p:cNvSpPr txBox="1">
            <a:spLocks noChangeArrowheads="1"/>
          </p:cNvSpPr>
          <p:nvPr/>
        </p:nvSpPr>
        <p:spPr bwMode="auto">
          <a:xfrm>
            <a:off x="1851025" y="6129338"/>
            <a:ext cx="5988050" cy="4762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endParaRPr lang="en-US" sz="2500" b="1">
              <a:latin typeface="Arial" pitchFamily="-109" charset="-52"/>
            </a:endParaRPr>
          </a:p>
        </p:txBody>
      </p:sp>
      <p:sp>
        <p:nvSpPr>
          <p:cNvPr id="23" name="Text Box 38"/>
          <p:cNvSpPr txBox="1">
            <a:spLocks noChangeArrowheads="1"/>
          </p:cNvSpPr>
          <p:nvPr/>
        </p:nvSpPr>
        <p:spPr bwMode="auto">
          <a:xfrm>
            <a:off x="1539875" y="5494338"/>
            <a:ext cx="6592888" cy="1047750"/>
          </a:xfrm>
          <a:prstGeom prst="rect">
            <a:avLst/>
          </a:prstGeom>
          <a:noFill/>
          <a:ln w="9525">
            <a:noFill/>
            <a:miter lim="800000"/>
            <a:headEnd/>
            <a:tailEnd/>
          </a:ln>
          <a:effectLst/>
        </p:spPr>
        <p:txBody>
          <a:bodyPr lIns="94128" tIns="47064" rIns="94128" bIns="47064">
            <a:prstTxWarp prst="textNoShape">
              <a:avLst/>
            </a:prstTxWarp>
            <a:spAutoFit/>
          </a:bodyPr>
          <a:lstStyle/>
          <a:p>
            <a:pPr defTabSz="941388">
              <a:spcBef>
                <a:spcPct val="50000"/>
              </a:spcBef>
            </a:pPr>
            <a:r>
              <a:rPr lang="en-US" sz="2100" b="1" i="1">
                <a:latin typeface="Arial" pitchFamily="-109" charset="-52"/>
              </a:rPr>
              <a:t>The teacher  gradually gives control of the text to the child, depending upon the demands of the text and the child’s ability</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457200" y="274638"/>
            <a:ext cx="8291513" cy="775229"/>
          </a:xfrm>
        </p:spPr>
        <p:txBody>
          <a:bodyPr/>
          <a:lstStyle/>
          <a:p>
            <a:r>
              <a:rPr lang="en-US" sz="3600" u="sng" dirty="0">
                <a:latin typeface="Comic Sans MS" pitchFamily="-109" charset="0"/>
              </a:rPr>
              <a:t>Ways to assess</a:t>
            </a:r>
          </a:p>
        </p:txBody>
      </p:sp>
      <p:sp>
        <p:nvSpPr>
          <p:cNvPr id="205827" name="Rectangle 3"/>
          <p:cNvSpPr>
            <a:spLocks noGrp="1" noChangeArrowheads="1"/>
          </p:cNvSpPr>
          <p:nvPr>
            <p:ph type="body" sz="half" idx="1"/>
          </p:nvPr>
        </p:nvSpPr>
        <p:spPr>
          <a:xfrm>
            <a:off x="385763" y="1473200"/>
            <a:ext cx="8362950" cy="4346575"/>
          </a:xfrm>
        </p:spPr>
        <p:txBody>
          <a:bodyPr>
            <a:normAutofit lnSpcReduction="10000"/>
          </a:bodyPr>
          <a:lstStyle/>
          <a:p>
            <a:r>
              <a:rPr lang="en-US" sz="2800" dirty="0">
                <a:latin typeface="Comic Sans MS" pitchFamily="-109" charset="0"/>
              </a:rPr>
              <a:t>Observation and anecdotal records</a:t>
            </a:r>
          </a:p>
          <a:p>
            <a:r>
              <a:rPr lang="en-US" sz="2800" dirty="0">
                <a:latin typeface="Comic Sans MS" pitchFamily="-109" charset="0"/>
              </a:rPr>
              <a:t>Running </a:t>
            </a:r>
            <a:r>
              <a:rPr lang="en-US" sz="2800" dirty="0" smtClean="0">
                <a:latin typeface="Comic Sans MS" pitchFamily="-109" charset="0"/>
              </a:rPr>
              <a:t>Records</a:t>
            </a:r>
          </a:p>
          <a:p>
            <a:r>
              <a:rPr lang="en-US" sz="2800" dirty="0" smtClean="0">
                <a:latin typeface="Comic Sans MS" pitchFamily="-109" charset="0"/>
              </a:rPr>
              <a:t>Concepts of Print</a:t>
            </a:r>
          </a:p>
          <a:p>
            <a:r>
              <a:rPr lang="en-US" sz="2800" dirty="0" smtClean="0">
                <a:latin typeface="Comic Sans MS" pitchFamily="-109" charset="0"/>
              </a:rPr>
              <a:t>Informal </a:t>
            </a:r>
            <a:r>
              <a:rPr lang="en-US" sz="2800" dirty="0">
                <a:latin typeface="Comic Sans MS" pitchFamily="-109" charset="0"/>
              </a:rPr>
              <a:t>checklists</a:t>
            </a:r>
            <a:endParaRPr lang="en-US" sz="2800" dirty="0" smtClean="0">
              <a:latin typeface="Comic Sans MS" pitchFamily="-109" charset="0"/>
            </a:endParaRPr>
          </a:p>
          <a:p>
            <a:r>
              <a:rPr lang="en-US" sz="2800" dirty="0" smtClean="0">
                <a:latin typeface="Comic Sans MS" pitchFamily="-109" charset="0"/>
              </a:rPr>
              <a:t>Developmental </a:t>
            </a:r>
            <a:r>
              <a:rPr lang="en-US" sz="2800" dirty="0">
                <a:latin typeface="Comic Sans MS" pitchFamily="-109" charset="0"/>
              </a:rPr>
              <a:t>Reading Assessment (</a:t>
            </a:r>
            <a:r>
              <a:rPr lang="en-US" sz="2800" dirty="0" smtClean="0">
                <a:latin typeface="Comic Sans MS" pitchFamily="-109" charset="0"/>
              </a:rPr>
              <a:t>DRA2)</a:t>
            </a:r>
            <a:endParaRPr lang="en-US" sz="2800" dirty="0">
              <a:latin typeface="Comic Sans MS" pitchFamily="-109" charset="0"/>
            </a:endParaRPr>
          </a:p>
          <a:p>
            <a:r>
              <a:rPr lang="en-US" sz="2800" dirty="0">
                <a:latin typeface="Comic Sans MS" pitchFamily="-109" charset="0"/>
              </a:rPr>
              <a:t>Story Retells/Oral </a:t>
            </a:r>
            <a:r>
              <a:rPr lang="en-US" sz="2800" dirty="0" smtClean="0">
                <a:latin typeface="Comic Sans MS" pitchFamily="-109" charset="0"/>
              </a:rPr>
              <a:t>Retelling</a:t>
            </a:r>
            <a:endParaRPr lang="en-US" dirty="0" smtClean="0"/>
          </a:p>
          <a:p>
            <a:r>
              <a:rPr lang="en-US" sz="2800" dirty="0" smtClean="0">
                <a:latin typeface="Comic Sans MS" pitchFamily="-109" charset="0"/>
              </a:rPr>
              <a:t>Letter ID and Sound</a:t>
            </a:r>
          </a:p>
        </p:txBody>
      </p:sp>
      <p:pic>
        <p:nvPicPr>
          <p:cNvPr id="205828" name="Picture 4" descr="j0251073"/>
          <p:cNvPicPr>
            <a:picLocks noGrp="1" noChangeAspect="1" noChangeArrowheads="1"/>
          </p:cNvPicPr>
          <p:nvPr>
            <p:ph sz="half" idx="2"/>
          </p:nvPr>
        </p:nvPicPr>
        <p:blipFill>
          <a:blip r:embed="rId3"/>
          <a:srcRect/>
          <a:stretch>
            <a:fillRect/>
          </a:stretch>
        </p:blipFill>
        <p:spPr>
          <a:xfrm>
            <a:off x="6948488" y="476250"/>
            <a:ext cx="1901825" cy="2160588"/>
          </a:xfrm>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457200" y="609600"/>
            <a:ext cx="8153400" cy="46212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6600" i="1" u="sng"/>
              <a:t>Big Books Big Bang</a:t>
            </a:r>
          </a:p>
          <a:p>
            <a:pPr algn="ctr">
              <a:spcBef>
                <a:spcPct val="50000"/>
              </a:spcBef>
            </a:pPr>
            <a:r>
              <a:rPr lang="en-US" sz="6600"/>
              <a:t>Getting the Most from Shared Reading</a:t>
            </a:r>
          </a:p>
        </p:txBody>
      </p:sp>
      <p:pic>
        <p:nvPicPr>
          <p:cNvPr id="14339" name="Picture 5" descr="cover"/>
          <p:cNvPicPr>
            <a:picLocks noChangeAspect="1" noChangeArrowheads="1"/>
          </p:cNvPicPr>
          <p:nvPr/>
        </p:nvPicPr>
        <p:blipFill>
          <a:blip r:embed="rId3"/>
          <a:srcRect/>
          <a:stretch>
            <a:fillRect/>
          </a:stretch>
        </p:blipFill>
        <p:spPr bwMode="auto">
          <a:xfrm>
            <a:off x="609600" y="4876800"/>
            <a:ext cx="1257300" cy="1676400"/>
          </a:xfrm>
          <a:prstGeom prst="rect">
            <a:avLst/>
          </a:prstGeom>
          <a:noFill/>
          <a:ln w="9525">
            <a:noFill/>
            <a:miter lim="800000"/>
            <a:headEnd/>
            <a:tailEnd/>
          </a:ln>
        </p:spPr>
      </p:pic>
      <p:pic>
        <p:nvPicPr>
          <p:cNvPr id="14340" name="Picture 7" descr="No, David!"/>
          <p:cNvPicPr>
            <a:picLocks noChangeAspect="1" noChangeArrowheads="1"/>
          </p:cNvPicPr>
          <p:nvPr/>
        </p:nvPicPr>
        <p:blipFill>
          <a:blip r:embed="rId4"/>
          <a:srcRect/>
          <a:stretch>
            <a:fillRect/>
          </a:stretch>
        </p:blipFill>
        <p:spPr bwMode="auto">
          <a:xfrm>
            <a:off x="7086600" y="4876800"/>
            <a:ext cx="1733550" cy="173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F950DC50-399F-ED4C-8A52-4543D4C8747F}" type="slidenum">
              <a:rPr lang="en-US">
                <a:latin typeface="Arial" charset="-52"/>
              </a:rPr>
              <a:pPr/>
              <a:t>32</a:t>
            </a:fld>
            <a:endParaRPr lang="en-US">
              <a:latin typeface="Arial" charset="-52"/>
            </a:endParaRPr>
          </a:p>
        </p:txBody>
      </p:sp>
      <p:pic>
        <p:nvPicPr>
          <p:cNvPr id="16387" name="Picture 4"/>
          <p:cNvPicPr>
            <a:picLocks noChangeAspect="1" noChangeArrowheads="1"/>
          </p:cNvPicPr>
          <p:nvPr/>
        </p:nvPicPr>
        <p:blipFill>
          <a:blip r:embed="rId3"/>
          <a:srcRect/>
          <a:stretch>
            <a:fillRect/>
          </a:stretch>
        </p:blipFill>
        <p:spPr bwMode="auto">
          <a:xfrm>
            <a:off x="1676400" y="914400"/>
            <a:ext cx="5791200" cy="5781675"/>
          </a:xfrm>
          <a:prstGeom prst="rect">
            <a:avLst/>
          </a:prstGeom>
          <a:noFill/>
          <a:ln w="9525">
            <a:noFill/>
            <a:miter lim="800000"/>
            <a:headEnd/>
            <a:tailEnd/>
          </a:ln>
        </p:spPr>
      </p:pic>
      <p:sp>
        <p:nvSpPr>
          <p:cNvPr id="16388" name="Rectangle 5"/>
          <p:cNvSpPr>
            <a:spLocks noChangeArrowheads="1"/>
          </p:cNvSpPr>
          <p:nvPr/>
        </p:nvSpPr>
        <p:spPr bwMode="auto">
          <a:xfrm>
            <a:off x="911225" y="76200"/>
            <a:ext cx="7524750" cy="641350"/>
          </a:xfrm>
          <a:prstGeom prst="rect">
            <a:avLst/>
          </a:prstGeom>
          <a:noFill/>
          <a:ln w="9525">
            <a:noFill/>
            <a:miter lim="800000"/>
            <a:headEnd/>
            <a:tailEnd/>
          </a:ln>
        </p:spPr>
        <p:txBody>
          <a:bodyPr wrap="none" anchor="ctr">
            <a:prstTxWarp prst="textNoShape">
              <a:avLst/>
            </a:prstTxWarp>
            <a:spAutoFit/>
          </a:bodyPr>
          <a:lstStyle/>
          <a:p>
            <a:pPr algn="ctr"/>
            <a:r>
              <a:rPr lang="en-US" sz="3600"/>
              <a:t>Comprehensive Literacy Framework</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2" name="Picture 1"/>
          <p:cNvPicPr>
            <a:picLocks noChangeAspect="1"/>
          </p:cNvPicPr>
          <p:nvPr/>
        </p:nvPicPr>
        <p:blipFill>
          <a:blip r:embed="rId3"/>
          <a:srcRect/>
          <a:stretch>
            <a:fillRect/>
          </a:stretch>
        </p:blipFill>
        <p:spPr bwMode="auto">
          <a:xfrm>
            <a:off x="914400" y="1143000"/>
            <a:ext cx="7451725"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1"/>
          <p:cNvPicPr>
            <a:picLocks noChangeAspect="1"/>
          </p:cNvPicPr>
          <p:nvPr/>
        </p:nvPicPr>
        <p:blipFill>
          <a:blip r:embed="rId3"/>
          <a:srcRect/>
          <a:stretch>
            <a:fillRect/>
          </a:stretch>
        </p:blipFill>
        <p:spPr bwMode="auto">
          <a:xfrm>
            <a:off x="1530350" y="241300"/>
            <a:ext cx="6083300" cy="63754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a:noFill/>
        </p:spPr>
        <p:txBody>
          <a:bodyPr/>
          <a:lstStyle/>
          <a:p>
            <a:fld id="{3723C6B7-0996-D047-A60F-EBDCD1C09CD3}" type="slidenum">
              <a:rPr lang="en-US">
                <a:latin typeface="Arial" charset="-52"/>
              </a:rPr>
              <a:pPr/>
              <a:t>35</a:t>
            </a:fld>
            <a:endParaRPr lang="en-US">
              <a:latin typeface="Arial" charset="-52"/>
            </a:endParaRPr>
          </a:p>
        </p:txBody>
      </p:sp>
      <p:sp>
        <p:nvSpPr>
          <p:cNvPr id="24579" name="WordArt 4"/>
          <p:cNvSpPr>
            <a:spLocks noChangeArrowheads="1" noChangeShapeType="1" noTextEdit="1"/>
          </p:cNvSpPr>
          <p:nvPr/>
        </p:nvSpPr>
        <p:spPr bwMode="auto">
          <a:xfrm>
            <a:off x="381000" y="228600"/>
            <a:ext cx="4038600" cy="14478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336699"/>
                </a:solidFill>
                <a:effectLst>
                  <a:outerShdw blurRad="63500" dist="46662" dir="2115817" algn="ctr" rotWithShape="0">
                    <a:srgbClr val="B2B2B2">
                      <a:alpha val="79999"/>
                    </a:srgbClr>
                  </a:outerShdw>
                </a:effectLst>
                <a:latin typeface="Times New Roman"/>
                <a:ea typeface="Times New Roman"/>
                <a:cs typeface="Times New Roman"/>
              </a:rPr>
              <a:t>Shared Reading</a:t>
            </a:r>
          </a:p>
          <a:p>
            <a:pPr algn="ctr"/>
            <a:r>
              <a:rPr lang="en-US" sz="3600" kern="10">
                <a:ln w="9525">
                  <a:noFill/>
                  <a:round/>
                  <a:headEnd/>
                  <a:tailEnd/>
                </a:ln>
                <a:solidFill>
                  <a:srgbClr val="336699"/>
                </a:solidFill>
                <a:effectLst>
                  <a:outerShdw blurRad="63500" dist="46662" dir="2115817" algn="ctr" rotWithShape="0">
                    <a:srgbClr val="B2B2B2">
                      <a:alpha val="79999"/>
                    </a:srgbClr>
                  </a:outerShdw>
                </a:effectLst>
                <a:latin typeface="Times New Roman"/>
                <a:ea typeface="Times New Roman"/>
                <a:cs typeface="Times New Roman"/>
              </a:rPr>
              <a:t>What to Look For!</a:t>
            </a:r>
          </a:p>
        </p:txBody>
      </p:sp>
      <p:pic>
        <p:nvPicPr>
          <p:cNvPr id="24580" name="Picture 6" descr="gmtlc1s"/>
          <p:cNvPicPr>
            <a:picLocks noChangeAspect="1" noChangeArrowheads="1"/>
          </p:cNvPicPr>
          <p:nvPr/>
        </p:nvPicPr>
        <p:blipFill>
          <a:blip r:embed="rId3"/>
          <a:srcRect/>
          <a:stretch>
            <a:fillRect/>
          </a:stretch>
        </p:blipFill>
        <p:spPr bwMode="auto">
          <a:xfrm>
            <a:off x="0" y="3657600"/>
            <a:ext cx="2282825" cy="2895600"/>
          </a:xfrm>
          <a:prstGeom prst="rect">
            <a:avLst/>
          </a:prstGeom>
          <a:noFill/>
          <a:ln w="9525">
            <a:noFill/>
            <a:miter lim="800000"/>
            <a:headEnd/>
            <a:tailEnd/>
          </a:ln>
        </p:spPr>
      </p:pic>
      <p:sp>
        <p:nvSpPr>
          <p:cNvPr id="24581" name="Rectangle 7"/>
          <p:cNvSpPr>
            <a:spLocks noChangeArrowheads="1"/>
          </p:cNvSpPr>
          <p:nvPr/>
        </p:nvSpPr>
        <p:spPr bwMode="auto">
          <a:xfrm>
            <a:off x="2286000" y="1968500"/>
            <a:ext cx="6477000" cy="4737100"/>
          </a:xfrm>
          <a:prstGeom prst="rect">
            <a:avLst/>
          </a:prstGeom>
          <a:noFill/>
          <a:ln w="9525">
            <a:noFill/>
            <a:miter lim="800000"/>
            <a:headEnd/>
            <a:tailEnd/>
          </a:ln>
        </p:spPr>
        <p:txBody>
          <a:bodyPr anchor="ctr">
            <a:prstTxWarp prst="textNoShape">
              <a:avLst/>
            </a:prstTxWarp>
            <a:spAutoFit/>
          </a:bodyPr>
          <a:lstStyle/>
          <a:p>
            <a:r>
              <a:rPr lang="en-US" sz="1600" b="1"/>
              <a:t>Five ways Shared Reading benefits student learning. </a:t>
            </a:r>
          </a:p>
          <a:p>
            <a:r>
              <a:rPr lang="en-US" sz="1600" b="1"/>
              <a:t>1. It demonstrates fluent reading.</a:t>
            </a:r>
            <a:br>
              <a:rPr lang="en-US" sz="1600" b="1"/>
            </a:br>
            <a:r>
              <a:rPr lang="en-US" sz="1600" b="1"/>
              <a:t/>
            </a:r>
            <a:br>
              <a:rPr lang="en-US" sz="1600" b="1"/>
            </a:br>
            <a:r>
              <a:rPr lang="en-US" sz="1600" b="1"/>
              <a:t>2. It provides a place where you introduce reading strategies through Strategy lessons-- </a:t>
            </a:r>
            <a:r>
              <a:rPr lang="en-US" sz="1600" b="1" i="1">
                <a:hlinkClick r:id="rId4"/>
              </a:rPr>
              <a:t>Strategies That Work</a:t>
            </a:r>
            <a:r>
              <a:rPr lang="en-US" sz="1600" b="1"/>
              <a:t> is a great source for this.</a:t>
            </a:r>
            <a:br>
              <a:rPr lang="en-US" sz="1600" b="1"/>
            </a:br>
            <a:r>
              <a:rPr lang="en-US" sz="1600" b="1"/>
              <a:t/>
            </a:r>
            <a:br>
              <a:rPr lang="en-US" sz="1600" b="1"/>
            </a:br>
            <a:r>
              <a:rPr lang="en-US" sz="1600" b="1"/>
              <a:t>3. It encourages </a:t>
            </a:r>
            <a:r>
              <a:rPr lang="en-US" sz="1600" b="1">
                <a:hlinkClick r:id="rId5"/>
              </a:rPr>
              <a:t>Accountable Talk</a:t>
            </a:r>
            <a:r>
              <a:rPr lang="en-US" sz="1600" b="1"/>
              <a:t> -You can teach children how to state an opinion and defend it with others, without hitting someone. (Janet Allen said that!)</a:t>
            </a:r>
            <a:br>
              <a:rPr lang="en-US" sz="1600" b="1"/>
            </a:br>
            <a:r>
              <a:rPr lang="en-US" sz="1600" b="1"/>
              <a:t/>
            </a:r>
            <a:br>
              <a:rPr lang="en-US" sz="1600" b="1"/>
            </a:br>
            <a:r>
              <a:rPr lang="en-US" sz="1600" b="1"/>
              <a:t>4. Because the teacher is reading, students are not at risk.</a:t>
            </a:r>
            <a:br>
              <a:rPr lang="en-US" sz="1600" b="1"/>
            </a:br>
            <a:r>
              <a:rPr lang="en-US" sz="1600" b="1"/>
              <a:t/>
            </a:r>
            <a:br>
              <a:rPr lang="en-US" sz="1600" b="1"/>
            </a:br>
            <a:r>
              <a:rPr lang="en-US" sz="1600" b="1"/>
              <a:t>5. It promotes a gradual "release of responsibility model"* for readers.</a:t>
            </a:r>
            <a:br>
              <a:rPr lang="en-US" sz="1600" b="1"/>
            </a:br>
            <a:r>
              <a:rPr lang="en-US" sz="1600" b="1"/>
              <a:t/>
            </a:r>
            <a:br>
              <a:rPr lang="en-US" sz="1600" b="1"/>
            </a:br>
            <a:r>
              <a:rPr lang="en-US" sz="1600" b="1"/>
              <a:t>*</a:t>
            </a:r>
            <a:r>
              <a:rPr lang="en-US" sz="1600" b="1">
                <a:hlinkClick r:id="rId6"/>
              </a:rPr>
              <a:t>Pearson, P. David</a:t>
            </a:r>
            <a:r>
              <a:rPr lang="en-US" sz="1600" b="1"/>
              <a:t>, and Margaret C. Gallagher. 1983. "The Instruction of Reading Comprehension." </a:t>
            </a:r>
            <a:r>
              <a:rPr lang="en-US" sz="1600" b="1" i="1"/>
              <a:t>Contemporary Educational Psychology</a:t>
            </a:r>
            <a:r>
              <a:rPr lang="en-US" sz="1600" b="1"/>
              <a:t> 8: 317-344.</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3804" name="Group 12"/>
          <p:cNvGraphicFramePr>
            <a:graphicFrameLocks noGrp="1"/>
          </p:cNvGraphicFramePr>
          <p:nvPr/>
        </p:nvGraphicFramePr>
        <p:xfrm>
          <a:off x="304800" y="304800"/>
          <a:ext cx="8458200" cy="6248400"/>
        </p:xfrm>
        <a:graphic>
          <a:graphicData uri="http://schemas.openxmlformats.org/drawingml/2006/table">
            <a:tbl>
              <a:tblPr/>
              <a:tblGrid>
                <a:gridCol w="4229100"/>
                <a:gridCol w="4229100"/>
              </a:tblGrid>
              <a:tr h="6248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pitchFamily="-109" charset="0"/>
                        </a:rPr>
                        <a:t>Have you ever cleaned an animal?</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pitchFamily="-109" charset="0"/>
                        </a:rPr>
                        <a:t>What are some of the things crazy people 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34" name="Oval 19"/>
          <p:cNvSpPr>
            <a:spLocks noChangeArrowheads="1"/>
          </p:cNvSpPr>
          <p:nvPr/>
        </p:nvSpPr>
        <p:spPr bwMode="auto">
          <a:xfrm>
            <a:off x="5715000" y="3048000"/>
            <a:ext cx="1828800" cy="1828800"/>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26635" name="Text Box 20"/>
          <p:cNvSpPr txBox="1">
            <a:spLocks noChangeArrowheads="1"/>
          </p:cNvSpPr>
          <p:nvPr/>
        </p:nvSpPr>
        <p:spPr bwMode="auto">
          <a:xfrm>
            <a:off x="6019800" y="3581400"/>
            <a:ext cx="12954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a:t>Crazy</a:t>
            </a:r>
          </a:p>
        </p:txBody>
      </p:sp>
      <p:sp>
        <p:nvSpPr>
          <p:cNvPr id="26636" name="Line 21"/>
          <p:cNvSpPr>
            <a:spLocks noChangeShapeType="1"/>
          </p:cNvSpPr>
          <p:nvPr/>
        </p:nvSpPr>
        <p:spPr bwMode="auto">
          <a:xfrm>
            <a:off x="7162800" y="4724400"/>
            <a:ext cx="533400" cy="6858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37" name="Line 22"/>
          <p:cNvSpPr>
            <a:spLocks noChangeShapeType="1"/>
          </p:cNvSpPr>
          <p:nvPr/>
        </p:nvSpPr>
        <p:spPr bwMode="auto">
          <a:xfrm flipH="1">
            <a:off x="5562600" y="4648200"/>
            <a:ext cx="457200" cy="6858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38" name="Line 23"/>
          <p:cNvSpPr>
            <a:spLocks noChangeShapeType="1"/>
          </p:cNvSpPr>
          <p:nvPr/>
        </p:nvSpPr>
        <p:spPr bwMode="auto">
          <a:xfrm flipV="1">
            <a:off x="7239000" y="2819400"/>
            <a:ext cx="304800" cy="4572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39" name="Line 24"/>
          <p:cNvSpPr>
            <a:spLocks noChangeShapeType="1"/>
          </p:cNvSpPr>
          <p:nvPr/>
        </p:nvSpPr>
        <p:spPr bwMode="auto">
          <a:xfrm flipH="1" flipV="1">
            <a:off x="5562600" y="2743200"/>
            <a:ext cx="381000" cy="533400"/>
          </a:xfrm>
          <a:prstGeom prst="line">
            <a:avLst/>
          </a:prstGeom>
          <a:noFill/>
          <a:ln w="9525">
            <a:solidFill>
              <a:schemeClr val="tx1"/>
            </a:solidFill>
            <a:round/>
            <a:headEnd/>
            <a:tailEnd/>
          </a:ln>
        </p:spPr>
        <p:txBody>
          <a:bodyPr>
            <a:prstTxWarp prst="textNoShape">
              <a:avLst/>
            </a:prstTxWarp>
          </a:bodyPr>
          <a:lstStyle/>
          <a:p>
            <a:endParaRPr lang="en-US"/>
          </a:p>
        </p:txBody>
      </p:sp>
      <p:graphicFrame>
        <p:nvGraphicFramePr>
          <p:cNvPr id="33828" name="Group 36"/>
          <p:cNvGraphicFramePr>
            <a:graphicFrameLocks noGrp="1"/>
          </p:cNvGraphicFramePr>
          <p:nvPr/>
        </p:nvGraphicFramePr>
        <p:xfrm>
          <a:off x="685800" y="2590800"/>
          <a:ext cx="3352800" cy="3590544"/>
        </p:xfrm>
        <a:graphic>
          <a:graphicData uri="http://schemas.openxmlformats.org/drawingml/2006/table">
            <a:tbl>
              <a:tblPr/>
              <a:tblGrid>
                <a:gridCol w="1676400"/>
                <a:gridCol w="1676400"/>
              </a:tblGrid>
              <a:tr h="2336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pitchFamily="-109" charset="0"/>
                        </a:rPr>
                        <a:t>Yes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chemeClr val="tx1"/>
                        </a:solidFill>
                        <a:effectLst/>
                        <a:latin typeface="Arial" pitchFamily="-10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pitchFamily="-109"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22" name="Picture 2" descr="cover"/>
          <p:cNvPicPr>
            <a:picLocks noChangeAspect="1" noChangeArrowheads="1"/>
          </p:cNvPicPr>
          <p:nvPr/>
        </p:nvPicPr>
        <p:blipFill>
          <a:blip r:embed="rId3"/>
          <a:srcRect/>
          <a:stretch>
            <a:fillRect/>
          </a:stretch>
        </p:blipFill>
        <p:spPr bwMode="auto">
          <a:xfrm>
            <a:off x="2057400" y="0"/>
            <a:ext cx="51435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045655"/>
            <a:ext cx="9144000" cy="210135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1772" y="711212"/>
            <a:ext cx="8732329" cy="385219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1733" y="698007"/>
            <a:ext cx="8212667" cy="167054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52412" y="582101"/>
            <a:ext cx="8945033" cy="3373618"/>
          </a:xfrm>
          <a:prstGeom prst="rect">
            <a:avLst/>
          </a:prstGeom>
        </p:spPr>
      </p:pic>
      <p:sp>
        <p:nvSpPr>
          <p:cNvPr id="3" name="TextBox 2"/>
          <p:cNvSpPr txBox="1"/>
          <p:nvPr/>
        </p:nvSpPr>
        <p:spPr>
          <a:xfrm>
            <a:off x="2082800" y="4199467"/>
            <a:ext cx="4555067" cy="646331"/>
          </a:xfrm>
          <a:prstGeom prst="rect">
            <a:avLst/>
          </a:prstGeom>
          <a:noFill/>
        </p:spPr>
        <p:txBody>
          <a:bodyPr wrap="square" rtlCol="0">
            <a:spAutoFit/>
          </a:bodyPr>
          <a:lstStyle/>
          <a:p>
            <a:pPr algn="ctr"/>
            <a:r>
              <a:rPr lang="en-US" dirty="0" smtClean="0"/>
              <a:t>Turn and Talk About the Levels of Directionality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6270" y="205322"/>
            <a:ext cx="8724722" cy="47561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bwMode="auto">
          <a:xfrm>
            <a:off x="685800" y="0"/>
            <a:ext cx="68707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ＭＳ Ｐゴシック" charset="-128"/>
                <a:cs typeface="ＭＳ Ｐゴシック" charset="-128"/>
              </a:rPr>
              <a:t>CAP Assessment</a:t>
            </a:r>
          </a:p>
        </p:txBody>
      </p:sp>
      <p:sp>
        <p:nvSpPr>
          <p:cNvPr id="3" name="Content Placeholder 2"/>
          <p:cNvSpPr txBox="1">
            <a:spLocks/>
          </p:cNvSpPr>
          <p:nvPr/>
        </p:nvSpPr>
        <p:spPr bwMode="auto">
          <a:xfrm>
            <a:off x="381000" y="838200"/>
            <a:ext cx="8382000" cy="22860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85000" lnSpcReduction="1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1" u="none" strike="noStrike" kern="1200" cap="none" spc="0" normalizeH="0" baseline="0" noProof="0" smtClean="0">
                <a:ln>
                  <a:noFill/>
                </a:ln>
                <a:solidFill>
                  <a:schemeClr val="tx1"/>
                </a:solidFill>
                <a:effectLst/>
                <a:uLnTx/>
                <a:uFillTx/>
                <a:latin typeface="+mn-lt"/>
                <a:ea typeface="ＭＳ Ｐゴシック" pitchFamily="-109" charset="-128"/>
                <a:cs typeface="ＭＳ Ｐゴシック" pitchFamily="-109" charset="-128"/>
              </a:rPr>
              <a:t>What does he know about print and how it works? </a:t>
            </a:r>
          </a:p>
          <a:p>
            <a:pPr marL="742950" marR="0" lvl="1" indent="-285750" algn="l" defTabSz="457200" rtl="0" eaLnBrk="1" fontAlgn="auto" latinLnBrk="0" hangingPunct="1">
              <a:lnSpc>
                <a:spcPct val="100000"/>
              </a:lnSpc>
              <a:spcBef>
                <a:spcPct val="20000"/>
              </a:spcBef>
              <a:spcAft>
                <a:spcPts val="0"/>
              </a:spcAft>
              <a:buClrTx/>
              <a:buSzTx/>
              <a:buFontTx/>
              <a:buNone/>
              <a:tabLst/>
              <a:defRPr/>
            </a:pPr>
            <a:r>
              <a:rPr kumimoji="0" lang="en-US" sz="4000" b="0" i="1" u="none" strike="noStrike" kern="1200" cap="none" spc="0" normalizeH="0" baseline="0" noProof="0" smtClean="0">
                <a:ln>
                  <a:noFill/>
                </a:ln>
                <a:solidFill>
                  <a:schemeClr val="tx1"/>
                </a:solidFill>
                <a:effectLst/>
                <a:uLnTx/>
                <a:uFillTx/>
                <a:latin typeface="+mn-lt"/>
                <a:ea typeface="+mn-ea"/>
                <a:cs typeface="+mn-cs"/>
                <a:hlinkClick r:id="rId3"/>
              </a:rPr>
              <a:t>http://vimeo.com/16061723</a:t>
            </a:r>
            <a:r>
              <a:rPr kumimoji="0" lang="en-US" sz="4000" b="0" i="1" u="none" strike="noStrike" kern="1200" cap="none" spc="0" normalizeH="0" baseline="0" noProof="0" smtClean="0">
                <a:ln>
                  <a:noFill/>
                </a:ln>
                <a:solidFill>
                  <a:schemeClr val="tx1"/>
                </a:solidFill>
                <a:effectLst/>
                <a:uLnTx/>
                <a:uFillTx/>
                <a:latin typeface="+mn-lt"/>
                <a:ea typeface="+mn-ea"/>
                <a:cs typeface="+mn-cs"/>
              </a:rPr>
              <a:t>    (TC)</a:t>
            </a:r>
          </a:p>
          <a:p>
            <a:pPr marL="742950" marR="0" lvl="1" indent="-285750" algn="l" defTabSz="457200" rtl="0" eaLnBrk="1" fontAlgn="auto" latinLnBrk="0" hangingPunct="1">
              <a:lnSpc>
                <a:spcPct val="100000"/>
              </a:lnSpc>
              <a:spcBef>
                <a:spcPct val="20000"/>
              </a:spcBef>
              <a:spcAft>
                <a:spcPts val="0"/>
              </a:spcAft>
              <a:buClrTx/>
              <a:buSzTx/>
              <a:buFontTx/>
              <a:buNone/>
              <a:tabLst/>
              <a:defRPr/>
            </a:pPr>
            <a:endParaRPr kumimoji="0" lang="en-US" sz="1429" b="0" i="1" u="none" strike="noStrike" kern="1200" cap="none" spc="0" normalizeH="0" baseline="0" noProof="0" smtClean="0">
              <a:ln>
                <a:noFill/>
              </a:ln>
              <a:solidFill>
                <a:schemeClr val="tx1"/>
              </a:solidFill>
              <a:effectLst/>
              <a:uLnTx/>
              <a:uFillTx/>
              <a:latin typeface="+mn-lt"/>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Tx/>
              <a:buNone/>
              <a:tabLst/>
              <a:defRPr/>
            </a:pPr>
            <a:r>
              <a:rPr kumimoji="0" lang="en-US" sz="3459" b="0" i="1" u="none" strike="noStrike" kern="1200" cap="none" spc="0" normalizeH="0" baseline="0" noProof="0" smtClean="0">
                <a:ln>
                  <a:noFill/>
                </a:ln>
                <a:solidFill>
                  <a:schemeClr val="tx1"/>
                </a:solidFill>
                <a:effectLst/>
                <a:uLnTx/>
                <a:uFillTx/>
                <a:latin typeface="+mn-lt"/>
                <a:ea typeface="+mn-ea"/>
                <a:cs typeface="+mn-cs"/>
                <a:hlinkClick r:id="rId4"/>
              </a:rPr>
              <a:t>http://video.google.com/videoplay?docid=-7337178101668837790#</a:t>
            </a:r>
            <a:r>
              <a:rPr kumimoji="0" lang="en-US" sz="3459" b="0" i="1" u="none" strike="noStrike" kern="1200" cap="none" spc="0" normalizeH="0" baseline="0" noProof="0" smtClean="0">
                <a:ln>
                  <a:noFill/>
                </a:ln>
                <a:solidFill>
                  <a:schemeClr val="tx1"/>
                </a:solidFill>
                <a:effectLst/>
                <a:uLnTx/>
                <a:uFillTx/>
                <a:latin typeface="+mn-lt"/>
                <a:ea typeface="+mn-ea"/>
                <a:cs typeface="+mn-cs"/>
              </a:rPr>
              <a:t>  (Clay)</a:t>
            </a:r>
            <a:endParaRPr kumimoji="0" lang="en-US" sz="3459" b="0" i="1"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TextBox 3"/>
          <p:cNvSpPr txBox="1"/>
          <p:nvPr/>
        </p:nvSpPr>
        <p:spPr>
          <a:xfrm>
            <a:off x="914400" y="3124200"/>
            <a:ext cx="2895600" cy="3416300"/>
          </a:xfrm>
          <a:prstGeom prst="rect">
            <a:avLst/>
          </a:prstGeom>
          <a:solidFill>
            <a:schemeClr val="accent5"/>
          </a:solidFill>
          <a:ln>
            <a:solidFill>
              <a:schemeClr val="accent5"/>
            </a:solidFill>
          </a:ln>
        </p:spPr>
        <p:txBody>
          <a:bodyPr>
            <a:prstTxWarp prst="textNoShape">
              <a:avLst/>
            </a:prstTxWarp>
            <a:spAutoFit/>
          </a:bodyPr>
          <a:lstStyle/>
          <a:p>
            <a:pPr>
              <a:defRPr/>
            </a:pPr>
            <a:r>
              <a:rPr lang="en-US" b="1">
                <a:latin typeface="Comic Sans MS" pitchFamily="29" charset="0"/>
              </a:rPr>
              <a:t>He knows…</a:t>
            </a:r>
          </a:p>
          <a:p>
            <a:pPr>
              <a:buFont typeface="Arial" pitchFamily="29" charset="0"/>
              <a:buChar char="•"/>
              <a:defRPr/>
            </a:pPr>
            <a:r>
              <a:rPr lang="en-US">
                <a:latin typeface="Comic Sans MS" pitchFamily="29" charset="0"/>
              </a:rPr>
              <a:t> </a:t>
            </a:r>
          </a:p>
          <a:p>
            <a:pPr>
              <a:buFont typeface="Arial" pitchFamily="29" charset="0"/>
              <a:buChar char="•"/>
              <a:defRPr/>
            </a:pPr>
            <a:endParaRPr lang="en-US">
              <a:latin typeface="Comic Sans MS" pitchFamily="29" charset="0"/>
            </a:endParaRPr>
          </a:p>
          <a:p>
            <a:pPr>
              <a:buFont typeface="Arial" pitchFamily="29" charset="0"/>
              <a:buChar char="•"/>
              <a:defRPr/>
            </a:pPr>
            <a:endParaRPr lang="en-US">
              <a:latin typeface="Comic Sans MS" pitchFamily="29" charset="0"/>
            </a:endParaRPr>
          </a:p>
          <a:p>
            <a:pPr>
              <a:buFont typeface="Arial" pitchFamily="29" charset="0"/>
              <a:buChar char="•"/>
              <a:defRPr/>
            </a:pPr>
            <a:endParaRPr lang="en-US">
              <a:latin typeface="Comic Sans MS" pitchFamily="29" charset="0"/>
            </a:endParaRPr>
          </a:p>
          <a:p>
            <a:pPr>
              <a:buFont typeface="Arial" pitchFamily="29" charset="0"/>
              <a:buChar char="•"/>
              <a:defRPr/>
            </a:pPr>
            <a:endParaRPr lang="en-US">
              <a:latin typeface="Comic Sans MS" pitchFamily="29" charset="0"/>
            </a:endParaRPr>
          </a:p>
          <a:p>
            <a:pPr>
              <a:defRPr/>
            </a:pPr>
            <a:endParaRPr lang="en-US">
              <a:latin typeface="Comic Sans MS" pitchFamily="29" charset="0"/>
            </a:endParaRPr>
          </a:p>
          <a:p>
            <a:pPr>
              <a:defRPr/>
            </a:pPr>
            <a:endParaRPr lang="en-US">
              <a:latin typeface="Comic Sans MS" pitchFamily="29" charset="0"/>
            </a:endParaRPr>
          </a:p>
          <a:p>
            <a:pPr>
              <a:defRPr/>
            </a:pPr>
            <a:endParaRPr lang="en-US">
              <a:latin typeface="Comic Sans MS" pitchFamily="29" charset="0"/>
            </a:endParaRPr>
          </a:p>
          <a:p>
            <a:pPr>
              <a:defRPr/>
            </a:pPr>
            <a:endParaRPr lang="en-US">
              <a:latin typeface="Comic Sans MS" pitchFamily="29" charset="0"/>
            </a:endParaRPr>
          </a:p>
          <a:p>
            <a:pPr>
              <a:defRPr/>
            </a:pPr>
            <a:endParaRPr lang="en-US">
              <a:latin typeface="Comic Sans MS" pitchFamily="29" charset="0"/>
            </a:endParaRPr>
          </a:p>
          <a:p>
            <a:pPr>
              <a:defRPr/>
            </a:pPr>
            <a:endParaRPr lang="en-US">
              <a:latin typeface="Comic Sans MS" pitchFamily="29" charset="0"/>
            </a:endParaRPr>
          </a:p>
        </p:txBody>
      </p:sp>
      <p:sp>
        <p:nvSpPr>
          <p:cNvPr id="5" name="TextBox 5"/>
          <p:cNvSpPr txBox="1">
            <a:spLocks noChangeArrowheads="1"/>
          </p:cNvSpPr>
          <p:nvPr/>
        </p:nvSpPr>
        <p:spPr bwMode="auto">
          <a:xfrm>
            <a:off x="5181600" y="3124200"/>
            <a:ext cx="2895600" cy="3416300"/>
          </a:xfrm>
          <a:prstGeom prst="rect">
            <a:avLst/>
          </a:prstGeom>
          <a:solidFill>
            <a:srgbClr val="FFF6B8"/>
          </a:solidFill>
          <a:ln w="9525">
            <a:noFill/>
            <a:miter lim="800000"/>
            <a:headEnd/>
            <a:tailEnd/>
          </a:ln>
        </p:spPr>
        <p:txBody>
          <a:bodyPr>
            <a:prstTxWarp prst="textNoShape">
              <a:avLst/>
            </a:prstTxWarp>
            <a:spAutoFit/>
          </a:bodyPr>
          <a:lstStyle/>
          <a:p>
            <a:r>
              <a:rPr lang="en-US" b="1"/>
              <a:t>Evidence…</a:t>
            </a:r>
          </a:p>
          <a:p>
            <a:pPr>
              <a:buFont typeface="Arial" charset="-52"/>
              <a:buChar char="•"/>
            </a:pPr>
            <a:r>
              <a:rPr lang="en-US"/>
              <a:t> </a:t>
            </a:r>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10584</TotalTime>
  <Words>1140</Words>
  <Application>Microsoft Macintosh PowerPoint</Application>
  <PresentationFormat>On-screen Show (4:3)</PresentationFormat>
  <Paragraphs>213</Paragraphs>
  <Slides>37</Slides>
  <Notes>24</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Breeze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Ways to assess</vt:lpstr>
      <vt:lpstr>Slide 31</vt:lpstr>
      <vt:lpstr>Slide 32</vt:lpstr>
      <vt:lpstr>Slide 33</vt:lpstr>
      <vt:lpstr>Slide 34</vt:lpstr>
      <vt:lpstr>Slide 35</vt:lpstr>
      <vt:lpstr>Slide 36</vt:lpstr>
      <vt:lpstr>Slide 37</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Rafferty Michael</dc:creator>
  <cp:lastModifiedBy>Rafferty Michael</cp:lastModifiedBy>
  <cp:revision>76</cp:revision>
  <dcterms:created xsi:type="dcterms:W3CDTF">2011-09-08T00:29:49Z</dcterms:created>
  <dcterms:modified xsi:type="dcterms:W3CDTF">2011-09-08T00:35:37Z</dcterms:modified>
</cp:coreProperties>
</file>