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53" r:id="rId1"/>
  </p:sldMasterIdLst>
  <p:notesMasterIdLst>
    <p:notesMasterId r:id="rId13"/>
  </p:notesMasterIdLst>
  <p:sldIdLst>
    <p:sldId id="256" r:id="rId2"/>
    <p:sldId id="257" r:id="rId3"/>
    <p:sldId id="258" r:id="rId4"/>
    <p:sldId id="259" r:id="rId5"/>
    <p:sldId id="260" r:id="rId6"/>
    <p:sldId id="266" r:id="rId7"/>
    <p:sldId id="267" r:id="rId8"/>
    <p:sldId id="270" r:id="rId9"/>
    <p:sldId id="268" r:id="rId10"/>
    <p:sldId id="265" r:id="rId11"/>
    <p:sldId id="26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19" autoAdjust="0"/>
    <p:restoredTop sz="56906" autoAdjust="0"/>
  </p:normalViewPr>
  <p:slideViewPr>
    <p:cSldViewPr snapToGrid="0" snapToObjects="1">
      <p:cViewPr varScale="1">
        <p:scale>
          <a:sx n="52" d="100"/>
          <a:sy n="52" d="100"/>
        </p:scale>
        <p:origin x="-1968"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notesMaster" Target="notesMasters/notesMaster1.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8D02CF-47C2-7D4A-8279-CD98EED92DEA}" type="datetimeFigureOut">
              <a:rPr lang="en-US" smtClean="0"/>
              <a:pPr/>
              <a:t>8/25/11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4BAAE3-40DF-4748-B9FB-D3B470E082A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Materials needed:  </a:t>
            </a:r>
          </a:p>
          <a:p>
            <a:r>
              <a:rPr lang="en-US" dirty="0" smtClean="0"/>
              <a:t>LAC</a:t>
            </a:r>
            <a:r>
              <a:rPr lang="en-US" baseline="0" dirty="0" smtClean="0"/>
              <a:t> needs to prepare </a:t>
            </a:r>
            <a:r>
              <a:rPr lang="en-US" dirty="0" smtClean="0"/>
              <a:t>DRA2 SCAD Report (Grade 1 and Grade 2) sorted by level</a:t>
            </a:r>
          </a:p>
          <a:p>
            <a:r>
              <a:rPr lang="en-US" dirty="0" smtClean="0"/>
              <a:t>LAC needs a copy</a:t>
            </a:r>
            <a:r>
              <a:rPr lang="en-US" baseline="0" dirty="0" smtClean="0"/>
              <a:t> of the “Answer Key” for videos.</a:t>
            </a:r>
            <a:endParaRPr lang="en-US" dirty="0" smtClean="0"/>
          </a:p>
          <a:p>
            <a:endParaRPr lang="en-US" dirty="0" smtClean="0"/>
          </a:p>
          <a:p>
            <a:r>
              <a:rPr lang="en-US" dirty="0" smtClean="0"/>
              <a:t>Handouts in Packet: </a:t>
            </a:r>
          </a:p>
          <a:p>
            <a:r>
              <a:rPr lang="en-US" dirty="0" smtClean="0"/>
              <a:t>1) EMAD sheet (See handouts)</a:t>
            </a:r>
          </a:p>
          <a:p>
            <a:r>
              <a:rPr lang="en-US" dirty="0" smtClean="0"/>
              <a:t>2) 2 copies of all</a:t>
            </a:r>
            <a:r>
              <a:rPr lang="en-US" baseline="0" dirty="0" smtClean="0"/>
              <a:t> 3 </a:t>
            </a:r>
            <a:r>
              <a:rPr lang="en-US" dirty="0" smtClean="0"/>
              <a:t>Observation</a:t>
            </a:r>
            <a:r>
              <a:rPr lang="en-US" baseline="0" dirty="0" smtClean="0"/>
              <a:t> Guides (Emergent, Early, Transitional) (Richardson) (See handouts)</a:t>
            </a:r>
            <a:endParaRPr lang="en-US" dirty="0" smtClean="0"/>
          </a:p>
          <a:p>
            <a:r>
              <a:rPr lang="en-US" dirty="0" smtClean="0"/>
              <a:t>3) Exit Slip</a:t>
            </a:r>
          </a:p>
          <a:p>
            <a:endParaRPr lang="en-US" dirty="0" smtClean="0"/>
          </a:p>
          <a:p>
            <a:r>
              <a:rPr lang="en-US" dirty="0" smtClean="0"/>
              <a:t>Distribute extra copy</a:t>
            </a:r>
            <a:r>
              <a:rPr lang="en-US" baseline="0" dirty="0" smtClean="0"/>
              <a:t> of Early Observation Guide </a:t>
            </a:r>
            <a:r>
              <a:rPr lang="en-US" dirty="0" smtClean="0"/>
              <a:t>during presentation for use with video clip. (see handouts)</a:t>
            </a:r>
          </a:p>
          <a:p>
            <a:endParaRPr lang="en-US" baseline="0" dirty="0" smtClean="0"/>
          </a:p>
          <a:p>
            <a:r>
              <a:rPr lang="en-US" baseline="0" dirty="0" smtClean="0"/>
              <a:t>Time: </a:t>
            </a:r>
          </a:p>
          <a:p>
            <a:r>
              <a:rPr lang="en-US" baseline="0" dirty="0" smtClean="0"/>
              <a:t>8:30-10:00 Presentation</a:t>
            </a:r>
          </a:p>
          <a:p>
            <a:r>
              <a:rPr lang="en-US" baseline="0" dirty="0" smtClean="0"/>
              <a:t>10:00-11:00 Teachers in classroom to plan/Break</a:t>
            </a:r>
          </a:p>
          <a:p>
            <a:r>
              <a:rPr lang="en-US" baseline="0" dirty="0" smtClean="0"/>
              <a:t>11:00-11:30 All meet back to share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would like you</a:t>
            </a:r>
            <a:r>
              <a:rPr lang="en-US" baseline="0" dirty="0" smtClean="0"/>
              <a:t> to go back to your classroom to put this information to good use.  </a:t>
            </a:r>
          </a:p>
          <a:p>
            <a:endParaRPr lang="en-US" baseline="0" dirty="0" smtClean="0"/>
          </a:p>
          <a:p>
            <a:r>
              <a:rPr lang="en-US" baseline="0" dirty="0" smtClean="0"/>
              <a:t>Now that you know the levels of the students in your classroom, take a look at the books in your library. Do you have enough books for those levels?</a:t>
            </a:r>
          </a:p>
          <a:p>
            <a:endParaRPr lang="en-US" baseline="0" dirty="0" smtClean="0"/>
          </a:p>
          <a:p>
            <a:r>
              <a:rPr lang="en-US" baseline="0" dirty="0" smtClean="0"/>
              <a:t>Exit slips questions for teachers to come back and discus as a group</a:t>
            </a:r>
          </a:p>
          <a:p>
            <a:endParaRPr lang="en-US" baseline="0" dirty="0" smtClean="0"/>
          </a:p>
        </p:txBody>
      </p:sp>
      <p:sp>
        <p:nvSpPr>
          <p:cNvPr id="4" name="Slide Number Placeholder 3"/>
          <p:cNvSpPr>
            <a:spLocks noGrp="1"/>
          </p:cNvSpPr>
          <p:nvPr>
            <p:ph type="sldNum" sz="quarter" idx="10"/>
          </p:nvPr>
        </p:nvSpPr>
        <p:spPr/>
        <p:txBody>
          <a:bodyPr/>
          <a:lstStyle/>
          <a:p>
            <a:fld id="{984BAAE3-40DF-4748-B9FB-D3B470E082A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teachers share small group then whole group.</a:t>
            </a:r>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We know how hard it is to find time to analyze the needs of your students and how much time you put into your spring DRAs, so we want to provide time for you to get to know the levels</a:t>
            </a:r>
            <a:r>
              <a:rPr lang="en-US" sz="1200" baseline="0" dirty="0" smtClean="0"/>
              <a:t> of your students to match your students with Just Right books. </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Just Right Books:  Discuss</a:t>
            </a:r>
            <a:r>
              <a:rPr lang="en-US" sz="1200" baseline="0" dirty="0" smtClean="0"/>
              <a:t> with teachers that to start off with success and to make students feel comfortable, you may have to drop down a level from the Independent DRA2. This also takes into account the summer reading loss.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-We are hoping to have the DRA2 assessment to be pushed back to October so that teachers can have the time to begin small group instruction for the targeted students.  We know how important it is to start small group instruction with our struggling readers ASAP.  So today, we are going to identify who are your most struggling readers and show you ways to get started with your groups. </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reason why we are going to look</a:t>
            </a:r>
            <a:r>
              <a:rPr lang="en-US" baseline="0" dirty="0" smtClean="0"/>
              <a:t> at the grade level first is because we want to take a look at the whole grade level needs and to think about which students may need intervention first.  For example, a child in your class who is “low” may not be selected for intervention right away because there are other children in the grade who are “low.”</a:t>
            </a:r>
          </a:p>
          <a:p>
            <a:endParaRPr lang="en-US" baseline="0" dirty="0" smtClean="0"/>
          </a:p>
          <a:p>
            <a:r>
              <a:rPr lang="en-US" baseline="0" dirty="0" smtClean="0"/>
              <a:t>We know that the DRA2 is only one assessment, but it’s a great way to get started to identify the targeted students. We are going to give you other ways to get to know your students.  </a:t>
            </a:r>
          </a:p>
          <a:p>
            <a:endParaRPr lang="en-US" baseline="0" dirty="0" smtClean="0"/>
          </a:p>
          <a:p>
            <a:r>
              <a:rPr lang="en-US" baseline="0" dirty="0" smtClean="0"/>
              <a:t>Be sure at this time, that teachers are sitting by grade level.</a:t>
            </a:r>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Note: These levels</a:t>
            </a:r>
            <a:r>
              <a:rPr lang="en-US" b="0" baseline="0" dirty="0" smtClean="0"/>
              <a:t> are the expected Independent Level for Fairfield.</a:t>
            </a:r>
            <a:endParaRPr lang="en-US" b="0" dirty="0" smtClean="0"/>
          </a:p>
          <a:p>
            <a:endParaRPr lang="en-US" b="0" dirty="0" smtClean="0"/>
          </a:p>
          <a:p>
            <a:r>
              <a:rPr lang="en-US" b="0" dirty="0" smtClean="0"/>
              <a:t>Using</a:t>
            </a:r>
            <a:r>
              <a:rPr lang="en-US" b="0" baseline="0" dirty="0" smtClean="0"/>
              <a:t> this sheet from the “Plum” book and the DRA2 Spring (EOY) scores: </a:t>
            </a:r>
          </a:p>
          <a:p>
            <a:r>
              <a:rPr lang="en-US" b="0" baseline="0" dirty="0" smtClean="0"/>
              <a:t>Work with your grade level partners and look at the students in each category (EMAD). </a:t>
            </a:r>
          </a:p>
          <a:p>
            <a:r>
              <a:rPr lang="en-US" b="0" baseline="0" dirty="0" smtClean="0"/>
              <a:t>E (Exceeding)</a:t>
            </a:r>
          </a:p>
          <a:p>
            <a:r>
              <a:rPr lang="en-US" b="0" baseline="0" dirty="0" smtClean="0"/>
              <a:t>M (Meeting)</a:t>
            </a:r>
          </a:p>
          <a:p>
            <a:r>
              <a:rPr lang="en-US" b="0" baseline="0" dirty="0" smtClean="0"/>
              <a:t>A (Approaching)</a:t>
            </a:r>
          </a:p>
          <a:p>
            <a:r>
              <a:rPr lang="en-US" b="0" baseline="0" dirty="0" smtClean="0"/>
              <a:t>D (Does Not Meet)</a:t>
            </a:r>
          </a:p>
          <a:p>
            <a:endParaRPr lang="en-US" b="0" baseline="0" dirty="0" smtClean="0"/>
          </a:p>
          <a:p>
            <a:r>
              <a:rPr lang="en-US" b="0" baseline="0" dirty="0" smtClean="0"/>
              <a:t>Today, we are going to take a look at the students who are in the A (Approaching) and D (Does Not Meet) categories. </a:t>
            </a:r>
          </a:p>
          <a:p>
            <a:r>
              <a:rPr lang="en-US" b="0" baseline="0" dirty="0" smtClean="0"/>
              <a:t>If a grade level does not have many students at Approaching and Developing, we can take a look at the students at Meeting, because students may have received intervention services.</a:t>
            </a:r>
            <a:endParaRPr lang="en-US" b="1"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Unicode MS" pitchFamily="-109" charset="-128"/>
              </a:rPr>
              <a:t>In the next couple</a:t>
            </a:r>
            <a:r>
              <a:rPr lang="en-US" baseline="0" dirty="0" smtClean="0">
                <a:latin typeface="Arial Unicode MS" pitchFamily="-109" charset="-128"/>
              </a:rPr>
              <a:t> of weeks, you will be reading with and observing the targeted students.  We wanted to talk about what reading behaviors you will look for as you read with students. </a:t>
            </a:r>
            <a:endParaRPr lang="en-US" dirty="0" smtClean="0">
              <a:latin typeface="Arial Unicode MS" pitchFamily="-109" charset="-128"/>
            </a:endParaRPr>
          </a:p>
          <a:p>
            <a:endParaRPr lang="en-US" dirty="0" smtClean="0">
              <a:latin typeface="Arial Unicode MS" pitchFamily="-109" charset="-128"/>
            </a:endParaRPr>
          </a:p>
          <a:p>
            <a:r>
              <a:rPr lang="en-US" dirty="0" smtClean="0">
                <a:latin typeface="Arial Unicode MS" pitchFamily="-109" charset="-128"/>
              </a:rPr>
              <a:t>Here are some general categories to think about.</a:t>
            </a:r>
            <a:r>
              <a:rPr lang="en-US" baseline="0" dirty="0" smtClean="0">
                <a:latin typeface="Arial Unicode MS" pitchFamily="-109" charset="-128"/>
              </a:rPr>
              <a:t> Briefly go over each category. </a:t>
            </a:r>
            <a:endParaRPr lang="en-US" dirty="0" smtClean="0">
              <a:latin typeface="Arial Unicode MS" pitchFamily="-109" charset="-128"/>
            </a:endParaRPr>
          </a:p>
          <a:p>
            <a:r>
              <a:rPr lang="en-US" dirty="0" smtClean="0">
                <a:latin typeface="Arial Unicode MS" pitchFamily="-109" charset="-128"/>
              </a:rPr>
              <a:t>Risk taking- so important, needs to be established, rewarded and expected</a:t>
            </a:r>
          </a:p>
          <a:p>
            <a:r>
              <a:rPr lang="en-US" dirty="0" smtClean="0">
                <a:latin typeface="Arial Unicode MS" pitchFamily="-109" charset="-128"/>
              </a:rPr>
              <a:t>Self monitoring -from slowing, stopping, rereading and self-correcting part of integrating strategies</a:t>
            </a:r>
          </a:p>
          <a:p>
            <a:r>
              <a:rPr lang="en-US" dirty="0" smtClean="0">
                <a:latin typeface="Arial Unicode MS" pitchFamily="-109" charset="-128"/>
              </a:rPr>
              <a:t>Word</a:t>
            </a:r>
            <a:r>
              <a:rPr lang="en-US" baseline="0" dirty="0" smtClean="0">
                <a:latin typeface="Arial Unicode MS" pitchFamily="-109" charset="-128"/>
              </a:rPr>
              <a:t> Recognition</a:t>
            </a:r>
            <a:r>
              <a:rPr lang="en-US" dirty="0" smtClean="0">
                <a:latin typeface="Arial Unicode MS" pitchFamily="-109" charset="-128"/>
              </a:rPr>
              <a:t>-Using MSV;</a:t>
            </a:r>
            <a:r>
              <a:rPr lang="en-US" baseline="0" dirty="0" smtClean="0">
                <a:latin typeface="Arial Unicode MS" pitchFamily="-109" charset="-128"/>
              </a:rPr>
              <a:t> consider reader’s prior knowledge and what they need next when prompting </a:t>
            </a:r>
            <a:endParaRPr lang="en-US" dirty="0" smtClean="0">
              <a:latin typeface="Arial Unicode MS" pitchFamily="-109" charset="-128"/>
            </a:endParaRPr>
          </a:p>
          <a:p>
            <a:r>
              <a:rPr lang="en-US" dirty="0" smtClean="0">
                <a:latin typeface="Arial Unicode MS" pitchFamily="-109" charset="-128"/>
              </a:rPr>
              <a:t>Fluency- too much problem solving will impact fluency Fluency builds confidence and risk taking</a:t>
            </a:r>
          </a:p>
          <a:p>
            <a:r>
              <a:rPr lang="en-US" dirty="0" smtClean="0">
                <a:latin typeface="Arial Unicode MS" pitchFamily="-109" charset="-128"/>
              </a:rPr>
              <a:t>Comprehension- Is the child reading</a:t>
            </a:r>
            <a:r>
              <a:rPr lang="en-US" baseline="0" dirty="0" smtClean="0">
                <a:latin typeface="Arial Unicode MS" pitchFamily="-109" charset="-128"/>
              </a:rPr>
              <a:t> for meaning?</a:t>
            </a:r>
            <a:r>
              <a:rPr lang="en-US" dirty="0" smtClean="0">
                <a:latin typeface="Arial Unicode MS" pitchFamily="-109" charset="-128"/>
              </a:rPr>
              <a:t> summaries, inferring, connecting</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rial Unicode MS" pitchFamily="-109" charset="-128"/>
              </a:rPr>
              <a:t>	Oral retell-check to see if main idea and details are in place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Arial Unicode MS" pitchFamily="-109"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rial Unicode MS" pitchFamily="-109" charset="-128"/>
              </a:rPr>
              <a:t>When choosing</a:t>
            </a:r>
            <a:r>
              <a:rPr lang="en-US" baseline="0" dirty="0" smtClean="0">
                <a:latin typeface="Arial Unicode MS" pitchFamily="-109" charset="-128"/>
              </a:rPr>
              <a:t> the focus of instruction, this hierarchy will help you choose the most important one. </a:t>
            </a:r>
            <a:endParaRPr lang="en-US" dirty="0" smtClean="0">
              <a:latin typeface="Arial Unicode MS" pitchFamily="-109" charset="-128"/>
            </a:endParaRPr>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We will be using Richardson’s Observation Guides for Early Guided Reading (Distribute extra copy of sheet to teachers.) </a:t>
            </a:r>
          </a:p>
          <a:p>
            <a:endParaRPr lang="en-US" baseline="0" dirty="0" smtClean="0"/>
          </a:p>
          <a:p>
            <a:r>
              <a:rPr lang="en-US" baseline="0" dirty="0" smtClean="0"/>
              <a:t>We will be watching 2 video clips and we would like you to notice the behaviors child is demonstrating and what might they need to do next.  We will model with the first video and then would like you to try with the second video.</a:t>
            </a:r>
          </a:p>
          <a:p>
            <a:endParaRPr lang="en-US" baseline="0" dirty="0" smtClean="0"/>
          </a:p>
          <a:p>
            <a:r>
              <a:rPr lang="en-US" baseline="0" dirty="0" smtClean="0"/>
              <a:t>See Richardson handouts (Answer key for Zack’s video is included)</a:t>
            </a:r>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 sure</a:t>
            </a:r>
            <a:r>
              <a:rPr lang="en-US" baseline="0" dirty="0" smtClean="0"/>
              <a:t> to show miscues that the child does. (May use white board, easel, etc)</a:t>
            </a:r>
          </a:p>
          <a:p>
            <a:r>
              <a:rPr lang="en-US" baseline="0" dirty="0" smtClean="0"/>
              <a:t>See handout with reading behaviors highlighted for discussion</a:t>
            </a:r>
          </a:p>
          <a:p>
            <a:r>
              <a:rPr lang="en-US" baseline="0" dirty="0" smtClean="0"/>
              <a:t>Model what reading behaviors are in place.</a:t>
            </a:r>
          </a:p>
          <a:p>
            <a:endParaRPr lang="en-US" baseline="0" dirty="0" smtClean="0"/>
          </a:p>
          <a:p>
            <a:r>
              <a:rPr lang="en-US" sz="1200" dirty="0" smtClean="0"/>
              <a:t>Model: Zack’s Moving Day Surprise-Level</a:t>
            </a:r>
            <a:r>
              <a:rPr lang="en-US" sz="1200" baseline="0" dirty="0" smtClean="0"/>
              <a:t> F</a:t>
            </a:r>
            <a:endParaRPr lang="en-US" sz="1200" dirty="0" smtClean="0"/>
          </a:p>
          <a:p>
            <a:endParaRPr lang="en-US" dirty="0" smtClean="0"/>
          </a:p>
          <a:p>
            <a:r>
              <a:rPr lang="en-US" dirty="0" smtClean="0"/>
              <a:t>Video is on </a:t>
            </a:r>
            <a:r>
              <a:rPr lang="en-US" dirty="0" err="1" smtClean="0"/>
              <a:t>udrive</a:t>
            </a:r>
            <a:r>
              <a:rPr lang="en-US" dirty="0" smtClean="0"/>
              <a:t> under </a:t>
            </a:r>
            <a:r>
              <a:rPr lang="en-US" dirty="0" err="1" smtClean="0"/>
              <a:t>ElemSchools</a:t>
            </a:r>
            <a:r>
              <a:rPr lang="en-US" baseline="0" dirty="0" smtClean="0"/>
              <a:t> (see bottom)</a:t>
            </a:r>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Try-It: Ben’s Dad-Level E </a:t>
            </a:r>
          </a:p>
          <a:p>
            <a:r>
              <a:rPr lang="en-US" sz="1200" dirty="0" smtClean="0"/>
              <a:t>See</a:t>
            </a:r>
            <a:r>
              <a:rPr lang="en-US" sz="1200" baseline="0" dirty="0" smtClean="0"/>
              <a:t> blank handout for teachers to view and record reading behaviors.</a:t>
            </a:r>
            <a:endParaRPr lang="en-US" sz="1200"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Video is on </a:t>
            </a:r>
            <a:r>
              <a:rPr lang="en-US" dirty="0" err="1" smtClean="0"/>
              <a:t>udrive</a:t>
            </a:r>
            <a:r>
              <a:rPr lang="en-US" dirty="0" smtClean="0"/>
              <a:t> under </a:t>
            </a:r>
            <a:r>
              <a:rPr lang="en-US" dirty="0" err="1" smtClean="0"/>
              <a:t>ElemSchools</a:t>
            </a:r>
            <a:r>
              <a:rPr lang="en-US" baseline="0" dirty="0" smtClean="0"/>
              <a:t> (see bottom)</a:t>
            </a:r>
            <a:endParaRPr lang="en-US" dirty="0" smtClean="0"/>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During your first couple of weeks of school,</a:t>
            </a:r>
            <a:r>
              <a:rPr lang="en-US" baseline="0" dirty="0" smtClean="0"/>
              <a:t> we want you to try to do what Mike just did with all students.  But we are asking you to start with the targeted (struggling) readers.</a:t>
            </a:r>
          </a:p>
          <a:p>
            <a:endParaRPr lang="en-US" baseline="0" dirty="0" smtClean="0"/>
          </a:p>
          <a:p>
            <a:r>
              <a:rPr lang="en-US" dirty="0" smtClean="0"/>
              <a:t>Let’s think about what</a:t>
            </a:r>
            <a:r>
              <a:rPr lang="en-US" baseline="0" dirty="0" smtClean="0"/>
              <a:t> we saw Mike do during these sessions.</a:t>
            </a:r>
            <a:endParaRPr lang="en-US" dirty="0" smtClean="0"/>
          </a:p>
          <a:p>
            <a:endParaRPr lang="en-US" dirty="0" smtClean="0"/>
          </a:p>
          <a:p>
            <a:endParaRPr lang="en-US" baseline="0" dirty="0" smtClean="0"/>
          </a:p>
          <a:p>
            <a:pPr marL="342900" indent="-342900">
              <a:buAutoNum type="arabicPeriod"/>
            </a:pPr>
            <a:r>
              <a:rPr lang="en-US" sz="1200" dirty="0" smtClean="0"/>
              <a:t>Choose a book </a:t>
            </a:r>
            <a:r>
              <a:rPr lang="en-US" dirty="0" smtClean="0"/>
              <a:t>that you know the child will be able to read</a:t>
            </a:r>
            <a:r>
              <a:rPr lang="en-US" sz="1200" dirty="0" smtClean="0"/>
              <a:t>.</a:t>
            </a:r>
            <a:r>
              <a:rPr lang="en-US" sz="1200" baseline="0" dirty="0" smtClean="0"/>
              <a:t> </a:t>
            </a:r>
            <a:r>
              <a:rPr lang="en-US" baseline="0" dirty="0" smtClean="0"/>
              <a:t>Consider dropping down a level from the DRA2 Independent Level and choosing familiar texts from previous year if possible.</a:t>
            </a:r>
          </a:p>
          <a:p>
            <a:pPr marL="342900" indent="-342900">
              <a:buNone/>
            </a:pPr>
            <a:endParaRPr lang="en-US" sz="1200" dirty="0" smtClean="0"/>
          </a:p>
          <a:p>
            <a:pPr marL="342900" indent="-342900">
              <a:buAutoNum type="arabicPeriod" startAt="2"/>
            </a:pPr>
            <a:r>
              <a:rPr lang="en-US" sz="1200" dirty="0" smtClean="0"/>
              <a:t>Book Introduction:</a:t>
            </a:r>
            <a:r>
              <a:rPr lang="en-US" sz="1200" baseline="0" dirty="0" smtClean="0"/>
              <a:t> Keep it short (1-2 minutes). Be sure to start with the meaning  (“This story is about…”). Consider using some of the language from the story in your discussion of the story.  (Example: engine from Ben’s Dad, trailer from Zack’s Moving Day Surprise). Using the meaning of the story, preview words that might be tricky for the student and have the students locate/frame the word.  </a:t>
            </a:r>
          </a:p>
          <a:p>
            <a:pPr marL="342900" indent="-342900">
              <a:buNone/>
            </a:pPr>
            <a:endParaRPr lang="en-US" sz="1200" dirty="0" smtClean="0"/>
          </a:p>
          <a:p>
            <a:pPr marL="342900" indent="-342900">
              <a:buAutoNum type="arabicPeriod" startAt="3"/>
            </a:pPr>
            <a:r>
              <a:rPr lang="en-US" sz="1200" dirty="0" smtClean="0"/>
              <a:t>Listen and watch student read</a:t>
            </a:r>
            <a:r>
              <a:rPr lang="en-US" sz="1200" baseline="0" dirty="0" smtClean="0"/>
              <a:t> and r</a:t>
            </a:r>
            <a:r>
              <a:rPr lang="en-US" sz="1200" dirty="0" smtClean="0"/>
              <a:t>ecord behaviors on Observation Guide.</a:t>
            </a:r>
          </a:p>
          <a:p>
            <a:pPr marL="342900" indent="-342900">
              <a:buNone/>
            </a:pPr>
            <a:endParaRPr lang="en-US" sz="1200" dirty="0" smtClean="0"/>
          </a:p>
          <a:p>
            <a:pPr marL="342900" indent="-342900">
              <a:buAutoNum type="arabicPeriod" startAt="4"/>
            </a:pPr>
            <a:r>
              <a:rPr lang="en-US" sz="1200" baseline="0" dirty="0" smtClean="0"/>
              <a:t>R</a:t>
            </a:r>
            <a:r>
              <a:rPr lang="en-US" sz="1200" dirty="0" smtClean="0"/>
              <a:t>ecognize and compliment one thing the student did well.</a:t>
            </a:r>
          </a:p>
          <a:p>
            <a:pPr marL="342900" indent="-342900">
              <a:buNone/>
            </a:pPr>
            <a:endParaRPr lang="en-US" sz="1200" dirty="0" smtClean="0"/>
          </a:p>
          <a:p>
            <a:pPr marL="342900" indent="-342900">
              <a:buAutoNum type="arabicPeriod" startAt="5"/>
            </a:pPr>
            <a:r>
              <a:rPr lang="en-US" sz="1200" dirty="0" smtClean="0"/>
              <a:t>Provide one teaching point based on what you observed.</a:t>
            </a:r>
          </a:p>
          <a:p>
            <a:pPr marL="342900" indent="-342900">
              <a:buNone/>
            </a:pPr>
            <a:endParaRPr lang="en-US" sz="1200" dirty="0" smtClean="0"/>
          </a:p>
          <a:p>
            <a:pPr marL="342900" indent="-342900">
              <a:buNone/>
            </a:pPr>
            <a:r>
              <a:rPr lang="en-US" sz="1200" dirty="0" smtClean="0"/>
              <a:t>6. 	Plan future teaching points/possible groups. </a:t>
            </a:r>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4"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9C3C32B9-F781-8246-A991-B2D36E1B8A26}" type="datetimeFigureOut">
              <a:rPr lang="en-US" smtClean="0"/>
              <a:pPr/>
              <a:t>8/25/11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C3C32B9-F781-8246-A991-B2D36E1B8A26}" type="datetimeFigureOut">
              <a:rPr lang="en-US" smtClean="0"/>
              <a:pPr/>
              <a:t>8/25/11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C3C32B9-F781-8246-A991-B2D36E1B8A26}" type="datetimeFigureOut">
              <a:rPr lang="en-US" smtClean="0"/>
              <a:pPr/>
              <a:t>8/25/11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3C32B9-F781-8246-A991-B2D36E1B8A26}" type="datetimeFigureOut">
              <a:rPr lang="en-US" smtClean="0"/>
              <a:pPr/>
              <a:t>8/25/11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3C32B9-F781-8246-A991-B2D36E1B8A26}" type="datetimeFigureOut">
              <a:rPr lang="en-US" smtClean="0"/>
              <a:pPr/>
              <a:t>8/25/11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3C32B9-F781-8246-A991-B2D36E1B8A26}" type="datetimeFigureOut">
              <a:rPr lang="en-US" smtClean="0"/>
              <a:pPr/>
              <a:t>8/25/11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C3C32B9-F781-8246-A991-B2D36E1B8A26}" type="datetimeFigureOut">
              <a:rPr lang="en-US" smtClean="0"/>
              <a:pPr/>
              <a:t>8/25/11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C3C32B9-F781-8246-A991-B2D36E1B8A26}" type="datetimeFigureOut">
              <a:rPr lang="en-US" smtClean="0"/>
              <a:pPr/>
              <a:t>8/25/11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C3C32B9-F781-8246-A991-B2D36E1B8A26}" type="datetimeFigureOut">
              <a:rPr lang="en-US" smtClean="0"/>
              <a:pPr/>
              <a:t>8/25/11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3C32B9-F781-8246-A991-B2D36E1B8A26}" type="datetimeFigureOut">
              <a:rPr lang="en-US" smtClean="0"/>
              <a:pPr/>
              <a:t>8/25/11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3C32B9-F781-8246-A991-B2D36E1B8A26}" type="datetimeFigureOut">
              <a:rPr lang="en-US" smtClean="0"/>
              <a:pPr/>
              <a:t>8/25/11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1.pn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9C3C32B9-F781-8246-A991-B2D36E1B8A26}" type="datetimeFigureOut">
              <a:rPr lang="en-US" smtClean="0"/>
              <a:pPr/>
              <a:t>8/25/11</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80E4DC75-DD7C-B644-A201-8933B786C4D7}" type="slidenum">
              <a:rPr lang="en-US" smtClean="0"/>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video" Target="file://localhost/Volumes/HP%20v125w/VID00041Zacks%20Moving%20Day.AVI" TargetMode="External"/><Relationship Id="rId2" Type="http://schemas.openxmlformats.org/officeDocument/2006/relationships/slideLayout" Target="../slideLayouts/slideLayout8.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video" Target="file://localhost/Volumes/HP%20v125w/VID00039Bens%20Dad.AVI" TargetMode="External"/><Relationship Id="rId2" Type="http://schemas.openxmlformats.org/officeDocument/2006/relationships/slideLayout" Target="../slideLayouts/slideLayout8.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48212" y="1604214"/>
            <a:ext cx="8291930" cy="2123658"/>
          </a:xfrm>
          <a:prstGeom prst="rect">
            <a:avLst/>
          </a:prstGeom>
          <a:noFill/>
        </p:spPr>
        <p:txBody>
          <a:bodyPr wrap="square" rtlCol="0">
            <a:spAutoFit/>
          </a:bodyPr>
          <a:lstStyle/>
          <a:p>
            <a:pPr algn="ctr"/>
            <a:r>
              <a:rPr lang="en-US" sz="6600" dirty="0" smtClean="0"/>
              <a:t>Getting Your Readers Off To a Great Start</a:t>
            </a:r>
            <a:endParaRPr lang="en-US" sz="6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74571" y="554182"/>
            <a:ext cx="7650871" cy="5693866"/>
          </a:xfrm>
          <a:prstGeom prst="rect">
            <a:avLst/>
          </a:prstGeom>
          <a:noFill/>
        </p:spPr>
        <p:txBody>
          <a:bodyPr wrap="square" rtlCol="0">
            <a:spAutoFit/>
          </a:bodyPr>
          <a:lstStyle/>
          <a:p>
            <a:endParaRPr lang="en-US" sz="3600" dirty="0" smtClean="0"/>
          </a:p>
          <a:p>
            <a:r>
              <a:rPr lang="en-US" sz="3600" dirty="0" smtClean="0"/>
              <a:t>Next Steps-On Your Own</a:t>
            </a:r>
          </a:p>
          <a:p>
            <a:endParaRPr lang="en-US" sz="1200" dirty="0" smtClean="0"/>
          </a:p>
          <a:p>
            <a:pPr>
              <a:buFont typeface="Arial" pitchFamily="34" charset="0"/>
              <a:buChar char="•"/>
            </a:pPr>
            <a:r>
              <a:rPr lang="en-US" sz="2800" dirty="0" smtClean="0"/>
              <a:t>Does your classroom library support your readers right now?</a:t>
            </a:r>
          </a:p>
          <a:p>
            <a:pPr>
              <a:buFont typeface="Arial" pitchFamily="34" charset="0"/>
              <a:buChar char="•"/>
            </a:pPr>
            <a:r>
              <a:rPr lang="en-US" sz="2800" dirty="0" smtClean="0"/>
              <a:t>Review DRA2 assessments to see what behaviors were noted.</a:t>
            </a:r>
          </a:p>
          <a:p>
            <a:pPr>
              <a:buFont typeface="Arial" pitchFamily="34" charset="0"/>
              <a:buChar char="•"/>
            </a:pPr>
            <a:r>
              <a:rPr lang="en-US" sz="2800" dirty="0" smtClean="0"/>
              <a:t>Review EIP notes.</a:t>
            </a:r>
          </a:p>
          <a:p>
            <a:pPr>
              <a:buFont typeface="Arial" pitchFamily="34" charset="0"/>
              <a:buChar char="•"/>
            </a:pPr>
            <a:r>
              <a:rPr lang="en-US" sz="2800" dirty="0" smtClean="0"/>
              <a:t>Gather materials and organize for reading observations and small group instruction (books, make copies of Observation Guides, anecdotal record forms).</a:t>
            </a:r>
          </a:p>
          <a:p>
            <a:pPr>
              <a:buFont typeface="Arial" pitchFamily="34" charset="0"/>
              <a:buChar char="•"/>
            </a:pP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43345" y="2147455"/>
            <a:ext cx="8423563" cy="3693319"/>
          </a:xfrm>
          <a:prstGeom prst="rect">
            <a:avLst/>
          </a:prstGeom>
          <a:noFill/>
        </p:spPr>
        <p:txBody>
          <a:bodyPr wrap="square" rtlCol="0">
            <a:spAutoFit/>
          </a:bodyPr>
          <a:lstStyle/>
          <a:p>
            <a:pPr>
              <a:buFont typeface="Arial" pitchFamily="34" charset="0"/>
              <a:buChar char="•"/>
            </a:pPr>
            <a:r>
              <a:rPr lang="en-US" sz="3600" dirty="0" smtClean="0"/>
              <a:t>How will you organize note-taking forms, planning sheets, etc?</a:t>
            </a:r>
          </a:p>
          <a:p>
            <a:endParaRPr lang="en-US" sz="3600" dirty="0" smtClean="0"/>
          </a:p>
          <a:p>
            <a:pPr>
              <a:buFont typeface="Arial" pitchFamily="34" charset="0"/>
              <a:buChar char="•"/>
            </a:pPr>
            <a:r>
              <a:rPr lang="en-US" sz="3600" dirty="0" smtClean="0"/>
              <a:t>And remember…</a:t>
            </a:r>
          </a:p>
          <a:p>
            <a:r>
              <a:rPr lang="en-US" sz="3600" dirty="0" smtClean="0"/>
              <a:t>Wiki for teaching strategies </a:t>
            </a:r>
          </a:p>
          <a:p>
            <a:r>
              <a:rPr lang="en-US" sz="3600" dirty="0" smtClean="0"/>
              <a:t>http://eiphandbook.wikispaces.com/</a:t>
            </a:r>
          </a:p>
          <a:p>
            <a:endParaRPr lang="en-US" dirty="0"/>
          </a:p>
        </p:txBody>
      </p:sp>
      <p:sp>
        <p:nvSpPr>
          <p:cNvPr id="3" name="TextBox 2"/>
          <p:cNvSpPr txBox="1"/>
          <p:nvPr/>
        </p:nvSpPr>
        <p:spPr>
          <a:xfrm>
            <a:off x="2355273" y="1034579"/>
            <a:ext cx="4236353" cy="923330"/>
          </a:xfrm>
          <a:prstGeom prst="rect">
            <a:avLst/>
          </a:prstGeom>
          <a:noFill/>
        </p:spPr>
        <p:txBody>
          <a:bodyPr wrap="none" rtlCol="0">
            <a:spAutoFit/>
          </a:bodyPr>
          <a:lstStyle/>
          <a:p>
            <a:r>
              <a:rPr lang="en-US" sz="5400" dirty="0" smtClean="0"/>
              <a:t>Let’s Share!</a:t>
            </a:r>
            <a:endParaRPr lang="en-US" sz="5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61457" y="1437893"/>
            <a:ext cx="8572063" cy="4031873"/>
          </a:xfrm>
          <a:prstGeom prst="rect">
            <a:avLst/>
          </a:prstGeom>
          <a:noFill/>
        </p:spPr>
        <p:txBody>
          <a:bodyPr wrap="square" rtlCol="0">
            <a:spAutoFit/>
          </a:bodyPr>
          <a:lstStyle/>
          <a:p>
            <a:r>
              <a:rPr lang="en-US" sz="3200" dirty="0" smtClean="0"/>
              <a:t>Objectives:</a:t>
            </a:r>
          </a:p>
          <a:p>
            <a:endParaRPr lang="en-US" sz="3200" dirty="0" smtClean="0"/>
          </a:p>
          <a:p>
            <a:pPr>
              <a:buFont typeface="Arial" pitchFamily="34" charset="0"/>
              <a:buChar char="•"/>
            </a:pPr>
            <a:r>
              <a:rPr lang="en-US" sz="3200" dirty="0" smtClean="0"/>
              <a:t>   Analyze Spring (EOY) DRA2 scores</a:t>
            </a:r>
          </a:p>
          <a:p>
            <a:pPr>
              <a:buFont typeface="Arial" pitchFamily="34" charset="0"/>
              <a:buChar char="•"/>
            </a:pPr>
            <a:endParaRPr lang="en-US" sz="3200" dirty="0" smtClean="0"/>
          </a:p>
          <a:p>
            <a:pPr marL="342900" indent="-342900">
              <a:buFont typeface="Arial" pitchFamily="34" charset="0"/>
              <a:buChar char="•"/>
            </a:pPr>
            <a:r>
              <a:rPr lang="en-US" sz="3200" dirty="0" smtClean="0"/>
              <a:t> Match all students to Just Right Books</a:t>
            </a:r>
          </a:p>
          <a:p>
            <a:pPr marL="342900" indent="-342900"/>
            <a:endParaRPr lang="en-US" sz="3200" dirty="0" smtClean="0"/>
          </a:p>
          <a:p>
            <a:pPr marL="342900" indent="-342900">
              <a:buFont typeface="Arial" pitchFamily="34" charset="0"/>
              <a:buChar char="•"/>
            </a:pPr>
            <a:r>
              <a:rPr lang="en-US" sz="3200" dirty="0" smtClean="0"/>
              <a:t> Start small group work the 2</a:t>
            </a:r>
            <a:r>
              <a:rPr lang="en-US" sz="3200" baseline="30000" dirty="0" smtClean="0"/>
              <a:t>nd</a:t>
            </a:r>
            <a:r>
              <a:rPr lang="en-US" sz="3200" dirty="0" smtClean="0"/>
              <a:t> week of school for our targeted students</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43345" y="1041023"/>
            <a:ext cx="7679764" cy="4955203"/>
          </a:xfrm>
          <a:prstGeom prst="rect">
            <a:avLst/>
          </a:prstGeom>
          <a:noFill/>
        </p:spPr>
        <p:txBody>
          <a:bodyPr wrap="square" rtlCol="0">
            <a:spAutoFit/>
          </a:bodyPr>
          <a:lstStyle/>
          <a:p>
            <a:pPr algn="ctr"/>
            <a:r>
              <a:rPr lang="en-US" sz="2800" dirty="0" smtClean="0"/>
              <a:t>Analyze Grade Level DRA2 scores</a:t>
            </a:r>
          </a:p>
          <a:p>
            <a:endParaRPr lang="en-US" sz="2800" dirty="0" smtClean="0"/>
          </a:p>
          <a:p>
            <a:r>
              <a:rPr lang="en-US" sz="2800" dirty="0" smtClean="0"/>
              <a:t>Use the “Plum Book” (EMAD) as a guide to identify students who are below goal</a:t>
            </a:r>
          </a:p>
          <a:p>
            <a:endParaRPr lang="en-US" sz="2800" dirty="0" smtClean="0"/>
          </a:p>
          <a:p>
            <a:r>
              <a:rPr lang="en-US" sz="2800" dirty="0" smtClean="0"/>
              <a:t>Focus on A (Approaching) and D (Does Not Meet Benchmark/Needs Intervention) students.</a:t>
            </a:r>
          </a:p>
          <a:p>
            <a:endParaRPr lang="en-US" sz="2800" dirty="0" smtClean="0"/>
          </a:p>
          <a:p>
            <a:endParaRPr lang="en-US" sz="2800" dirty="0" smtClean="0"/>
          </a:p>
          <a:p>
            <a:endParaRPr lang="en-US" dirty="0"/>
          </a:p>
          <a:p>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77307" y="1501929"/>
            <a:ext cx="8654438" cy="510621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549055" y="1205345"/>
            <a:ext cx="7467600" cy="5016758"/>
          </a:xfrm>
          <a:prstGeom prst="rect">
            <a:avLst/>
          </a:prstGeom>
          <a:noFill/>
        </p:spPr>
        <p:txBody>
          <a:bodyPr>
            <a:spAutoFit/>
          </a:bodyPr>
          <a:lstStyle/>
          <a:p>
            <a:pPr algn="ctr">
              <a:defRPr/>
            </a:pPr>
            <a:endParaRPr lang="en-US" sz="4000" dirty="0">
              <a:latin typeface="+mn-lt"/>
            </a:endParaRPr>
          </a:p>
          <a:p>
            <a:pPr>
              <a:defRPr/>
            </a:pPr>
            <a:endParaRPr lang="en-US" sz="4000" dirty="0">
              <a:latin typeface="+mn-lt"/>
            </a:endParaRPr>
          </a:p>
          <a:p>
            <a:pPr>
              <a:buFont typeface="Arial"/>
              <a:buChar char="•"/>
              <a:defRPr/>
            </a:pPr>
            <a:endParaRPr lang="en-US" sz="4000" dirty="0" smtClean="0"/>
          </a:p>
          <a:p>
            <a:pPr>
              <a:buFont typeface="Arial"/>
              <a:buChar char="•"/>
              <a:defRPr/>
            </a:pPr>
            <a:r>
              <a:rPr lang="en-US" sz="4000" dirty="0" smtClean="0"/>
              <a:t>Risk-taking</a:t>
            </a:r>
          </a:p>
          <a:p>
            <a:pPr>
              <a:buFont typeface="Arial"/>
              <a:buChar char="•"/>
              <a:defRPr/>
            </a:pPr>
            <a:r>
              <a:rPr lang="en-US" sz="4000" dirty="0" smtClean="0"/>
              <a:t>Self Monitoring </a:t>
            </a:r>
          </a:p>
          <a:p>
            <a:pPr>
              <a:buFont typeface="Arial"/>
              <a:buChar char="•"/>
              <a:defRPr/>
            </a:pPr>
            <a:r>
              <a:rPr lang="en-US" sz="4000" dirty="0" smtClean="0"/>
              <a:t>Word Recognition</a:t>
            </a:r>
            <a:endParaRPr lang="en-US" sz="4000" dirty="0">
              <a:latin typeface="+mn-lt"/>
            </a:endParaRPr>
          </a:p>
          <a:p>
            <a:pPr>
              <a:buFont typeface="Arial"/>
              <a:buChar char="•"/>
              <a:defRPr/>
            </a:pPr>
            <a:r>
              <a:rPr lang="en-US" sz="4000" dirty="0" smtClean="0">
                <a:latin typeface="+mn-lt"/>
              </a:rPr>
              <a:t>Fluency</a:t>
            </a:r>
          </a:p>
          <a:p>
            <a:pPr>
              <a:buFont typeface="Arial"/>
              <a:buChar char="•"/>
              <a:defRPr/>
            </a:pPr>
            <a:r>
              <a:rPr lang="en-US" sz="4000" dirty="0" smtClean="0">
                <a:latin typeface="+mn-lt"/>
              </a:rPr>
              <a:t>Comprehension</a:t>
            </a:r>
            <a:endParaRPr lang="en-US" sz="4000" dirty="0">
              <a:latin typeface="+mn-lt"/>
            </a:endParaRPr>
          </a:p>
        </p:txBody>
      </p:sp>
      <p:sp>
        <p:nvSpPr>
          <p:cNvPr id="5" name="TextBox 4"/>
          <p:cNvSpPr txBox="1"/>
          <p:nvPr/>
        </p:nvSpPr>
        <p:spPr>
          <a:xfrm>
            <a:off x="549056" y="1468581"/>
            <a:ext cx="7666690" cy="707886"/>
          </a:xfrm>
          <a:prstGeom prst="rect">
            <a:avLst/>
          </a:prstGeom>
          <a:noFill/>
        </p:spPr>
        <p:txBody>
          <a:bodyPr wrap="square" rtlCol="0">
            <a:spAutoFit/>
          </a:bodyPr>
          <a:lstStyle/>
          <a:p>
            <a:r>
              <a:rPr lang="en-US" sz="4000" dirty="0" smtClean="0"/>
              <a:t>Observing Reading Behaviors</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011381" y="1385455"/>
            <a:ext cx="7606145" cy="4524315"/>
          </a:xfrm>
          <a:prstGeom prst="rect">
            <a:avLst/>
          </a:prstGeom>
        </p:spPr>
        <p:txBody>
          <a:bodyPr wrap="square">
            <a:spAutoFit/>
          </a:bodyPr>
          <a:lstStyle/>
          <a:p>
            <a:r>
              <a:rPr lang="en-US" sz="4000" dirty="0" smtClean="0"/>
              <a:t>Observe Reading Behaviors</a:t>
            </a:r>
          </a:p>
          <a:p>
            <a:endParaRPr lang="en-US" sz="4000" dirty="0" smtClean="0"/>
          </a:p>
          <a:p>
            <a:pPr>
              <a:buFont typeface="Arial" pitchFamily="34" charset="0"/>
              <a:buChar char="•"/>
            </a:pPr>
            <a:r>
              <a:rPr lang="en-US" sz="4000" dirty="0" smtClean="0"/>
              <a:t>Watch video clips</a:t>
            </a:r>
          </a:p>
          <a:p>
            <a:r>
              <a:rPr lang="en-US" sz="4000" dirty="0" smtClean="0"/>
              <a:t>	</a:t>
            </a:r>
            <a:r>
              <a:rPr lang="en-US" sz="3200" dirty="0" smtClean="0"/>
              <a:t>Model: Zack’s Moving Day Surprise</a:t>
            </a:r>
          </a:p>
          <a:p>
            <a:r>
              <a:rPr lang="en-US" sz="3200" dirty="0" smtClean="0"/>
              <a:t>				Level F</a:t>
            </a:r>
          </a:p>
          <a:p>
            <a:endParaRPr lang="en-US" sz="3200" dirty="0" smtClean="0"/>
          </a:p>
          <a:p>
            <a:r>
              <a:rPr lang="en-US" sz="3200" dirty="0" smtClean="0"/>
              <a:t>	Try-It: Ben’s Dad</a:t>
            </a:r>
          </a:p>
          <a:p>
            <a:r>
              <a:rPr lang="en-US" sz="3200" dirty="0" smtClean="0"/>
              <a:t>				Level 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VID00041Zacks Moving Day.AVI">
            <a:hlinkClick r:id="" action="ppaction://media"/>
          </p:cNvPr>
          <p:cNvPicPr/>
          <p:nvPr>
            <a:videoFile r:link="rId1"/>
          </p:nvPr>
        </p:nvPicPr>
        <p:blipFill>
          <a:blip r:embed="rId4"/>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VID00039Bens Dad.AVI">
            <a:hlinkClick r:id="" action="ppaction://media"/>
          </p:cNvPr>
          <p:cNvPicPr/>
          <p:nvPr>
            <a:videoFile r:link="rId1"/>
          </p:nvPr>
        </p:nvPicPr>
        <p:blipFill>
          <a:blip r:embed="rId4"/>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327564" y="1067029"/>
            <a:ext cx="4176849" cy="1384995"/>
          </a:xfrm>
          <a:prstGeom prst="rect">
            <a:avLst/>
          </a:prstGeom>
          <a:noFill/>
        </p:spPr>
        <p:txBody>
          <a:bodyPr wrap="none" rtlCol="0">
            <a:spAutoFit/>
          </a:bodyPr>
          <a:lstStyle/>
          <a:p>
            <a:r>
              <a:rPr lang="en-US" sz="4800" dirty="0" smtClean="0"/>
              <a:t>Now what???</a:t>
            </a:r>
          </a:p>
          <a:p>
            <a:endParaRPr lang="en-US" dirty="0" smtClean="0"/>
          </a:p>
          <a:p>
            <a:endParaRPr lang="en-US" dirty="0"/>
          </a:p>
        </p:txBody>
      </p:sp>
      <p:sp>
        <p:nvSpPr>
          <p:cNvPr id="3" name="TextBox 2"/>
          <p:cNvSpPr txBox="1"/>
          <p:nvPr/>
        </p:nvSpPr>
        <p:spPr>
          <a:xfrm>
            <a:off x="252413" y="2452024"/>
            <a:ext cx="8477250" cy="3416320"/>
          </a:xfrm>
          <a:prstGeom prst="rect">
            <a:avLst/>
          </a:prstGeom>
          <a:noFill/>
        </p:spPr>
        <p:txBody>
          <a:bodyPr wrap="square" rtlCol="0">
            <a:spAutoFit/>
          </a:bodyPr>
          <a:lstStyle/>
          <a:p>
            <a:pPr marL="342900" indent="-342900">
              <a:buAutoNum type="arabicPeriod"/>
            </a:pPr>
            <a:r>
              <a:rPr lang="en-US" sz="2400" dirty="0" smtClean="0"/>
              <a:t>Choose a book.</a:t>
            </a:r>
          </a:p>
          <a:p>
            <a:pPr marL="342900" indent="-342900">
              <a:buAutoNum type="arabicPeriod"/>
            </a:pPr>
            <a:r>
              <a:rPr lang="en-US" sz="2400" dirty="0" smtClean="0"/>
              <a:t>Book Introduction.</a:t>
            </a:r>
          </a:p>
          <a:p>
            <a:pPr marL="342900" indent="-342900">
              <a:buAutoNum type="arabicPeriod"/>
            </a:pPr>
            <a:r>
              <a:rPr lang="en-US" sz="2400" dirty="0" smtClean="0"/>
              <a:t>Listen and watch student read. </a:t>
            </a:r>
          </a:p>
          <a:p>
            <a:pPr marL="342900" indent="-342900">
              <a:buAutoNum type="arabicPeriod"/>
            </a:pPr>
            <a:r>
              <a:rPr lang="en-US" sz="2400" dirty="0" smtClean="0"/>
              <a:t>Record behaviors on Observation Guide.</a:t>
            </a:r>
          </a:p>
          <a:p>
            <a:pPr marL="342900" indent="-342900">
              <a:buAutoNum type="arabicPeriod"/>
            </a:pPr>
            <a:r>
              <a:rPr lang="en-US" sz="2400" dirty="0" smtClean="0"/>
              <a:t>Recognize and compliment one thing the student did well.</a:t>
            </a:r>
          </a:p>
          <a:p>
            <a:pPr marL="342900" indent="-342900">
              <a:buAutoNum type="arabicPeriod"/>
            </a:pPr>
            <a:r>
              <a:rPr lang="en-US" sz="2400" dirty="0" smtClean="0"/>
              <a:t>Provide one teaching point based on what you observed.</a:t>
            </a:r>
          </a:p>
          <a:p>
            <a:pPr marL="342900" indent="-342900">
              <a:buAutoNum type="arabicPeriod"/>
            </a:pPr>
            <a:r>
              <a:rPr lang="en-US" sz="2400" dirty="0" smtClean="0"/>
              <a:t>Plan future teaching points/possible groups. </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391</TotalTime>
  <Words>1446</Words>
  <Application>Microsoft Macintosh PowerPoint</Application>
  <PresentationFormat>On-screen Show (4:3)</PresentationFormat>
  <Paragraphs>151</Paragraphs>
  <Slides>11</Slides>
  <Notes>11</Notes>
  <HiddenSlides>0</HiddenSlides>
  <MMClips>2</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Sky</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Rafferty Michael</dc:creator>
  <cp:lastModifiedBy>Rafferty Michael</cp:lastModifiedBy>
  <cp:revision>63</cp:revision>
  <dcterms:created xsi:type="dcterms:W3CDTF">2011-08-25T17:05:44Z</dcterms:created>
  <dcterms:modified xsi:type="dcterms:W3CDTF">2011-08-25T17:09:04Z</dcterms:modified>
</cp:coreProperties>
</file>