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notesSlides/notesSlide9.xml" ContentType="application/vnd.openxmlformats-officedocument.presentationml.notesSlide+xml"/>
  <Override PartName="/ppt/slides/slide1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notesSlides/notesSlide7.xml" ContentType="application/vnd.openxmlformats-officedocument.presentationml.notesSlide+xml"/>
  <Override PartName="/ppt/notesSlides/notesSlide4.xml" ContentType="application/vnd.openxmlformats-officedocument.presentationml.notesSlide+xml"/>
  <Override PartName="/ppt/media/audio1.bin" ContentType="audio/unknown"/>
  <Default Extension="pict" ContentType="image/pict"/>
  <Override PartName="/ppt/notesSlides/notesSlide6.xml" ContentType="application/vnd.openxmlformats-officedocument.presentationml.notesSlide+xml"/>
  <Override PartName="/ppt/slideLayouts/slideLayout4.xml" ContentType="application/vnd.openxmlformats-officedocument.presentationml.slideLayout+xml"/>
  <Override PartName="/ppt/notesSlides/notesSlide5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vml" ContentType="application/vnd.openxmlformats-officedocument.vmlDrawing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ppt/slides/slide8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4"/>
  </p:notesMasterIdLst>
  <p:sldIdLst>
    <p:sldId id="271" r:id="rId2"/>
    <p:sldId id="260" r:id="rId3"/>
    <p:sldId id="257" r:id="rId4"/>
    <p:sldId id="270" r:id="rId5"/>
    <p:sldId id="258" r:id="rId6"/>
    <p:sldId id="266" r:id="rId7"/>
    <p:sldId id="267" r:id="rId8"/>
    <p:sldId id="268" r:id="rId9"/>
    <p:sldId id="259" r:id="rId10"/>
    <p:sldId id="273" r:id="rId11"/>
    <p:sldId id="272" r:id="rId12"/>
    <p:sldId id="274" r:id="rId13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82482" autoAdjust="0"/>
  </p:normalViewPr>
  <p:slideViewPr>
    <p:cSldViewPr snapToGrid="0" snapToObjects="1">
      <p:cViewPr>
        <p:scale>
          <a:sx n="75" d="100"/>
          <a:sy n="75" d="100"/>
        </p:scale>
        <p:origin x="-1304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presProps" Target="presProps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printerSettings" Target="printerSettings/printerSettings1.bin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19" Type="http://schemas.openxmlformats.org/officeDocument/2006/relationships/tableStyles" Target="tableStyle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ict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ict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pict"/><Relationship Id="rId1" Type="http://schemas.openxmlformats.org/officeDocument/2006/relationships/image" Target="../media/image4.pict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2AA280B-3CAA-429A-9B36-964160E0FC5F}" type="datetimeFigureOut">
              <a:rPr lang="en-US"/>
              <a:pPr>
                <a:defRPr/>
              </a:pPr>
              <a:t>8/10/11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416F584-F345-4A94-81FA-34B88C7B00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Today’s session will focus on how to develop strategies and schedules to maintain</a:t>
            </a:r>
            <a:r>
              <a:rPr lang="en-US" baseline="0" dirty="0" smtClean="0"/>
              <a:t> balance across the week.</a:t>
            </a:r>
          </a:p>
          <a:p>
            <a:r>
              <a:rPr lang="en-US" baseline="0" dirty="0" smtClean="0"/>
              <a:t>Teachers will have time to share launching strategies, resources and to build a schedule to fit it all in.</a:t>
            </a:r>
          </a:p>
          <a:p>
            <a:r>
              <a:rPr lang="en-US" baseline="0" dirty="0" smtClean="0"/>
              <a:t>You will come back together to share tips and schedules.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16F584-F345-4A94-81FA-34B88C7B00BC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Brainstorm first. Then ask who had? Bullets go one by one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16F584-F345-4A94-81FA-34B88C7B00BC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dirty="0" smtClean="0"/>
              <a:t>In pairs discuss which ones how the most </a:t>
            </a:r>
          </a:p>
          <a:p>
            <a:pPr>
              <a:spcBef>
                <a:spcPct val="0"/>
              </a:spcBef>
            </a:pPr>
            <a:r>
              <a:rPr lang="en-US" dirty="0" smtClean="0"/>
              <a:t>One category</a:t>
            </a:r>
            <a:r>
              <a:rPr lang="en-US" baseline="0" dirty="0" smtClean="0"/>
              <a:t> at a time and then</a:t>
            </a:r>
            <a:endParaRPr lang="en-US" dirty="0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D328692-5240-4BCF-A544-45D7972F08D9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Pass out Handout regarding</a:t>
            </a:r>
            <a:r>
              <a:rPr lang="en-US" baseline="0" dirty="0" smtClean="0"/>
              <a:t> the Components of a Comprehensive Core Literacy Program.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16F584-F345-4A94-81FA-34B88C7B00BC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16F584-F345-4A94-81FA-34B88C7B00BC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Have teachers turn and talk and get ready</a:t>
            </a:r>
            <a:r>
              <a:rPr lang="en-US" baseline="0" dirty="0" smtClean="0"/>
              <a:t> to share ideas on how they balance and fit it all in?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16F584-F345-4A94-81FA-34B88C7B00BC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 teachers use to start building their calendar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16F584-F345-4A94-81FA-34B88C7B00BC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Grade 1 teachers use this to start planning their block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16F584-F345-4A94-81FA-34B88C7B00BC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Grade 2 teachers use this to start planning their block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16F584-F345-4A94-81FA-34B88C7B00BC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2F64EE-0E52-4902-8A32-B6D0AF1E0B80}" type="datetimeFigureOut">
              <a:rPr lang="en-US"/>
              <a:pPr>
                <a:defRPr/>
              </a:pPr>
              <a:t>8/10/11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355BB7-B7E1-497D-B084-C0CCBEE8E4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B8F9C6-5B93-4BF8-BDB3-21ECB876EC44}" type="datetimeFigureOut">
              <a:rPr lang="en-US"/>
              <a:pPr>
                <a:defRPr/>
              </a:pPr>
              <a:t>8/10/11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0D02C-F4EA-4B12-BABA-0EFBD103E6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50BD45-6184-4488-B50B-C14BBF803A4F}" type="datetimeFigureOut">
              <a:rPr lang="en-US"/>
              <a:pPr>
                <a:defRPr/>
              </a:pPr>
              <a:t>8/10/11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33045-200B-4D1A-B470-9250F85F39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AD9FBF-BAF2-4D75-A8A2-D96E18135A6E}" type="datetimeFigureOut">
              <a:rPr lang="en-US"/>
              <a:pPr>
                <a:defRPr/>
              </a:pPr>
              <a:t>8/10/11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10BB40-184F-47F1-8B50-9C08DFEF90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0EDDD7-CECA-42D7-80D7-2A71E57C7EB7}" type="datetimeFigureOut">
              <a:rPr lang="en-US"/>
              <a:pPr>
                <a:defRPr/>
              </a:pPr>
              <a:t>8/10/11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97F0F1-6251-4913-963E-03D46E7451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1ACA-E842-4010-8009-07F65E0E2F8B}" type="datetimeFigureOut">
              <a:rPr lang="en-US"/>
              <a:pPr>
                <a:defRPr/>
              </a:pPr>
              <a:t>8/10/11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802CB0-4081-4B54-80E6-F5316DB87B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DD3CA-F8AB-47ED-967E-85CC5D851225}" type="datetimeFigureOut">
              <a:rPr lang="en-US"/>
              <a:pPr>
                <a:defRPr/>
              </a:pPr>
              <a:t>8/10/11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C3AD43-5C12-4B48-9622-04D4B2BD9E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353017-EA44-4411-95D7-1C33BAB9C42D}" type="datetimeFigureOut">
              <a:rPr lang="en-US"/>
              <a:pPr>
                <a:defRPr/>
              </a:pPr>
              <a:t>8/10/11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657814-2F41-4A64-B90A-E2A92E4D47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3AA02A-84D3-4399-9142-A8D6F10DD1EF}" type="datetimeFigureOut">
              <a:rPr lang="en-US"/>
              <a:pPr>
                <a:defRPr/>
              </a:pPr>
              <a:t>8/10/11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B78B00-7E76-48A6-96DA-620FB9F05D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91B1CB-53E0-44E2-A68B-F5F0DCE47159}" type="datetimeFigureOut">
              <a:rPr lang="en-US"/>
              <a:pPr>
                <a:defRPr/>
              </a:pPr>
              <a:t>8/10/11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5D99C-861D-433D-8B9B-6BA395B55A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32AE4B-A317-4F95-9973-785D82004BB1}" type="datetimeFigureOut">
              <a:rPr lang="en-US"/>
              <a:pPr>
                <a:defRPr/>
              </a:pPr>
              <a:t>8/10/11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20F259-70A7-4548-81B2-B84D1ABA46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3513A18-5FD3-43B7-BCD5-2C3E8A62C148}" type="datetimeFigureOut">
              <a:rPr lang="en-US"/>
              <a:pPr>
                <a:defRPr/>
              </a:pPr>
              <a:t>8/10/11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7EF4582-8F49-4E28-A653-0DF442E5C9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3" Type="http://schemas.openxmlformats.org/officeDocument/2006/relationships/audio" Target="../media/audio1.bin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3" Type="http://schemas.openxmlformats.org/officeDocument/2006/relationships/oleObject" Target="BOECOMR:Users:mrafferty:Desktop:Aug%20PD%20Materials:Bottom%20Line.doc!OLE_LINK2" TargetMode="External"/><Relationship Id="rId1" Type="http://schemas.openxmlformats.org/officeDocument/2006/relationships/vmlDrawing" Target="../drawings/vmlDrawing1.v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3" Type="http://schemas.openxmlformats.org/officeDocument/2006/relationships/oleObject" Target="BOECOMR:Users:mrafferty:Desktop:Aug%20PD%20Materials:Bottom%20Line.doc!OLE_LINK3" TargetMode="External"/><Relationship Id="rId1" Type="http://schemas.openxmlformats.org/officeDocument/2006/relationships/vmlDrawing" Target="../drawings/vmlDrawing2.v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oleObject" Target="BOECOMR:Users:mrafferty:Desktop:Aug%20PD%20Materials:Bottom%20Line.doc!OLE_LINK5" TargetMode="External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7.xml"/><Relationship Id="rId3" Type="http://schemas.openxmlformats.org/officeDocument/2006/relationships/oleObject" Target="BOECOMR:Users:mrafferty:Desktop:Aug%20PD%20Materials:Bottom%20Line.doc!OLE_LINK4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92670" y="491067"/>
            <a:ext cx="7958667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Fitting It All In!</a:t>
            </a:r>
          </a:p>
          <a:p>
            <a:pPr algn="ctr"/>
            <a:endParaRPr lang="en-US" sz="80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en-US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How the Core Components Work Together Across the Day/Week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50799" y="-7"/>
          <a:ext cx="8890001" cy="6864456"/>
        </p:xfrm>
        <a:graphic>
          <a:graphicData uri="http://schemas.openxmlformats.org/drawingml/2006/table">
            <a:tbl>
              <a:tblPr/>
              <a:tblGrid>
                <a:gridCol w="2255426"/>
                <a:gridCol w="1960975"/>
                <a:gridCol w="1710267"/>
                <a:gridCol w="2963333"/>
              </a:tblGrid>
              <a:tr h="325899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800" b="1" i="0" u="sng" strike="noStrike">
                          <a:solidFill>
                            <a:srgbClr val="000000"/>
                          </a:solidFill>
                          <a:latin typeface="Calibri"/>
                        </a:rPr>
                        <a:t>Essentials for Kindergarten Literacy Across the Year</a:t>
                      </a:r>
                    </a:p>
                  </a:txBody>
                  <a:tcPr marL="8490" marR="8490" marT="84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25899"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490" marR="8490" marT="84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490" marR="8490" marT="84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490" marR="8490" marT="84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490" marR="8490" marT="84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712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sng" strike="noStrike">
                          <a:solidFill>
                            <a:srgbClr val="000000"/>
                          </a:solidFill>
                          <a:latin typeface="Calibri"/>
                        </a:rPr>
                        <a:t>Component</a:t>
                      </a:r>
                    </a:p>
                  </a:txBody>
                  <a:tcPr marL="8490" marR="8490" marT="84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sng" strike="noStrike">
                          <a:solidFill>
                            <a:srgbClr val="000000"/>
                          </a:solidFill>
                          <a:latin typeface="Calibri"/>
                        </a:rPr>
                        <a:t>Time Range</a:t>
                      </a:r>
                    </a:p>
                  </a:txBody>
                  <a:tcPr marL="8490" marR="8490" marT="84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sng" strike="noStrike">
                          <a:solidFill>
                            <a:srgbClr val="000000"/>
                          </a:solidFill>
                          <a:latin typeface="Calibri"/>
                        </a:rPr>
                        <a:t>Frequency </a:t>
                      </a:r>
                    </a:p>
                  </a:txBody>
                  <a:tcPr marL="8490" marR="8490" marT="849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sng" strike="noStrike">
                          <a:solidFill>
                            <a:srgbClr val="000000"/>
                          </a:solidFill>
                          <a:latin typeface="Calibri"/>
                        </a:rPr>
                        <a:t>During Assessment</a:t>
                      </a:r>
                    </a:p>
                  </a:txBody>
                  <a:tcPr marL="8490" marR="8490" marT="849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1294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Morning Routines</a:t>
                      </a:r>
                    </a:p>
                  </a:txBody>
                  <a:tcPr marL="8490" marR="8490" marT="849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 mins</a:t>
                      </a:r>
                    </a:p>
                  </a:txBody>
                  <a:tcPr marL="8490" marR="8490" marT="849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5x/week</a:t>
                      </a:r>
                    </a:p>
                  </a:txBody>
                  <a:tcPr marL="8490" marR="8490" marT="849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non-negotiable</a:t>
                      </a:r>
                    </a:p>
                  </a:txBody>
                  <a:tcPr marL="8490" marR="8490" marT="849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1294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Morning Meeting/RC</a:t>
                      </a:r>
                    </a:p>
                  </a:txBody>
                  <a:tcPr marL="8490" marR="8490" marT="849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 mins</a:t>
                      </a:r>
                    </a:p>
                  </a:txBody>
                  <a:tcPr marL="8490" marR="8490" marT="849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5x/week</a:t>
                      </a:r>
                    </a:p>
                  </a:txBody>
                  <a:tcPr marL="8490" marR="8490" marT="849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time reduced</a:t>
                      </a:r>
                    </a:p>
                  </a:txBody>
                  <a:tcPr marL="8490" marR="8490" marT="849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1294"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490" marR="8490" marT="849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 mins</a:t>
                      </a:r>
                    </a:p>
                  </a:txBody>
                  <a:tcPr marL="8490" marR="8490" marT="84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490" marR="8490" marT="84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490" marR="8490" marT="849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71294"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490" marR="8490" marT="84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490" marR="8490" marT="849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490" marR="8490" marT="849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490" marR="8490" marT="849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1294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Read Aloud</a:t>
                      </a:r>
                    </a:p>
                  </a:txBody>
                  <a:tcPr marL="8490" marR="8490" marT="849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10-20 mins</a:t>
                      </a:r>
                    </a:p>
                  </a:txBody>
                  <a:tcPr marL="8490" marR="8490" marT="849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5x/week</a:t>
                      </a:r>
                    </a:p>
                  </a:txBody>
                  <a:tcPr marL="8490" marR="8490" marT="849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reduce time and/or frequency</a:t>
                      </a:r>
                    </a:p>
                  </a:txBody>
                  <a:tcPr marL="8490" marR="8490" marT="849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1294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Interactive Read Aloud</a:t>
                      </a:r>
                    </a:p>
                  </a:txBody>
                  <a:tcPr marL="8490" marR="8490" marT="849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10-20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mins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490" marR="8490" marT="849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5x/week</a:t>
                      </a:r>
                    </a:p>
                  </a:txBody>
                  <a:tcPr marL="8490" marR="8490" marT="849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non-negotiable</a:t>
                      </a:r>
                    </a:p>
                  </a:txBody>
                  <a:tcPr marL="8490" marR="8490" marT="849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1294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Shared Reading</a:t>
                      </a:r>
                    </a:p>
                  </a:txBody>
                  <a:tcPr marL="8490" marR="8490" marT="849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10-20 mins</a:t>
                      </a:r>
                    </a:p>
                  </a:txBody>
                  <a:tcPr marL="8490" marR="8490" marT="849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3-5x/week</a:t>
                      </a:r>
                    </a:p>
                  </a:txBody>
                  <a:tcPr marL="8490" marR="8490" marT="849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reduce to 3-4x/week</a:t>
                      </a:r>
                    </a:p>
                  </a:txBody>
                  <a:tcPr marL="8490" marR="8490" marT="849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068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Reading Workshop</a:t>
                      </a:r>
                    </a:p>
                  </a:txBody>
                  <a:tcPr marL="8490" marR="8490" marT="849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 mins</a:t>
                      </a:r>
                    </a:p>
                  </a:txBody>
                  <a:tcPr marL="8490" marR="8490" marT="849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5x/week</a:t>
                      </a:r>
                    </a:p>
                  </a:txBody>
                  <a:tcPr marL="8490" marR="8490" marT="849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small groups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: non-negotiable; </a:t>
                      </a:r>
                      <a:r>
                        <a:rPr lang="en-US" sz="18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conferences: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reduce</a:t>
                      </a:r>
                      <a:endParaRPr lang="en-US" sz="18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490" marR="8490" marT="849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1294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Interactive Writing</a:t>
                      </a:r>
                    </a:p>
                  </a:txBody>
                  <a:tcPr marL="8490" marR="8490" marT="849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10-20 mins</a:t>
                      </a:r>
                    </a:p>
                  </a:txBody>
                  <a:tcPr marL="8490" marR="8490" marT="849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5x/week</a:t>
                      </a:r>
                    </a:p>
                  </a:txBody>
                  <a:tcPr marL="8490" marR="8490" marT="849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reduce to 3x/week</a:t>
                      </a:r>
                    </a:p>
                  </a:txBody>
                  <a:tcPr marL="8490" marR="8490" marT="849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1294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Writing Workshop</a:t>
                      </a:r>
                    </a:p>
                  </a:txBody>
                  <a:tcPr marL="8490" marR="8490" marT="849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 mins</a:t>
                      </a:r>
                    </a:p>
                  </a:txBody>
                  <a:tcPr marL="8490" marR="8490" marT="849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5x/week</a:t>
                      </a:r>
                    </a:p>
                  </a:txBody>
                  <a:tcPr marL="8490" marR="8490" marT="849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non-negotiable</a:t>
                      </a:r>
                    </a:p>
                  </a:txBody>
                  <a:tcPr marL="8490" marR="8490" marT="849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1294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Word Study</a:t>
                      </a:r>
                    </a:p>
                  </a:txBody>
                  <a:tcPr marL="8490" marR="8490" marT="849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10-20 mins</a:t>
                      </a:r>
                    </a:p>
                  </a:txBody>
                  <a:tcPr marL="8490" marR="8490" marT="849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5x/week</a:t>
                      </a:r>
                    </a:p>
                  </a:txBody>
                  <a:tcPr marL="8490" marR="8490" marT="849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reduce to 3-4x/week</a:t>
                      </a:r>
                    </a:p>
                  </a:txBody>
                  <a:tcPr marL="8490" marR="8490" marT="849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1294"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490" marR="8490" marT="849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110-160 mins</a:t>
                      </a:r>
                    </a:p>
                  </a:txBody>
                  <a:tcPr marL="8490" marR="8490" marT="84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490" marR="8490" marT="84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490" marR="8490" marT="849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86264" y="186272"/>
          <a:ext cx="8890000" cy="6532252"/>
        </p:xfrm>
        <a:graphic>
          <a:graphicData uri="http://schemas.openxmlformats.org/drawingml/2006/table">
            <a:tbl>
              <a:tblPr/>
              <a:tblGrid>
                <a:gridCol w="2055348"/>
                <a:gridCol w="1535320"/>
                <a:gridCol w="1906769"/>
                <a:gridCol w="3392563"/>
              </a:tblGrid>
              <a:tr h="323729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800" b="1" i="0" u="sng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Essentials for First Grade </a:t>
                      </a:r>
                      <a:r>
                        <a:rPr lang="en-US" sz="1800" b="1" i="0" u="sng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Literacy </a:t>
                      </a:r>
                      <a:r>
                        <a:rPr lang="en-US" sz="1800" b="1" i="0" u="sng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Across the Year</a:t>
                      </a:r>
                    </a:p>
                  </a:txBody>
                  <a:tcPr marL="8490" marR="8490" marT="84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23729"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490" marR="8490" marT="84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490" marR="8490" marT="84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490" marR="8490" marT="84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490" marR="8490" marT="84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815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sng" strike="noStrike">
                          <a:solidFill>
                            <a:srgbClr val="000000"/>
                          </a:solidFill>
                          <a:latin typeface="Calibri"/>
                        </a:rPr>
                        <a:t>Component</a:t>
                      </a:r>
                    </a:p>
                  </a:txBody>
                  <a:tcPr marL="8490" marR="8490" marT="84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sng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Time Range</a:t>
                      </a:r>
                    </a:p>
                  </a:txBody>
                  <a:tcPr marL="8490" marR="8490" marT="84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sng" strike="noStrike">
                          <a:solidFill>
                            <a:srgbClr val="000000"/>
                          </a:solidFill>
                          <a:latin typeface="Calibri"/>
                        </a:rPr>
                        <a:t>Frequency </a:t>
                      </a:r>
                    </a:p>
                  </a:txBody>
                  <a:tcPr marL="8490" marR="8490" marT="849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sng" strike="noStrike">
                          <a:solidFill>
                            <a:srgbClr val="000000"/>
                          </a:solidFill>
                          <a:latin typeface="Calibri"/>
                        </a:rPr>
                        <a:t>During Assessment</a:t>
                      </a:r>
                    </a:p>
                  </a:txBody>
                  <a:tcPr marL="8490" marR="8490" marT="849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815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Morning Routines</a:t>
                      </a:r>
                    </a:p>
                  </a:txBody>
                  <a:tcPr marL="8490" marR="8490" marT="84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 mins</a:t>
                      </a:r>
                    </a:p>
                  </a:txBody>
                  <a:tcPr marL="8490" marR="8490" marT="84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5x/week</a:t>
                      </a:r>
                    </a:p>
                  </a:txBody>
                  <a:tcPr marL="8490" marR="8490" marT="849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non-negotiable</a:t>
                      </a:r>
                    </a:p>
                  </a:txBody>
                  <a:tcPr marL="8490" marR="8490" marT="849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15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Morning Meeting/RC</a:t>
                      </a:r>
                    </a:p>
                  </a:txBody>
                  <a:tcPr marL="8490" marR="8490" marT="849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 mins</a:t>
                      </a:r>
                    </a:p>
                  </a:txBody>
                  <a:tcPr marL="8490" marR="8490" marT="849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5x/week</a:t>
                      </a:r>
                    </a:p>
                  </a:txBody>
                  <a:tcPr marL="8490" marR="8490" marT="849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time reduced</a:t>
                      </a:r>
                    </a:p>
                  </a:txBody>
                  <a:tcPr marL="8490" marR="8490" marT="849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156"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490" marR="8490" marT="849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 mins</a:t>
                      </a:r>
                    </a:p>
                  </a:txBody>
                  <a:tcPr marL="8490" marR="8490" marT="84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490" marR="8490" marT="84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490" marR="8490" marT="849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68156"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490" marR="8490" marT="84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490" marR="8490" marT="849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490" marR="8490" marT="849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490" marR="8490" marT="849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15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Read Aloud or Shared Reading</a:t>
                      </a:r>
                    </a:p>
                  </a:txBody>
                  <a:tcPr marL="8490" marR="8490" marT="849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10-20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mins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490" marR="8490" marT="849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5x/week</a:t>
                      </a:r>
                    </a:p>
                  </a:txBody>
                  <a:tcPr marL="8490" marR="8490" marT="849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reduce time and/or frequency</a:t>
                      </a:r>
                    </a:p>
                  </a:txBody>
                  <a:tcPr marL="8490" marR="8490" marT="849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15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Interactive Read Aloud</a:t>
                      </a:r>
                    </a:p>
                  </a:txBody>
                  <a:tcPr marL="8490" marR="8490" marT="849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10-20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mins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490" marR="8490" marT="849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5x/week</a:t>
                      </a:r>
                    </a:p>
                  </a:txBody>
                  <a:tcPr marL="8490" marR="8490" marT="849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non-negotiable</a:t>
                      </a:r>
                    </a:p>
                  </a:txBody>
                  <a:tcPr marL="8490" marR="8490" marT="849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15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Reading Workshop</a:t>
                      </a:r>
                    </a:p>
                  </a:txBody>
                  <a:tcPr marL="8490" marR="8490" marT="849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 mins</a:t>
                      </a:r>
                    </a:p>
                  </a:txBody>
                  <a:tcPr marL="8490" marR="8490" marT="849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5x/week</a:t>
                      </a:r>
                    </a:p>
                  </a:txBody>
                  <a:tcPr marL="8490" marR="8490" marT="849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small groups</a:t>
                      </a:r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: non-negotiable; </a:t>
                      </a:r>
                      <a:r>
                        <a:rPr lang="en-US" sz="18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conferences:</a:t>
                      </a:r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reduce</a:t>
                      </a:r>
                      <a:endParaRPr lang="en-US" sz="18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490" marR="8490" marT="849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15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Interactive Writing</a:t>
                      </a:r>
                    </a:p>
                  </a:txBody>
                  <a:tcPr marL="8490" marR="8490" marT="849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10-15 mins</a:t>
                      </a:r>
                    </a:p>
                  </a:txBody>
                  <a:tcPr marL="8490" marR="8490" marT="849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5x/week</a:t>
                      </a:r>
                    </a:p>
                  </a:txBody>
                  <a:tcPr marL="8490" marR="8490" marT="849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reduce to 3x/week</a:t>
                      </a:r>
                    </a:p>
                  </a:txBody>
                  <a:tcPr marL="8490" marR="8490" marT="849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15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Writing Workshop</a:t>
                      </a:r>
                    </a:p>
                  </a:txBody>
                  <a:tcPr marL="8490" marR="8490" marT="849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45-60 mins</a:t>
                      </a:r>
                    </a:p>
                  </a:txBody>
                  <a:tcPr marL="8490" marR="8490" marT="849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5x/week</a:t>
                      </a:r>
                    </a:p>
                  </a:txBody>
                  <a:tcPr marL="8490" marR="8490" marT="849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non-negotiable</a:t>
                      </a:r>
                    </a:p>
                  </a:txBody>
                  <a:tcPr marL="8490" marR="8490" marT="849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15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Word Study</a:t>
                      </a:r>
                    </a:p>
                  </a:txBody>
                  <a:tcPr marL="8490" marR="8490" marT="849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10-20 mins</a:t>
                      </a:r>
                    </a:p>
                  </a:txBody>
                  <a:tcPr marL="8490" marR="8490" marT="849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5x/week</a:t>
                      </a:r>
                    </a:p>
                  </a:txBody>
                  <a:tcPr marL="8490" marR="8490" marT="849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reduce to 3-4x/week</a:t>
                      </a:r>
                    </a:p>
                  </a:txBody>
                  <a:tcPr marL="8490" marR="8490" marT="849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156"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490" marR="8490" marT="849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145-195 mins</a:t>
                      </a:r>
                    </a:p>
                  </a:txBody>
                  <a:tcPr marL="8490" marR="8490" marT="84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490" marR="8490" marT="84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490" marR="8490" marT="849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84665" y="-4"/>
          <a:ext cx="9144001" cy="6872336"/>
        </p:xfrm>
        <a:graphic>
          <a:graphicData uri="http://schemas.openxmlformats.org/drawingml/2006/table">
            <a:tbl>
              <a:tblPr/>
              <a:tblGrid>
                <a:gridCol w="2336800"/>
                <a:gridCol w="1828800"/>
                <a:gridCol w="1778000"/>
                <a:gridCol w="3200401"/>
              </a:tblGrid>
              <a:tr h="349793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800" b="1" i="0" u="sng" strike="noStrike">
                          <a:solidFill>
                            <a:srgbClr val="000000"/>
                          </a:solidFill>
                          <a:latin typeface="Calibri"/>
                        </a:rPr>
                        <a:t>Essentials for Second Grade Literacy Across the Year</a:t>
                      </a:r>
                    </a:p>
                  </a:txBody>
                  <a:tcPr marL="8490" marR="8490" marT="84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9793"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490" marR="8490" marT="84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490" marR="8490" marT="84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490" marR="8490" marT="84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490" marR="8490" marT="84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0584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sng" strike="noStrike">
                          <a:solidFill>
                            <a:srgbClr val="000000"/>
                          </a:solidFill>
                          <a:latin typeface="Calibri"/>
                        </a:rPr>
                        <a:t>Component</a:t>
                      </a:r>
                    </a:p>
                  </a:txBody>
                  <a:tcPr marL="8490" marR="8490" marT="84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sng" strike="noStrike">
                          <a:solidFill>
                            <a:srgbClr val="000000"/>
                          </a:solidFill>
                          <a:latin typeface="Calibri"/>
                        </a:rPr>
                        <a:t>Time Range</a:t>
                      </a:r>
                    </a:p>
                  </a:txBody>
                  <a:tcPr marL="8490" marR="8490" marT="84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sng" strike="noStrike">
                          <a:solidFill>
                            <a:srgbClr val="000000"/>
                          </a:solidFill>
                          <a:latin typeface="Calibri"/>
                        </a:rPr>
                        <a:t>Frequency </a:t>
                      </a:r>
                    </a:p>
                  </a:txBody>
                  <a:tcPr marL="8490" marR="8490" marT="849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sng" strike="noStrike">
                          <a:solidFill>
                            <a:srgbClr val="000000"/>
                          </a:solidFill>
                          <a:latin typeface="Calibri"/>
                        </a:rPr>
                        <a:t>During Assessment</a:t>
                      </a:r>
                    </a:p>
                  </a:txBody>
                  <a:tcPr marL="8490" marR="8490" marT="849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584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Morning Routines</a:t>
                      </a:r>
                    </a:p>
                  </a:txBody>
                  <a:tcPr marL="8490" marR="8490" marT="849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 mins</a:t>
                      </a:r>
                    </a:p>
                  </a:txBody>
                  <a:tcPr marL="8490" marR="8490" marT="849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5x/week</a:t>
                      </a:r>
                    </a:p>
                  </a:txBody>
                  <a:tcPr marL="8490" marR="8490" marT="849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non-negotiable</a:t>
                      </a:r>
                    </a:p>
                  </a:txBody>
                  <a:tcPr marL="8490" marR="8490" marT="849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584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Morning Meeting/RC</a:t>
                      </a:r>
                    </a:p>
                  </a:txBody>
                  <a:tcPr marL="8490" marR="8490" marT="849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 mins</a:t>
                      </a:r>
                    </a:p>
                  </a:txBody>
                  <a:tcPr marL="8490" marR="8490" marT="849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5x/week</a:t>
                      </a:r>
                    </a:p>
                  </a:txBody>
                  <a:tcPr marL="8490" marR="8490" marT="849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time reduced</a:t>
                      </a:r>
                    </a:p>
                  </a:txBody>
                  <a:tcPr marL="8490" marR="8490" marT="849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5849"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490" marR="8490" marT="849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 mins</a:t>
                      </a:r>
                    </a:p>
                  </a:txBody>
                  <a:tcPr marL="8490" marR="8490" marT="84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490" marR="8490" marT="84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490" marR="8490" marT="849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505849"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490" marR="8490" marT="84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490" marR="8490" marT="849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490" marR="8490" marT="849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490" marR="8490" marT="849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996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Read Aloud or Shared Reading</a:t>
                      </a:r>
                    </a:p>
                  </a:txBody>
                  <a:tcPr marL="8490" marR="8490" marT="849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10-20 mins</a:t>
                      </a:r>
                    </a:p>
                  </a:txBody>
                  <a:tcPr marL="8490" marR="8490" marT="849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5x/week</a:t>
                      </a:r>
                    </a:p>
                  </a:txBody>
                  <a:tcPr marL="8490" marR="8490" marT="849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reduce time and/or frequency</a:t>
                      </a:r>
                    </a:p>
                  </a:txBody>
                  <a:tcPr marL="8490" marR="8490" marT="849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584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Interactive Read Aloud</a:t>
                      </a:r>
                    </a:p>
                  </a:txBody>
                  <a:tcPr marL="8490" marR="8490" marT="849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10-20 mins</a:t>
                      </a:r>
                    </a:p>
                  </a:txBody>
                  <a:tcPr marL="8490" marR="8490" marT="849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5x/week</a:t>
                      </a:r>
                    </a:p>
                  </a:txBody>
                  <a:tcPr marL="8490" marR="8490" marT="849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non-negotiable</a:t>
                      </a:r>
                    </a:p>
                  </a:txBody>
                  <a:tcPr marL="8490" marR="8490" marT="849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996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Reading Workshop</a:t>
                      </a:r>
                    </a:p>
                  </a:txBody>
                  <a:tcPr marL="8490" marR="8490" marT="849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60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mins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490" marR="8490" marT="849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5x/week</a:t>
                      </a:r>
                    </a:p>
                  </a:txBody>
                  <a:tcPr marL="8490" marR="8490" marT="849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small groups</a:t>
                      </a:r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: non-negotiable; </a:t>
                      </a:r>
                      <a:r>
                        <a:rPr lang="en-US" sz="18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conferences:</a:t>
                      </a:r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reduce</a:t>
                      </a:r>
                      <a:endParaRPr lang="en-US" sz="18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490" marR="8490" marT="849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584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Interactive Writing</a:t>
                      </a:r>
                    </a:p>
                  </a:txBody>
                  <a:tcPr marL="8490" marR="8490" marT="849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10-15 mins</a:t>
                      </a:r>
                    </a:p>
                  </a:txBody>
                  <a:tcPr marL="8490" marR="8490" marT="849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as needed</a:t>
                      </a:r>
                    </a:p>
                  </a:txBody>
                  <a:tcPr marL="8490" marR="8490" marT="849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as needed</a:t>
                      </a:r>
                    </a:p>
                  </a:txBody>
                  <a:tcPr marL="8490" marR="8490" marT="849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584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Writing Workshop</a:t>
                      </a:r>
                    </a:p>
                  </a:txBody>
                  <a:tcPr marL="8490" marR="8490" marT="849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45-60 mins</a:t>
                      </a:r>
                    </a:p>
                  </a:txBody>
                  <a:tcPr marL="8490" marR="8490" marT="849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5x/week</a:t>
                      </a:r>
                    </a:p>
                  </a:txBody>
                  <a:tcPr marL="8490" marR="8490" marT="849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non-negotiable</a:t>
                      </a:r>
                    </a:p>
                  </a:txBody>
                  <a:tcPr marL="8490" marR="8490" marT="849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584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Word Study</a:t>
                      </a:r>
                    </a:p>
                  </a:txBody>
                  <a:tcPr marL="8490" marR="8490" marT="849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10-20 mins</a:t>
                      </a:r>
                    </a:p>
                  </a:txBody>
                  <a:tcPr marL="8490" marR="8490" marT="849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5x/week</a:t>
                      </a:r>
                    </a:p>
                  </a:txBody>
                  <a:tcPr marL="8490" marR="8490" marT="849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reduce to 3-4x/week</a:t>
                      </a:r>
                    </a:p>
                  </a:txBody>
                  <a:tcPr marL="8490" marR="8490" marT="849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5849"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490" marR="8490" marT="849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145-195 mins</a:t>
                      </a:r>
                    </a:p>
                  </a:txBody>
                  <a:tcPr marL="8490" marR="8490" marT="84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490" marR="8490" marT="84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490" marR="8490" marT="849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1"/>
          <p:cNvSpPr txBox="1">
            <a:spLocks noChangeArrowheads="1"/>
          </p:cNvSpPr>
          <p:nvPr/>
        </p:nvSpPr>
        <p:spPr bwMode="auto">
          <a:xfrm>
            <a:off x="304794" y="198987"/>
            <a:ext cx="846243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4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alibri" pitchFamily="34" charset="0"/>
              </a:rPr>
              <a:t>Components of a Comprehensive Core Literacy Program</a:t>
            </a:r>
            <a:endParaRPr lang="en-US" sz="40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6041" y="1460977"/>
            <a:ext cx="7670800" cy="5262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Turn and Talk….</a:t>
            </a:r>
          </a:p>
          <a:p>
            <a:endParaRPr lang="en-US" sz="2800" dirty="0" smtClean="0"/>
          </a:p>
          <a:p>
            <a:r>
              <a:rPr lang="en-US" sz="2800" dirty="0" smtClean="0"/>
              <a:t>Read Aloud</a:t>
            </a:r>
          </a:p>
          <a:p>
            <a:r>
              <a:rPr lang="en-US" sz="2800" dirty="0" smtClean="0"/>
              <a:t>Interactive Read Aloud</a:t>
            </a:r>
          </a:p>
          <a:p>
            <a:r>
              <a:rPr lang="en-US" sz="2800" dirty="0" smtClean="0"/>
              <a:t>Shared Reading</a:t>
            </a:r>
          </a:p>
          <a:p>
            <a:r>
              <a:rPr lang="en-US" sz="2800" dirty="0" smtClean="0"/>
              <a:t>Reading Workshop</a:t>
            </a:r>
          </a:p>
          <a:p>
            <a:r>
              <a:rPr lang="en-US" sz="2800" dirty="0" smtClean="0"/>
              <a:t>Small Group Reading/Conferring</a:t>
            </a:r>
          </a:p>
          <a:p>
            <a:r>
              <a:rPr lang="en-US" sz="2800" dirty="0" smtClean="0"/>
              <a:t>Interactive Writing</a:t>
            </a:r>
          </a:p>
          <a:p>
            <a:r>
              <a:rPr lang="en-US" sz="2800" dirty="0" smtClean="0"/>
              <a:t>Shared Writing</a:t>
            </a:r>
          </a:p>
          <a:p>
            <a:r>
              <a:rPr lang="en-US" sz="2800" dirty="0" smtClean="0"/>
              <a:t>Writing Workshop</a:t>
            </a:r>
          </a:p>
          <a:p>
            <a:r>
              <a:rPr lang="en-US" sz="2800" dirty="0" smtClean="0"/>
              <a:t>Small Group Writing/Conferring</a:t>
            </a:r>
          </a:p>
          <a:p>
            <a:r>
              <a:rPr lang="en-US" sz="2800" dirty="0" smtClean="0"/>
              <a:t>Word Study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8485" y="126999"/>
            <a:ext cx="6184539" cy="585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3860805" y="2807858"/>
            <a:ext cx="1523996" cy="157480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860805" y="3087267"/>
            <a:ext cx="152399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 </a:t>
            </a:r>
            <a:r>
              <a:rPr lang="en-US" sz="1400" b="1" dirty="0" smtClean="0"/>
              <a:t>Comprehensive Core Literacy</a:t>
            </a:r>
            <a:endParaRPr lang="en-US" sz="1400" b="1" dirty="0"/>
          </a:p>
        </p:txBody>
      </p:sp>
      <p:cxnSp>
        <p:nvCxnSpPr>
          <p:cNvPr id="6" name="Straight Arrow Connector 5"/>
          <p:cNvCxnSpPr/>
          <p:nvPr/>
        </p:nvCxnSpPr>
        <p:spPr>
          <a:xfrm rot="10800000">
            <a:off x="2912533" y="2308349"/>
            <a:ext cx="982147" cy="94458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54000" y="118549"/>
            <a:ext cx="2658531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Demonstrate proficient reading</a:t>
            </a:r>
          </a:p>
          <a:p>
            <a:pPr>
              <a:buFont typeface="Arial"/>
              <a:buChar char="•"/>
            </a:pPr>
            <a:r>
              <a:rPr lang="en-US" dirty="0" smtClean="0"/>
              <a:t>expand access to text beyond child’s ability</a:t>
            </a:r>
          </a:p>
          <a:p>
            <a:pPr>
              <a:buFont typeface="Arial"/>
              <a:buChar char="•"/>
            </a:pPr>
            <a:r>
              <a:rPr lang="en-US" dirty="0" smtClean="0"/>
              <a:t>exposure to a variety of genres.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 rot="18600456">
            <a:off x="355696" y="309863"/>
            <a:ext cx="226906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Shared Reading</a:t>
            </a:r>
            <a:endParaRPr lang="en-US" sz="4000" b="1" dirty="0"/>
          </a:p>
        </p:txBody>
      </p:sp>
      <p:cxnSp>
        <p:nvCxnSpPr>
          <p:cNvPr id="10" name="Straight Arrow Connector 9"/>
          <p:cNvCxnSpPr/>
          <p:nvPr/>
        </p:nvCxnSpPr>
        <p:spPr>
          <a:xfrm rot="10800000">
            <a:off x="2726459" y="3663523"/>
            <a:ext cx="113434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54000" y="2088220"/>
            <a:ext cx="2201333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explicit teaching point to begin</a:t>
            </a:r>
          </a:p>
          <a:p>
            <a:pPr>
              <a:buFont typeface="Arial"/>
              <a:buChar char="•"/>
            </a:pPr>
            <a:r>
              <a:rPr lang="en-US" dirty="0" smtClean="0"/>
              <a:t>child chooses the text</a:t>
            </a:r>
          </a:p>
          <a:p>
            <a:pPr>
              <a:buFont typeface="Arial"/>
              <a:buChar char="•"/>
            </a:pPr>
            <a:r>
              <a:rPr lang="en-US" dirty="0" smtClean="0"/>
              <a:t>child practices at independent level</a:t>
            </a:r>
          </a:p>
          <a:p>
            <a:pPr>
              <a:buFont typeface="Arial"/>
              <a:buChar char="•"/>
            </a:pPr>
            <a:r>
              <a:rPr lang="en-US" dirty="0" smtClean="0"/>
              <a:t>teacher confers/sees small group</a:t>
            </a:r>
          </a:p>
          <a:p>
            <a:pPr>
              <a:buFont typeface="Arial"/>
              <a:buChar char="•"/>
            </a:pPr>
            <a:r>
              <a:rPr lang="en-US" dirty="0" smtClean="0"/>
              <a:t>share captures the work of the time</a:t>
            </a:r>
          </a:p>
        </p:txBody>
      </p:sp>
      <p:sp>
        <p:nvSpPr>
          <p:cNvPr id="15" name="TextBox 14"/>
          <p:cNvSpPr txBox="1"/>
          <p:nvPr/>
        </p:nvSpPr>
        <p:spPr>
          <a:xfrm rot="18725875">
            <a:off x="102130" y="2294782"/>
            <a:ext cx="277706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Reading Workshop</a:t>
            </a:r>
            <a:endParaRPr lang="en-US" sz="4000" b="1" dirty="0"/>
          </a:p>
        </p:txBody>
      </p:sp>
      <p:cxnSp>
        <p:nvCxnSpPr>
          <p:cNvPr id="18" name="Straight Arrow Connector 17"/>
          <p:cNvCxnSpPr>
            <a:stCxn id="2" idx="3"/>
          </p:cNvCxnSpPr>
          <p:nvPr/>
        </p:nvCxnSpPr>
        <p:spPr>
          <a:xfrm rot="5400000">
            <a:off x="3346653" y="4044660"/>
            <a:ext cx="629963" cy="84471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0" y="5069809"/>
            <a:ext cx="3014133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Teacher models targeted skills using </a:t>
            </a:r>
            <a:r>
              <a:rPr lang="en-US" i="1" dirty="0" smtClean="0"/>
              <a:t>think aloud</a:t>
            </a:r>
          </a:p>
          <a:p>
            <a:pPr>
              <a:buFont typeface="Arial"/>
              <a:buChar char="•"/>
            </a:pPr>
            <a:r>
              <a:rPr lang="en-US" dirty="0" smtClean="0"/>
              <a:t>Students actively engaged in thinking and talking about text</a:t>
            </a:r>
          </a:p>
          <a:p>
            <a:pPr>
              <a:buFont typeface="Arial"/>
              <a:buChar char="•"/>
            </a:pPr>
            <a:r>
              <a:rPr lang="en-US" dirty="0" smtClean="0"/>
              <a:t>Teacher uses mentor texts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 rot="19285076">
            <a:off x="160310" y="4682250"/>
            <a:ext cx="308799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smtClean="0"/>
              <a:t>Interactive Read Aloud</a:t>
            </a:r>
            <a:endParaRPr lang="en-US" sz="4000" b="1" dirty="0"/>
          </a:p>
        </p:txBody>
      </p:sp>
      <p:cxnSp>
        <p:nvCxnSpPr>
          <p:cNvPr id="22" name="Straight Arrow Connector 21"/>
          <p:cNvCxnSpPr/>
          <p:nvPr/>
        </p:nvCxnSpPr>
        <p:spPr>
          <a:xfrm rot="5400000" flipH="1" flipV="1">
            <a:off x="4105446" y="2305585"/>
            <a:ext cx="865418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rot="5400000">
            <a:off x="4008699" y="4912114"/>
            <a:ext cx="1060499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333068" y="2947796"/>
            <a:ext cx="28109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Teacher provides a </a:t>
            </a:r>
            <a:r>
              <a:rPr lang="en-US" dirty="0" err="1" smtClean="0"/>
              <a:t>minilesson</a:t>
            </a:r>
            <a:r>
              <a:rPr lang="en-US" dirty="0" smtClean="0"/>
              <a:t> on writing process, craft, etc.</a:t>
            </a:r>
          </a:p>
          <a:p>
            <a:pPr>
              <a:buFont typeface="Arial"/>
              <a:buChar char="•"/>
            </a:pPr>
            <a:r>
              <a:rPr lang="en-US" dirty="0" smtClean="0"/>
              <a:t>Students write independently on a topic of their choosing</a:t>
            </a:r>
          </a:p>
          <a:p>
            <a:pPr>
              <a:buFont typeface="Arial"/>
              <a:buChar char="•"/>
            </a:pPr>
            <a:r>
              <a:rPr lang="en-US" dirty="0" smtClean="0"/>
              <a:t>Teacher confers or meets with small groups.</a:t>
            </a:r>
            <a:endParaRPr lang="en-US" dirty="0"/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5384801" y="3632476"/>
            <a:ext cx="948267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 rot="19443937">
            <a:off x="6242850" y="2769617"/>
            <a:ext cx="277706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Writing Workshop</a:t>
            </a:r>
            <a:endParaRPr lang="en-US" sz="40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6118766" y="169338"/>
            <a:ext cx="302523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Teacher and student work together to compose a text</a:t>
            </a:r>
          </a:p>
          <a:p>
            <a:pPr>
              <a:buFont typeface="Arial"/>
              <a:buChar char="•"/>
            </a:pPr>
            <a:r>
              <a:rPr lang="en-US" dirty="0" smtClean="0"/>
              <a:t>Teacher acts as a scribe</a:t>
            </a:r>
          </a:p>
          <a:p>
            <a:pPr>
              <a:buFont typeface="Arial"/>
              <a:buChar char="•"/>
            </a:pPr>
            <a:r>
              <a:rPr lang="en-US" dirty="0" smtClean="0"/>
              <a:t>Teacher and student reread text to learn and check message</a:t>
            </a:r>
          </a:p>
          <a:p>
            <a:pPr>
              <a:buFont typeface="Arial"/>
              <a:buChar char="•"/>
            </a:pPr>
            <a:r>
              <a:rPr lang="en-US" dirty="0" smtClean="0"/>
              <a:t>Teacher shares the pen during common writing process/message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 rot="19708444">
            <a:off x="6160854" y="386011"/>
            <a:ext cx="292946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Shared /Interactive Writing</a:t>
            </a:r>
            <a:endParaRPr lang="en-US" sz="40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3014133" y="62134"/>
            <a:ext cx="285597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Teacher provides </a:t>
            </a:r>
            <a:r>
              <a:rPr lang="en-US" dirty="0" err="1" smtClean="0"/>
              <a:t>minilesson</a:t>
            </a:r>
            <a:r>
              <a:rPr lang="en-US" dirty="0" smtClean="0"/>
              <a:t> and guided practice on how letters, words work.</a:t>
            </a:r>
          </a:p>
          <a:p>
            <a:pPr>
              <a:buFont typeface="Arial"/>
              <a:buChar char="•"/>
            </a:pPr>
            <a:r>
              <a:rPr lang="en-US" dirty="0" smtClean="0"/>
              <a:t>Students study words across multiple categories of learning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3323943" y="508000"/>
            <a:ext cx="228099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Word Study</a:t>
            </a:r>
            <a:endParaRPr lang="en-US" sz="4000" b="1" dirty="0"/>
          </a:p>
        </p:txBody>
      </p:sp>
      <p:cxnSp>
        <p:nvCxnSpPr>
          <p:cNvPr id="40" name="Straight Arrow Connector 39"/>
          <p:cNvCxnSpPr/>
          <p:nvPr/>
        </p:nvCxnSpPr>
        <p:spPr>
          <a:xfrm flipV="1">
            <a:off x="5163885" y="2426345"/>
            <a:ext cx="790888" cy="62548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3640667" y="5520270"/>
            <a:ext cx="4775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This component can happen inside the workshops or at other times</a:t>
            </a:r>
          </a:p>
          <a:p>
            <a:pPr>
              <a:buFont typeface="Arial"/>
              <a:buChar char="•"/>
            </a:pPr>
            <a:r>
              <a:rPr lang="en-US" dirty="0" smtClean="0"/>
              <a:t>Strategy lessons are taught to small groups</a:t>
            </a:r>
          </a:p>
          <a:p>
            <a:pPr>
              <a:buFont typeface="Arial"/>
              <a:buChar char="•"/>
            </a:pPr>
            <a:r>
              <a:rPr lang="en-US" dirty="0" smtClean="0"/>
              <a:t>Teacher records teaching and progress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3894680" y="5443158"/>
            <a:ext cx="36067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Small Group Teaching</a:t>
            </a:r>
            <a:endParaRPr lang="en-US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Gunshot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Gunshot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Gunshot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0" dur="1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5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67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2" dur="20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7" dur="20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82" dur="2000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1" dur="20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6" dur="20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1" dur="2000"/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6" dur="2000"/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20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" dur="20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" dur="2000"/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2000"/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5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0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2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7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6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7" grpId="1" build="p"/>
      <p:bldP spid="9" grpId="0"/>
      <p:bldP spid="14" grpId="0"/>
      <p:bldP spid="14" grpId="1"/>
      <p:bldP spid="15" grpId="0"/>
      <p:bldP spid="20" grpId="0"/>
      <p:bldP spid="20" grpId="1"/>
      <p:bldP spid="21" grpId="0" build="p"/>
      <p:bldP spid="27" grpId="0" build="p"/>
      <p:bldP spid="27" grpId="1" build="allAtOnce"/>
      <p:bldP spid="30" grpId="0"/>
      <p:bldP spid="31" grpId="0" build="p"/>
      <p:bldP spid="31" grpId="1" build="allAtOnce"/>
      <p:bldP spid="32" grpId="0"/>
      <p:bldP spid="33" grpId="0"/>
      <p:bldP spid="33" grpId="1"/>
      <p:bldP spid="34" grpId="0"/>
      <p:bldP spid="42" grpId="0"/>
      <p:bldP spid="42" grpId="1"/>
      <p:bldP spid="4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/>
          <p:cNvSpPr>
            <a:spLocks noChangeArrowheads="1"/>
          </p:cNvSpPr>
          <p:nvPr/>
        </p:nvSpPr>
        <p:spPr bwMode="auto">
          <a:xfrm>
            <a:off x="2006600" y="809625"/>
            <a:ext cx="5599113" cy="4525963"/>
          </a:xfrm>
          <a:prstGeom prst="rtTriangle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2162175" y="4144963"/>
            <a:ext cx="23336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128" tIns="47064" rIns="94128" bIns="47064">
            <a:spAutoFit/>
          </a:bodyPr>
          <a:lstStyle/>
          <a:p>
            <a:pPr defTabSz="941388">
              <a:spcBef>
                <a:spcPct val="50000"/>
              </a:spcBef>
            </a:pPr>
            <a:endParaRPr lang="en-US" sz="2500" b="1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5116513" y="3113088"/>
            <a:ext cx="1944687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128" tIns="47064" rIns="94128" bIns="47064">
            <a:spAutoFit/>
          </a:bodyPr>
          <a:lstStyle/>
          <a:p>
            <a:pPr defTabSz="941388">
              <a:spcBef>
                <a:spcPct val="50000"/>
              </a:spcBef>
            </a:pPr>
            <a:r>
              <a:rPr lang="en-US" sz="2500" b="1"/>
              <a:t>Child Does</a:t>
            </a: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27000" y="506862"/>
            <a:ext cx="1681162" cy="956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4128" tIns="47064" rIns="94128" bIns="47064">
            <a:spAutoFit/>
          </a:bodyPr>
          <a:lstStyle/>
          <a:p>
            <a:pPr defTabSz="941388">
              <a:spcBef>
                <a:spcPct val="50000"/>
              </a:spcBef>
            </a:pPr>
            <a:r>
              <a:rPr lang="en-US" sz="1600" b="1" dirty="0">
                <a:solidFill>
                  <a:srgbClr val="292929"/>
                </a:solidFill>
              </a:rPr>
              <a:t>Read </a:t>
            </a:r>
            <a:r>
              <a:rPr lang="en-US" sz="1600" b="1" dirty="0" smtClean="0">
                <a:solidFill>
                  <a:srgbClr val="292929"/>
                </a:solidFill>
              </a:rPr>
              <a:t>Aloud</a:t>
            </a:r>
          </a:p>
          <a:p>
            <a:pPr defTabSz="941388">
              <a:spcBef>
                <a:spcPct val="50000"/>
              </a:spcBef>
            </a:pPr>
            <a:r>
              <a:rPr lang="en-US" sz="1600" b="1" dirty="0" smtClean="0">
                <a:solidFill>
                  <a:srgbClr val="292929"/>
                </a:solidFill>
              </a:rPr>
              <a:t>Modeled Writing</a:t>
            </a:r>
            <a:endParaRPr lang="en-US" sz="1600" b="1" dirty="0">
              <a:solidFill>
                <a:srgbClr val="292929"/>
              </a:solidFill>
            </a:endParaRP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160866" y="1502070"/>
            <a:ext cx="1554163" cy="1203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128" tIns="47064" rIns="94128" bIns="47064">
            <a:spAutoFit/>
          </a:bodyPr>
          <a:lstStyle/>
          <a:p>
            <a:pPr defTabSz="941388">
              <a:spcBef>
                <a:spcPct val="50000"/>
              </a:spcBef>
            </a:pPr>
            <a:r>
              <a:rPr lang="en-US" sz="1600" b="1" dirty="0">
                <a:solidFill>
                  <a:srgbClr val="292929"/>
                </a:solidFill>
              </a:rPr>
              <a:t>Shared </a:t>
            </a:r>
            <a:r>
              <a:rPr lang="en-US" sz="1600" b="1" dirty="0" smtClean="0">
                <a:solidFill>
                  <a:srgbClr val="292929"/>
                </a:solidFill>
              </a:rPr>
              <a:t>Reading</a:t>
            </a:r>
          </a:p>
          <a:p>
            <a:pPr defTabSz="941388">
              <a:spcBef>
                <a:spcPct val="50000"/>
              </a:spcBef>
            </a:pPr>
            <a:r>
              <a:rPr lang="en-US" sz="1600" b="1" dirty="0" smtClean="0">
                <a:solidFill>
                  <a:srgbClr val="292929"/>
                </a:solidFill>
              </a:rPr>
              <a:t>Shared Writing</a:t>
            </a:r>
            <a:endParaRPr lang="en-US" sz="1600" b="1" dirty="0">
              <a:solidFill>
                <a:srgbClr val="292929"/>
              </a:solidFill>
            </a:endParaRP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184678" y="3695167"/>
            <a:ext cx="1389063" cy="587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4128" tIns="47064" rIns="94128" bIns="47064">
            <a:spAutoFit/>
          </a:bodyPr>
          <a:lstStyle/>
          <a:p>
            <a:pPr defTabSz="941388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600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-109" charset="-52"/>
              </a:rPr>
              <a:t>Guided Reading</a:t>
            </a:r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212198" y="4937650"/>
            <a:ext cx="15541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128" tIns="47064" rIns="94128" bIns="47064">
            <a:spAutoFit/>
          </a:bodyPr>
          <a:lstStyle/>
          <a:p>
            <a:pPr defTabSz="941388">
              <a:spcBef>
                <a:spcPct val="50000"/>
              </a:spcBef>
            </a:pPr>
            <a:r>
              <a:rPr lang="en-US" sz="1600" b="1" dirty="0">
                <a:solidFill>
                  <a:srgbClr val="292929"/>
                </a:solidFill>
              </a:rPr>
              <a:t>Independent Reading</a:t>
            </a:r>
          </a:p>
        </p:txBody>
      </p:sp>
      <p:sp>
        <p:nvSpPr>
          <p:cNvPr id="4107" name="AutoShape 11"/>
          <p:cNvSpPr>
            <a:spLocks noChangeArrowheads="1"/>
          </p:cNvSpPr>
          <p:nvPr/>
        </p:nvSpPr>
        <p:spPr bwMode="auto">
          <a:xfrm rot="10800000">
            <a:off x="2006600" y="809625"/>
            <a:ext cx="5599113" cy="4525963"/>
          </a:xfrm>
          <a:prstGeom prst="rtTriangle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lIns="94128" tIns="47064" rIns="94128" bIns="47064" anchor="ctr"/>
          <a:lstStyle/>
          <a:p>
            <a:pPr algn="ctr" defTabSz="941388"/>
            <a:endParaRPr lang="en-US" sz="2500" b="1">
              <a:solidFill>
                <a:srgbClr val="CC99FF"/>
              </a:solidFill>
            </a:endParaRPr>
          </a:p>
        </p:txBody>
      </p:sp>
      <p:sp>
        <p:nvSpPr>
          <p:cNvPr id="4108" name="Text Box 12"/>
          <p:cNvSpPr txBox="1">
            <a:spLocks noChangeArrowheads="1"/>
          </p:cNvSpPr>
          <p:nvPr/>
        </p:nvSpPr>
        <p:spPr bwMode="auto">
          <a:xfrm>
            <a:off x="4106863" y="2555875"/>
            <a:ext cx="1943100" cy="47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128" tIns="47064" rIns="94128" bIns="47064">
            <a:spAutoFit/>
          </a:bodyPr>
          <a:lstStyle/>
          <a:p>
            <a:pPr defTabSz="941388">
              <a:spcBef>
                <a:spcPct val="50000"/>
              </a:spcBef>
            </a:pPr>
            <a:endParaRPr lang="en-US" sz="2500" b="1"/>
          </a:p>
        </p:txBody>
      </p:sp>
      <p:graphicFrame>
        <p:nvGraphicFramePr>
          <p:cNvPr id="13" name="Group 13"/>
          <p:cNvGraphicFramePr>
            <a:graphicFrameLocks noGrp="1"/>
          </p:cNvGraphicFramePr>
          <p:nvPr/>
        </p:nvGraphicFramePr>
        <p:xfrm>
          <a:off x="1979613" y="836613"/>
          <a:ext cx="5599112" cy="4505326"/>
        </p:xfrm>
        <a:graphic>
          <a:graphicData uri="http://schemas.openxmlformats.org/drawingml/2006/table">
            <a:tbl>
              <a:tblPr/>
              <a:tblGrid>
                <a:gridCol w="2800350"/>
                <a:gridCol w="2798762"/>
              </a:tblGrid>
              <a:tr h="1111250">
                <a:tc>
                  <a:txBody>
                    <a:bodyPr/>
                    <a:lstStyle/>
                    <a:p>
                      <a:pPr marL="0" marR="0" lvl="0" indent="0" algn="l" defTabSz="889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9" charset="-52"/>
                      </a:endParaRPr>
                    </a:p>
                  </a:txBody>
                  <a:tcPr marL="94128" marR="94128" marT="47064" marB="4706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89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9" charset="-52"/>
                      </a:endParaRPr>
                    </a:p>
                  </a:txBody>
                  <a:tcPr marL="94128" marR="94128" marT="47064" marB="47064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1888">
                <a:tc>
                  <a:txBody>
                    <a:bodyPr/>
                    <a:lstStyle/>
                    <a:p>
                      <a:pPr marL="0" marR="0" lvl="0" indent="0" algn="l" defTabSz="889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9" charset="-52"/>
                      </a:endParaRPr>
                    </a:p>
                  </a:txBody>
                  <a:tcPr marL="94128" marR="94128" marT="47064" marB="4706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89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9" charset="-52"/>
                      </a:endParaRPr>
                    </a:p>
                  </a:txBody>
                  <a:tcPr marL="94128" marR="94128" marT="47064" marB="47064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0300">
                <a:tc>
                  <a:txBody>
                    <a:bodyPr/>
                    <a:lstStyle/>
                    <a:p>
                      <a:pPr marL="0" marR="0" lvl="0" indent="0" algn="l" defTabSz="889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9" charset="-52"/>
                      </a:endParaRPr>
                    </a:p>
                  </a:txBody>
                  <a:tcPr marL="94128" marR="94128" marT="47064" marB="4706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89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9" charset="-52"/>
                      </a:endParaRPr>
                    </a:p>
                  </a:txBody>
                  <a:tcPr marL="94128" marR="94128" marT="47064" marB="47064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1888">
                <a:tc>
                  <a:txBody>
                    <a:bodyPr/>
                    <a:lstStyle/>
                    <a:p>
                      <a:pPr marL="0" marR="0" lvl="0" indent="0" algn="l" defTabSz="889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9" charset="-52"/>
                      </a:endParaRPr>
                    </a:p>
                  </a:txBody>
                  <a:tcPr marL="94128" marR="94128" marT="47064" marB="4706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89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9" charset="-52"/>
                      </a:endParaRPr>
                    </a:p>
                  </a:txBody>
                  <a:tcPr marL="94128" marR="94128" marT="47064" marB="47064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126" name="Text Box 30"/>
          <p:cNvSpPr txBox="1">
            <a:spLocks noChangeArrowheads="1"/>
          </p:cNvSpPr>
          <p:nvPr/>
        </p:nvSpPr>
        <p:spPr bwMode="auto">
          <a:xfrm>
            <a:off x="159810" y="2738441"/>
            <a:ext cx="1396997" cy="833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4128" tIns="47064" rIns="94128" bIns="47064">
            <a:spAutoFit/>
          </a:bodyPr>
          <a:lstStyle/>
          <a:p>
            <a:pPr defTabSz="941388">
              <a:spcBef>
                <a:spcPct val="50000"/>
              </a:spcBef>
            </a:pPr>
            <a:r>
              <a:rPr lang="en-US" sz="1600" b="1" dirty="0">
                <a:solidFill>
                  <a:srgbClr val="292929"/>
                </a:solidFill>
              </a:rPr>
              <a:t>Interactive </a:t>
            </a:r>
            <a:r>
              <a:rPr lang="en-US" sz="1600" b="1" dirty="0" smtClean="0">
                <a:solidFill>
                  <a:srgbClr val="292929"/>
                </a:solidFill>
              </a:rPr>
              <a:t>Writing/ Read Aloud</a:t>
            </a:r>
            <a:endParaRPr lang="en-US" sz="1600" b="1" dirty="0">
              <a:solidFill>
                <a:srgbClr val="292929"/>
              </a:solidFill>
            </a:endParaRPr>
          </a:p>
        </p:txBody>
      </p:sp>
      <p:sp>
        <p:nvSpPr>
          <p:cNvPr id="4127" name="Text Box 31"/>
          <p:cNvSpPr txBox="1">
            <a:spLocks noChangeArrowheads="1"/>
          </p:cNvSpPr>
          <p:nvPr/>
        </p:nvSpPr>
        <p:spPr bwMode="auto">
          <a:xfrm>
            <a:off x="229131" y="4333456"/>
            <a:ext cx="9318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128" tIns="47064" rIns="94128" bIns="47064">
            <a:spAutoFit/>
          </a:bodyPr>
          <a:lstStyle/>
          <a:p>
            <a:pPr defTabSz="941388">
              <a:spcBef>
                <a:spcPct val="50000"/>
              </a:spcBef>
            </a:pPr>
            <a:r>
              <a:rPr lang="en-US" sz="1600" b="1" dirty="0">
                <a:solidFill>
                  <a:srgbClr val="292929"/>
                </a:solidFill>
              </a:rPr>
              <a:t>Guided Writing</a:t>
            </a:r>
          </a:p>
        </p:txBody>
      </p:sp>
      <p:sp>
        <p:nvSpPr>
          <p:cNvPr id="4128" name="Text Box 32"/>
          <p:cNvSpPr txBox="1">
            <a:spLocks noChangeArrowheads="1"/>
          </p:cNvSpPr>
          <p:nvPr/>
        </p:nvSpPr>
        <p:spPr bwMode="auto">
          <a:xfrm>
            <a:off x="227543" y="5600173"/>
            <a:ext cx="15557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128" tIns="47064" rIns="94128" bIns="47064">
            <a:spAutoFit/>
          </a:bodyPr>
          <a:lstStyle/>
          <a:p>
            <a:pPr defTabSz="941388">
              <a:spcBef>
                <a:spcPct val="50000"/>
              </a:spcBef>
            </a:pPr>
            <a:r>
              <a:rPr lang="en-US" sz="1600" b="1" dirty="0">
                <a:solidFill>
                  <a:srgbClr val="292929"/>
                </a:solidFill>
              </a:rPr>
              <a:t>Independent Writing</a:t>
            </a:r>
          </a:p>
        </p:txBody>
      </p:sp>
      <p:sp>
        <p:nvSpPr>
          <p:cNvPr id="4129" name="Text Box 33"/>
          <p:cNvSpPr txBox="1">
            <a:spLocks noChangeArrowheads="1"/>
          </p:cNvSpPr>
          <p:nvPr/>
        </p:nvSpPr>
        <p:spPr bwMode="auto">
          <a:xfrm>
            <a:off x="3530075" y="1060448"/>
            <a:ext cx="23336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128" tIns="47064" rIns="94128" bIns="47064">
            <a:spAutoFit/>
          </a:bodyPr>
          <a:lstStyle/>
          <a:p>
            <a:pPr defTabSz="941388">
              <a:spcBef>
                <a:spcPct val="50000"/>
              </a:spcBef>
            </a:pPr>
            <a:r>
              <a:rPr lang="en-US" sz="2500" b="1" dirty="0" smtClean="0"/>
              <a:t>Teacher Does</a:t>
            </a:r>
            <a:endParaRPr lang="en-US" sz="2500" b="1" dirty="0"/>
          </a:p>
        </p:txBody>
      </p:sp>
      <p:sp>
        <p:nvSpPr>
          <p:cNvPr id="4130" name="Text Box 34"/>
          <p:cNvSpPr txBox="1">
            <a:spLocks noChangeArrowheads="1"/>
          </p:cNvSpPr>
          <p:nvPr/>
        </p:nvSpPr>
        <p:spPr bwMode="auto">
          <a:xfrm>
            <a:off x="3851802" y="4581525"/>
            <a:ext cx="279876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128" tIns="47064" rIns="94128" bIns="47064">
            <a:spAutoFit/>
          </a:bodyPr>
          <a:lstStyle/>
          <a:p>
            <a:pPr defTabSz="941388">
              <a:spcBef>
                <a:spcPct val="50000"/>
              </a:spcBef>
            </a:pPr>
            <a:r>
              <a:rPr lang="en-US" sz="2500" b="1" dirty="0" smtClean="0"/>
              <a:t>Child Does</a:t>
            </a:r>
            <a:endParaRPr lang="en-US" sz="2500" b="1" dirty="0"/>
          </a:p>
        </p:txBody>
      </p:sp>
      <p:sp>
        <p:nvSpPr>
          <p:cNvPr id="4132" name="Text Box 36"/>
          <p:cNvSpPr txBox="1">
            <a:spLocks noChangeArrowheads="1"/>
          </p:cNvSpPr>
          <p:nvPr/>
        </p:nvSpPr>
        <p:spPr bwMode="auto">
          <a:xfrm>
            <a:off x="2628900" y="188913"/>
            <a:ext cx="4648200" cy="402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4128" tIns="47064" rIns="94128" bIns="47064">
            <a:spAutoFit/>
          </a:bodyPr>
          <a:lstStyle/>
          <a:p>
            <a:pPr defTabSz="941388">
              <a:spcBef>
                <a:spcPct val="50000"/>
              </a:spcBef>
            </a:pPr>
            <a:r>
              <a:rPr lang="en-US" sz="2000" b="1" u="sng" dirty="0" smtClean="0"/>
              <a:t>Comprehensive Core </a:t>
            </a:r>
            <a:r>
              <a:rPr lang="en-US" sz="2000" b="1" u="sng" dirty="0"/>
              <a:t>Literacy </a:t>
            </a:r>
          </a:p>
        </p:txBody>
      </p:sp>
      <p:sp>
        <p:nvSpPr>
          <p:cNvPr id="4133" name="Text Box 37"/>
          <p:cNvSpPr txBox="1">
            <a:spLocks noChangeArrowheads="1"/>
          </p:cNvSpPr>
          <p:nvPr/>
        </p:nvSpPr>
        <p:spPr bwMode="auto">
          <a:xfrm>
            <a:off x="1851025" y="6129338"/>
            <a:ext cx="59880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128" tIns="47064" rIns="94128" bIns="47064">
            <a:spAutoFit/>
          </a:bodyPr>
          <a:lstStyle/>
          <a:p>
            <a:pPr defTabSz="941388">
              <a:spcBef>
                <a:spcPct val="50000"/>
              </a:spcBef>
            </a:pPr>
            <a:endParaRPr lang="en-US" sz="2500" b="1"/>
          </a:p>
        </p:txBody>
      </p:sp>
      <p:sp>
        <p:nvSpPr>
          <p:cNvPr id="4134" name="Text Box 38"/>
          <p:cNvSpPr txBox="1">
            <a:spLocks noChangeArrowheads="1"/>
          </p:cNvSpPr>
          <p:nvPr/>
        </p:nvSpPr>
        <p:spPr bwMode="auto">
          <a:xfrm>
            <a:off x="2162175" y="5557838"/>
            <a:ext cx="6592888" cy="1064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128" tIns="47064" rIns="94128" bIns="47064">
            <a:spAutoFit/>
          </a:bodyPr>
          <a:lstStyle/>
          <a:p>
            <a:pPr defTabSz="941388">
              <a:spcBef>
                <a:spcPct val="50000"/>
              </a:spcBef>
            </a:pPr>
            <a:r>
              <a:rPr lang="en-US" sz="2100" b="1" i="1" dirty="0"/>
              <a:t>The teacher</a:t>
            </a:r>
            <a:r>
              <a:rPr lang="en-US" sz="2100" b="1" i="1" dirty="0" smtClean="0"/>
              <a:t> gradually </a:t>
            </a:r>
            <a:r>
              <a:rPr lang="en-US" sz="2100" b="1" i="1" dirty="0"/>
              <a:t>gives control of the text to the child, depending upon the demands of the text and the child’s ability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651" name="Object 3"/>
          <p:cNvGraphicFramePr>
            <a:graphicFrameLocks noChangeAspect="1"/>
          </p:cNvGraphicFramePr>
          <p:nvPr/>
        </p:nvGraphicFramePr>
        <p:xfrm>
          <a:off x="224461" y="508003"/>
          <a:ext cx="8682468" cy="5185363"/>
        </p:xfrm>
        <a:graphic>
          <a:graphicData uri="http://schemas.openxmlformats.org/presentationml/2006/ole">
            <p:oleObj spid="_x0000_s27651" name="Document" r:id="rId3" imgW="5486400" imgH="3276600" progId="Word.Document.12">
              <p:link updateAutomatic="1"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674" name="Object 2"/>
          <p:cNvGraphicFramePr>
            <a:graphicFrameLocks noChangeAspect="1"/>
          </p:cNvGraphicFramePr>
          <p:nvPr/>
        </p:nvGraphicFramePr>
        <p:xfrm>
          <a:off x="812799" y="174291"/>
          <a:ext cx="7450667" cy="6439768"/>
        </p:xfrm>
        <a:graphic>
          <a:graphicData uri="http://schemas.openxmlformats.org/presentationml/2006/ole">
            <p:oleObj spid="_x0000_s28674" name="Document" r:id="rId3" imgW="5486400" imgH="5041900" progId="Word.Document.12">
              <p:link updateAutomatic="1"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698" name="Object 2"/>
          <p:cNvGraphicFramePr>
            <a:graphicFrameLocks noChangeAspect="1"/>
          </p:cNvGraphicFramePr>
          <p:nvPr/>
        </p:nvGraphicFramePr>
        <p:xfrm>
          <a:off x="186276" y="1185334"/>
          <a:ext cx="8703734" cy="1617112"/>
        </p:xfrm>
        <a:graphic>
          <a:graphicData uri="http://schemas.openxmlformats.org/presentationml/2006/ole">
            <p:oleObj spid="_x0000_s29698" name="Document" r:id="rId3" imgW="5486400" imgH="863600" progId="Word.Document.12">
              <p:link updateAutomatic="1"/>
            </p:oleObj>
          </a:graphicData>
        </a:graphic>
      </p:graphicFrame>
      <p:graphicFrame>
        <p:nvGraphicFramePr>
          <p:cNvPr id="29699" name="Object 3"/>
          <p:cNvGraphicFramePr>
            <a:graphicFrameLocks noChangeAspect="1"/>
          </p:cNvGraphicFramePr>
          <p:nvPr/>
        </p:nvGraphicFramePr>
        <p:xfrm>
          <a:off x="238125" y="3606800"/>
          <a:ext cx="8734425" cy="1162050"/>
        </p:xfrm>
        <a:graphic>
          <a:graphicData uri="http://schemas.openxmlformats.org/presentationml/2006/ole">
            <p:oleObj spid="_x0000_s29699" name="Document" r:id="rId4" imgW="6311900" imgH="546100" progId="Word.Document.12">
              <p:link updateAutomatic="1"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1"/>
          <p:cNvSpPr txBox="1">
            <a:spLocks noChangeArrowheads="1"/>
          </p:cNvSpPr>
          <p:nvPr/>
        </p:nvSpPr>
        <p:spPr bwMode="auto">
          <a:xfrm>
            <a:off x="568325" y="374650"/>
            <a:ext cx="7702550" cy="6001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 dirty="0" smtClean="0">
                <a:latin typeface="Calibri" pitchFamily="34" charset="0"/>
              </a:rPr>
              <a:t>Guided Questions Talking Points</a:t>
            </a:r>
          </a:p>
          <a:p>
            <a:pPr algn="ctr"/>
            <a:r>
              <a:rPr lang="en-US" sz="4000" dirty="0" smtClean="0">
                <a:latin typeface="Calibri" pitchFamily="34" charset="0"/>
              </a:rPr>
              <a:t>How Do We Fit It All In?</a:t>
            </a:r>
          </a:p>
          <a:p>
            <a:endParaRPr lang="en-US" sz="4000" dirty="0" smtClean="0">
              <a:latin typeface="Calibri" pitchFamily="34" charset="0"/>
            </a:endParaRPr>
          </a:p>
          <a:p>
            <a:endParaRPr lang="en-US" sz="4000" dirty="0" smtClean="0">
              <a:latin typeface="Calibri" pitchFamily="34" charset="0"/>
            </a:endParaRPr>
          </a:p>
          <a:p>
            <a:pPr>
              <a:buFont typeface="Arial"/>
              <a:buChar char="•"/>
            </a:pPr>
            <a:r>
              <a:rPr lang="en-US" sz="3200" dirty="0" smtClean="0">
                <a:latin typeface="Calibri" pitchFamily="34" charset="0"/>
              </a:rPr>
              <a:t>Making decisions to be flexible while trying to address the essentials?</a:t>
            </a:r>
          </a:p>
          <a:p>
            <a:pPr>
              <a:buFont typeface="Arial"/>
              <a:buChar char="•"/>
            </a:pPr>
            <a:r>
              <a:rPr lang="en-US" sz="3200" dirty="0" smtClean="0">
                <a:latin typeface="Calibri" pitchFamily="34" charset="0"/>
              </a:rPr>
              <a:t>How does the assessment calendar effect the schedule</a:t>
            </a:r>
          </a:p>
          <a:p>
            <a:pPr>
              <a:buFont typeface="Arial"/>
              <a:buChar char="•"/>
            </a:pPr>
            <a:r>
              <a:rPr lang="en-US" sz="3200" dirty="0" smtClean="0">
                <a:latin typeface="Calibri" pitchFamily="34" charset="0"/>
              </a:rPr>
              <a:t>How does the schedule shift over time to build stamina and hand more of the task to the students?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3557</TotalTime>
  <Words>909</Words>
  <Application>Microsoft Macintosh PowerPoint</Application>
  <PresentationFormat>On-screen Show (4:3)</PresentationFormat>
  <Paragraphs>215</Paragraphs>
  <Slides>12</Slides>
  <Notes>9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Links</vt:lpstr>
      </vt:variant>
      <vt:variant>
        <vt:i4>4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Office Theme</vt:lpstr>
      <vt:lpstr>BOECOMR:Users:mrafferty:Desktop:Aug%20PD%20Materials:Bottom%20Line.doc!OLE_LINK2</vt:lpstr>
      <vt:lpstr>BOECOMR:Users:mrafferty:Desktop:Aug%20PD%20Materials:Bottom%20Line.doc!OLE_LINK3</vt:lpstr>
      <vt:lpstr>BOECOMR:Users:mrafferty:Desktop:Aug%20PD%20Materials:Bottom%20Line.doc!OLE_LINK4</vt:lpstr>
      <vt:lpstr>BOECOMR:Users:mrafferty:Desktop:Aug%20PD%20Materials:Bottom%20Line.doc!OLE_LINK5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Company>FPS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Rafferty Michael</dc:creator>
  <cp:lastModifiedBy>Rafferty Michael</cp:lastModifiedBy>
  <cp:revision>46</cp:revision>
  <cp:lastPrinted>2011-07-06T18:30:49Z</cp:lastPrinted>
  <dcterms:created xsi:type="dcterms:W3CDTF">2011-08-10T19:46:02Z</dcterms:created>
  <dcterms:modified xsi:type="dcterms:W3CDTF">2011-08-10T20:31:54Z</dcterms:modified>
</cp:coreProperties>
</file>