
<file path=[Content_Types].xml><?xml version="1.0" encoding="utf-8"?>
<Types xmlns="http://schemas.openxmlformats.org/package/2006/content-types">
  <Override PartName="/ppt/slideLayouts/slideLayout8.xml" ContentType="application/vnd.openxmlformats-officedocument.presentationml.slideLayout+xml"/>
  <Override PartName="/ppt/notesSlides/notesSlide2.xml" ContentType="application/vnd.openxmlformats-officedocument.presentationml.notesSlide+xml"/>
  <Override PartName="/ppt/theme/theme2.xml" ContentType="application/vnd.openxmlformats-officedocument.theme+xml"/>
  <Override PartName="/ppt/notesSlides/notesSlide11.xml" ContentType="application/vnd.openxmlformats-officedocument.presentationml.notesSlide+xml"/>
  <Override PartName="/ppt/slides/slide2.xml" ContentType="application/vnd.openxmlformats-officedocument.presentationml.slide+xml"/>
  <Override PartName="/docProps/app.xml" ContentType="application/vnd.openxmlformats-officedocument.extended-properties+xml"/>
  <Override PartName="/ppt/notesSlides/notesSlide9.xml" ContentType="application/vnd.openxmlformats-officedocument.presentationml.notesSlide+xml"/>
  <Override PartName="/ppt/slides/slide11.xml" ContentType="application/vnd.openxmlformats-officedocument.presentationml.slide+xml"/>
  <Override PartName="/ppt/slideLayouts/slideLayout3.xml" ContentType="application/vnd.openxmlformats-officedocument.presentationml.slideLayout+xml"/>
  <Override PartName="/ppt/slideLayouts/slideLayout5.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notesSlides/notesSlide3.xml" ContentType="application/vnd.openxmlformats-officedocument.presentationml.notesSlide+xml"/>
  <Override PartName="/ppt/notesMasters/notesMaster1.xml" ContentType="application/vnd.openxmlformats-officedocument.presentationml.notesMaster+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viewProps.xml" ContentType="application/vnd.openxmlformats-officedocument.presentationml.viewProps+xml"/>
  <Override PartName="/ppt/slideMasters/slideMaster1.xml" ContentType="application/vnd.openxmlformats-officedocument.presentationml.slideMaster+xml"/>
  <Override PartName="/ppt/notesSlides/notesSlide7.xml" ContentType="application/vnd.openxmlformats-officedocument.presentationml.notesSlide+xml"/>
  <Override PartName="/ppt/notesSlides/notesSlide4.xml" ContentType="application/vnd.openxmlformats-officedocument.presentationml.notesSlide+xml"/>
  <Override PartName="/ppt/slides/slide13.xml" ContentType="application/vnd.openxmlformats-officedocument.presentationml.slide+xml"/>
  <Override PartName="/ppt/slides/slide14.xml" ContentType="application/vnd.openxmlformats-officedocument.presentationml.slide+xml"/>
  <Override PartName="/ppt/notesSlides/notesSlide12.xml" ContentType="application/vnd.openxmlformats-officedocument.presentationml.notesSlide+xml"/>
  <Default Extension="pict" ContentType="image/pict"/>
  <Override PartName="/ppt/notesSlides/notesSlide6.xml" ContentType="application/vnd.openxmlformats-officedocument.presentationml.notesSlide+xml"/>
  <Override PartName="/ppt/slideLayouts/slideLayout4.xml" ContentType="application/vnd.openxmlformats-officedocument.presentationml.slideLayout+xml"/>
  <Override PartName="/ppt/notesSlides/notesSlide5.xml" ContentType="application/vnd.openxmlformats-officedocument.presentationml.notesSlide+xml"/>
  <Override PartName="/ppt/slideLayouts/slideLayout2.xml" ContentType="application/vnd.openxmlformats-officedocument.presentationml.slideLayout+xml"/>
  <Override PartName="/ppt/notesSlides/notesSlide13.xml" ContentType="application/vnd.openxmlformats-officedocument.presentationml.notesSlide+xml"/>
  <Override PartName="/ppt/slideLayouts/slideLayout1.xml" ContentType="application/vnd.openxmlformats-officedocument.presentationml.slideLayout+xml"/>
  <Override PartName="/ppt/notesSlides/notesSlide1.xml" ContentType="application/vnd.openxmlformats-officedocument.presentationml.notes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ppt/slides/slide5.xml" ContentType="application/vnd.openxmlformats-officedocument.presentationml.slide+xml"/>
  <Override PartName="/ppt/slides/slide10.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vml" ContentType="application/vnd.openxmlformats-officedocument.vmlDrawing"/>
  <Default Extension="jpeg" ContentType="image/jpeg"/>
  <Default Extension="png" ContentType="image/png"/>
  <Override PartName="/ppt/slides/slide3.xml" ContentType="application/vnd.openxmlformats-officedocument.presentationml.slide+xml"/>
  <Override PartName="/ppt/slides/slide4.xml" ContentType="application/vnd.openxmlformats-officedocument.presentationml.slide+xml"/>
  <Override PartName="/ppt/slideLayouts/slideLayout11.xml" ContentType="application/vnd.openxmlformats-officedocument.presentationml.slideLayout+xml"/>
  <Override PartName="/ppt/notesSlides/notesSlide8.xml" ContentType="application/vnd.openxmlformats-officedocument.presentationml.notesSlide+xml"/>
  <Override PartName="/docProps/core.xml" ContentType="application/vnd.openxmlformats-package.core-properties+xml"/>
  <Override PartName="/ppt/slides/slide8.xml" ContentType="application/vnd.openxmlformats-officedocument.presentationml.slide+xml"/>
  <Default Extension="bin" ContentType="application/vnd.openxmlformats-officedocument.presentationml.printerSettings"/>
  <Override PartName="/ppt/notesSlides/notesSlide10.xml" ContentType="application/vnd.openxmlformats-officedocument.presentationml.notesSlide+xml"/>
  <Default Extension="rels" ContentType="application/vnd.openxmlformats-package.relationships+xml"/>
  <Override PartName="/ppt/slides/slide9.xml" ContentType="application/vnd.openxmlformats-officedocument.presentationml.slide+xml"/>
  <Override PartName="/ppt/slides/slide6.xml" ContentType="application/vnd.openxmlformats-officedocument.presentationml.slide+xml"/>
  <Override PartName="/ppt/slides/slide12.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notesMasterIdLst>
    <p:notesMasterId r:id="rId16"/>
  </p:notesMasterIdLst>
  <p:sldIdLst>
    <p:sldId id="271" r:id="rId2"/>
    <p:sldId id="260" r:id="rId3"/>
    <p:sldId id="270" r:id="rId4"/>
    <p:sldId id="275" r:id="rId5"/>
    <p:sldId id="257" r:id="rId6"/>
    <p:sldId id="258" r:id="rId7"/>
    <p:sldId id="266" r:id="rId8"/>
    <p:sldId id="267" r:id="rId9"/>
    <p:sldId id="268" r:id="rId10"/>
    <p:sldId id="259" r:id="rId11"/>
    <p:sldId id="273" r:id="rId12"/>
    <p:sldId id="272" r:id="rId13"/>
    <p:sldId id="274" r:id="rId14"/>
    <p:sldId id="276" r:id="rId15"/>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prn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82482" autoAdjust="0"/>
  </p:normalViewPr>
  <p:slideViewPr>
    <p:cSldViewPr snapToGrid="0" snapToObjects="1">
      <p:cViewPr>
        <p:scale>
          <a:sx n="75" d="100"/>
          <a:sy n="75" d="100"/>
        </p:scale>
        <p:origin x="-1304" y="-16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14" Type="http://schemas.openxmlformats.org/officeDocument/2006/relationships/slide" Target="slides/slide13.xml"/><Relationship Id="rId20" Type="http://schemas.openxmlformats.org/officeDocument/2006/relationships/theme" Target="theme/theme1.xml"/><Relationship Id="rId4" Type="http://schemas.openxmlformats.org/officeDocument/2006/relationships/slide" Target="slides/slide3.xml"/><Relationship Id="rId21" Type="http://schemas.openxmlformats.org/officeDocument/2006/relationships/tableStyles" Target="tableStyles.xml"/><Relationship Id="rId7" Type="http://schemas.openxmlformats.org/officeDocument/2006/relationships/slide" Target="slides/slide6.xml"/><Relationship Id="rId11" Type="http://schemas.openxmlformats.org/officeDocument/2006/relationships/slide" Target="slides/slide10.xml"/><Relationship Id="rId1" Type="http://schemas.openxmlformats.org/officeDocument/2006/relationships/slideMaster" Target="slideMasters/slideMaster1.xml"/><Relationship Id="rId6" Type="http://schemas.openxmlformats.org/officeDocument/2006/relationships/slide" Target="slides/slide5.xml"/><Relationship Id="rId16" Type="http://schemas.openxmlformats.org/officeDocument/2006/relationships/notesMaster" Target="notesMasters/notesMaster1.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5" Type="http://schemas.openxmlformats.org/officeDocument/2006/relationships/slide" Target="slides/slide4.xml"/><Relationship Id="rId15" Type="http://schemas.openxmlformats.org/officeDocument/2006/relationships/slide" Target="slides/slide14.xml"/><Relationship Id="rId12" Type="http://schemas.openxmlformats.org/officeDocument/2006/relationships/slide" Target="slides/slide11.xml"/><Relationship Id="rId17" Type="http://schemas.openxmlformats.org/officeDocument/2006/relationships/printerSettings" Target="printerSettings/printerSettings1.bin"/><Relationship Id="rId19" Type="http://schemas.openxmlformats.org/officeDocument/2006/relationships/viewProps" Target="viewProps.xml"/><Relationship Id="rId2" Type="http://schemas.openxmlformats.org/officeDocument/2006/relationships/slide" Target="slides/slide1.xml"/><Relationship Id="rId9" Type="http://schemas.openxmlformats.org/officeDocument/2006/relationships/slide" Target="slides/slide8.xml"/><Relationship Id="rId3" Type="http://schemas.openxmlformats.org/officeDocument/2006/relationships/slide" Target="slides/slide2.xml"/><Relationship Id="rId18"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pict"/></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pict"/></Relationships>
</file>

<file path=ppt/drawings/_rels/vmlDrawing3.vml.rels><?xml version="1.0" encoding="UTF-8" standalone="yes"?>
<Relationships xmlns="http://schemas.openxmlformats.org/package/2006/relationships"><Relationship Id="rId2" Type="http://schemas.openxmlformats.org/officeDocument/2006/relationships/image" Target="../media/image6.pict"/><Relationship Id="rId1" Type="http://schemas.openxmlformats.org/officeDocument/2006/relationships/image" Target="../media/image5.pict"/></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32AA280B-3CAA-429A-9B36-964160E0FC5F}" type="datetimeFigureOut">
              <a:rPr lang="en-US"/>
              <a:pPr>
                <a:defRPr/>
              </a:pPr>
              <a:t>8/25/11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4416F584-F345-4A94-81FA-34B88C7B00BC}"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defTabSz="457200" rtl="0" fontAlgn="base">
      <a:spcBef>
        <a:spcPct val="30000"/>
      </a:spcBef>
      <a:spcAft>
        <a:spcPct val="0"/>
      </a:spcAft>
      <a:defRPr sz="1200" kern="1200">
        <a:solidFill>
          <a:schemeClr val="tx1"/>
        </a:solidFill>
        <a:latin typeface="+mn-lt"/>
        <a:ea typeface="+mn-ea"/>
        <a:cs typeface="+mn-cs"/>
      </a:defRPr>
    </a:lvl1pPr>
    <a:lvl2pPr marL="457200" algn="l" defTabSz="457200" rtl="0" fontAlgn="base">
      <a:spcBef>
        <a:spcPct val="30000"/>
      </a:spcBef>
      <a:spcAft>
        <a:spcPct val="0"/>
      </a:spcAft>
      <a:defRPr sz="1200" kern="1200">
        <a:solidFill>
          <a:schemeClr val="tx1"/>
        </a:solidFill>
        <a:latin typeface="+mn-lt"/>
        <a:ea typeface="+mn-ea"/>
        <a:cs typeface="+mn-cs"/>
      </a:defRPr>
    </a:lvl2pPr>
    <a:lvl3pPr marL="914400" algn="l" defTabSz="457200" rtl="0" fontAlgn="base">
      <a:spcBef>
        <a:spcPct val="30000"/>
      </a:spcBef>
      <a:spcAft>
        <a:spcPct val="0"/>
      </a:spcAft>
      <a:defRPr sz="1200" kern="1200">
        <a:solidFill>
          <a:schemeClr val="tx1"/>
        </a:solidFill>
        <a:latin typeface="+mn-lt"/>
        <a:ea typeface="+mn-ea"/>
        <a:cs typeface="+mn-cs"/>
      </a:defRPr>
    </a:lvl3pPr>
    <a:lvl4pPr marL="1371600" algn="l" defTabSz="457200" rtl="0" fontAlgn="base">
      <a:spcBef>
        <a:spcPct val="30000"/>
      </a:spcBef>
      <a:spcAft>
        <a:spcPct val="0"/>
      </a:spcAft>
      <a:defRPr sz="1200" kern="1200">
        <a:solidFill>
          <a:schemeClr val="tx1"/>
        </a:solidFill>
        <a:latin typeface="+mn-lt"/>
        <a:ea typeface="+mn-ea"/>
        <a:cs typeface="+mn-cs"/>
      </a:defRPr>
    </a:lvl4pPr>
    <a:lvl5pPr marL="1828800" algn="l" defTabSz="457200" rtl="0" fontAlgn="base">
      <a:spcBef>
        <a:spcPct val="30000"/>
      </a:spcBef>
      <a:spcAft>
        <a:spcPct val="0"/>
      </a:spcAft>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Today’s session will focus on how to develop strategies and schedules to maintain</a:t>
            </a:r>
            <a:r>
              <a:rPr lang="en-US" baseline="0" dirty="0" smtClean="0"/>
              <a:t> balance across the week.</a:t>
            </a:r>
          </a:p>
          <a:p>
            <a:r>
              <a:rPr lang="en-US" baseline="0" dirty="0" smtClean="0"/>
              <a:t>Teachers will have time to share launching strategies, resources and to build a schedule to fit it all in.</a:t>
            </a:r>
          </a:p>
          <a:p>
            <a:r>
              <a:rPr lang="en-US" baseline="0" dirty="0" smtClean="0"/>
              <a:t>You will come back together to share tips and schedules.</a:t>
            </a:r>
            <a:endParaRPr lang="en-US" dirty="0"/>
          </a:p>
        </p:txBody>
      </p:sp>
      <p:sp>
        <p:nvSpPr>
          <p:cNvPr id="4" name="Slide Number Placeholder 3"/>
          <p:cNvSpPr>
            <a:spLocks noGrp="1"/>
          </p:cNvSpPr>
          <p:nvPr>
            <p:ph type="sldNum" sz="quarter" idx="10"/>
          </p:nvPr>
        </p:nvSpPr>
        <p:spPr/>
        <p:txBody>
          <a:bodyPr/>
          <a:lstStyle/>
          <a:p>
            <a:pPr>
              <a:defRPr/>
            </a:pPr>
            <a:fld id="{4416F584-F345-4A94-81FA-34B88C7B00BC}" type="slidenum">
              <a:rPr lang="en-US" smtClean="0"/>
              <a:pPr>
                <a:defRPr/>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Have teachers turn and talk and get ready</a:t>
            </a:r>
            <a:r>
              <a:rPr lang="en-US" baseline="0" dirty="0" smtClean="0"/>
              <a:t> to share ideas on how they balance and fit it all in?</a:t>
            </a:r>
            <a:endParaRPr lang="en-US" dirty="0"/>
          </a:p>
        </p:txBody>
      </p:sp>
      <p:sp>
        <p:nvSpPr>
          <p:cNvPr id="4" name="Slide Number Placeholder 3"/>
          <p:cNvSpPr>
            <a:spLocks noGrp="1"/>
          </p:cNvSpPr>
          <p:nvPr>
            <p:ph type="sldNum" sz="quarter" idx="10"/>
          </p:nvPr>
        </p:nvSpPr>
        <p:spPr/>
        <p:txBody>
          <a:bodyPr/>
          <a:lstStyle/>
          <a:p>
            <a:pPr>
              <a:defRPr/>
            </a:pPr>
            <a:fld id="{4416F584-F345-4A94-81FA-34B88C7B00BC}" type="slidenum">
              <a:rPr lang="en-US" smtClean="0"/>
              <a:pPr>
                <a:defRPr/>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K teachers use to start building their </a:t>
            </a:r>
            <a:r>
              <a:rPr lang="en-US" dirty="0" smtClean="0"/>
              <a:t>calendar</a:t>
            </a:r>
          </a:p>
          <a:p>
            <a:r>
              <a:rPr lang="en-US" dirty="0" smtClean="0"/>
              <a:t>They could read their hand</a:t>
            </a:r>
            <a:r>
              <a:rPr lang="en-US" baseline="0" dirty="0" smtClean="0"/>
              <a:t> out in small groups discuss their </a:t>
            </a:r>
            <a:r>
              <a:rPr lang="en-US" baseline="0" dirty="0" err="1" smtClean="0"/>
              <a:t>noticings</a:t>
            </a:r>
            <a:r>
              <a:rPr lang="en-US" baseline="0" dirty="0" smtClean="0"/>
              <a:t> or parking lot their questions that you can address later.</a:t>
            </a:r>
            <a:endParaRPr lang="en-US" dirty="0"/>
          </a:p>
        </p:txBody>
      </p:sp>
      <p:sp>
        <p:nvSpPr>
          <p:cNvPr id="4" name="Slide Number Placeholder 3"/>
          <p:cNvSpPr>
            <a:spLocks noGrp="1"/>
          </p:cNvSpPr>
          <p:nvPr>
            <p:ph type="sldNum" sz="quarter" idx="10"/>
          </p:nvPr>
        </p:nvSpPr>
        <p:spPr/>
        <p:txBody>
          <a:bodyPr/>
          <a:lstStyle/>
          <a:p>
            <a:pPr>
              <a:defRPr/>
            </a:pPr>
            <a:fld id="{4416F584-F345-4A94-81FA-34B88C7B00BC}" type="slidenum">
              <a:rPr lang="en-US" smtClean="0"/>
              <a:pPr>
                <a:defRPr/>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Grade 1 teachers use this to start planning their </a:t>
            </a:r>
            <a:r>
              <a:rPr lang="en-US" dirty="0" smtClean="0"/>
              <a:t>block</a:t>
            </a:r>
          </a:p>
          <a:p>
            <a:pPr marL="0" marR="0" indent="0" algn="l" defTabSz="457200" rtl="0" eaLnBrk="1" fontAlgn="base" latinLnBrk="0" hangingPunct="1">
              <a:lnSpc>
                <a:spcPct val="100000"/>
              </a:lnSpc>
              <a:spcBef>
                <a:spcPct val="30000"/>
              </a:spcBef>
              <a:spcAft>
                <a:spcPct val="0"/>
              </a:spcAft>
              <a:buClrTx/>
              <a:buSzTx/>
              <a:buFontTx/>
              <a:buNone/>
              <a:tabLst/>
              <a:defRPr/>
            </a:pPr>
            <a:r>
              <a:rPr lang="en-US" dirty="0" smtClean="0"/>
              <a:t>They could read their hand</a:t>
            </a:r>
            <a:r>
              <a:rPr lang="en-US" baseline="0" dirty="0" smtClean="0"/>
              <a:t> out in small groups discuss their </a:t>
            </a:r>
            <a:r>
              <a:rPr lang="en-US" baseline="0" dirty="0" err="1" smtClean="0"/>
              <a:t>noticings</a:t>
            </a:r>
            <a:r>
              <a:rPr lang="en-US" baseline="0" dirty="0" smtClean="0"/>
              <a:t> or parking lot their questions that you can address later.</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4416F584-F345-4A94-81FA-34B88C7B00BC}" type="slidenum">
              <a:rPr lang="en-US" smtClean="0"/>
              <a:pPr>
                <a:defRPr/>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base" latinLnBrk="0" hangingPunct="1">
              <a:lnSpc>
                <a:spcPct val="100000"/>
              </a:lnSpc>
              <a:spcBef>
                <a:spcPct val="30000"/>
              </a:spcBef>
              <a:spcAft>
                <a:spcPct val="0"/>
              </a:spcAft>
              <a:buClrTx/>
              <a:buSzTx/>
              <a:buFontTx/>
              <a:buNone/>
              <a:tabLst/>
              <a:defRPr/>
            </a:pPr>
            <a:r>
              <a:rPr lang="en-US" dirty="0" smtClean="0"/>
              <a:t>Grade 2 teachers use this to start planning their </a:t>
            </a:r>
            <a:r>
              <a:rPr lang="en-US" dirty="0" smtClean="0"/>
              <a:t>block</a:t>
            </a:r>
          </a:p>
          <a:p>
            <a:pPr marL="0" marR="0" indent="0" algn="l" defTabSz="457200" rtl="0" eaLnBrk="1" fontAlgn="base" latinLnBrk="0" hangingPunct="1">
              <a:lnSpc>
                <a:spcPct val="100000"/>
              </a:lnSpc>
              <a:spcBef>
                <a:spcPct val="30000"/>
              </a:spcBef>
              <a:spcAft>
                <a:spcPct val="0"/>
              </a:spcAft>
              <a:buClrTx/>
              <a:buSzTx/>
              <a:buFontTx/>
              <a:buNone/>
              <a:tabLst/>
              <a:defRPr/>
            </a:pPr>
            <a:r>
              <a:rPr lang="en-US" dirty="0" smtClean="0"/>
              <a:t>They could read their hand</a:t>
            </a:r>
            <a:r>
              <a:rPr lang="en-US" baseline="0" dirty="0" smtClean="0"/>
              <a:t> out in small groups discuss their </a:t>
            </a:r>
            <a:r>
              <a:rPr lang="en-US" baseline="0" dirty="0" err="1" smtClean="0"/>
              <a:t>noticings</a:t>
            </a:r>
            <a:r>
              <a:rPr lang="en-US" baseline="0" dirty="0" smtClean="0"/>
              <a:t> or parking lot their questions that you can address later.</a:t>
            </a:r>
            <a:endParaRPr lang="en-US" dirty="0" smtClean="0"/>
          </a:p>
          <a:p>
            <a:pPr marL="0" marR="0" indent="0" algn="l" defTabSz="457200" rtl="0" eaLnBrk="1" fontAlgn="base" latinLnBrk="0" hangingPunct="1">
              <a:lnSpc>
                <a:spcPct val="100000"/>
              </a:lnSpc>
              <a:spcBef>
                <a:spcPct val="30000"/>
              </a:spcBef>
              <a:spcAft>
                <a:spcPct val="0"/>
              </a:spcAft>
              <a:buClrTx/>
              <a:buSzTx/>
              <a:buFontTx/>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4416F584-F345-4A94-81FA-34B88C7B00BC}" type="slidenum">
              <a:rPr lang="en-US" smtClean="0"/>
              <a:pPr>
                <a:defRPr/>
              </a:pPr>
              <a:t>13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Brainstorm first.</a:t>
            </a:r>
            <a:r>
              <a:rPr lang="en-US" dirty="0" smtClean="0"/>
              <a:t> Ask them to discuss together what components have we asked</a:t>
            </a:r>
            <a:r>
              <a:rPr lang="en-US" baseline="0" dirty="0" smtClean="0"/>
              <a:t> teachers to try to implement.</a:t>
            </a:r>
          </a:p>
          <a:p>
            <a:r>
              <a:rPr lang="en-US" dirty="0" smtClean="0"/>
              <a:t>Then </a:t>
            </a:r>
            <a:r>
              <a:rPr lang="en-US" dirty="0" smtClean="0"/>
              <a:t>ask who </a:t>
            </a:r>
            <a:r>
              <a:rPr lang="en-US" dirty="0" smtClean="0"/>
              <a:t>had</a:t>
            </a:r>
            <a:r>
              <a:rPr lang="en-US" baseline="0" dirty="0" smtClean="0"/>
              <a:t> Read Aloud. You could ask them to some up in one word or sentence what each component does for students</a:t>
            </a:r>
          </a:p>
          <a:p>
            <a:r>
              <a:rPr lang="en-US" dirty="0" smtClean="0"/>
              <a:t>Bullets </a:t>
            </a:r>
            <a:r>
              <a:rPr lang="en-US" dirty="0" smtClean="0"/>
              <a:t>go one by </a:t>
            </a:r>
            <a:r>
              <a:rPr lang="en-US" dirty="0" smtClean="0"/>
              <a:t>one so show one component and discuss.</a:t>
            </a:r>
            <a:endParaRPr lang="en-US" dirty="0"/>
          </a:p>
        </p:txBody>
      </p:sp>
      <p:sp>
        <p:nvSpPr>
          <p:cNvPr id="4" name="Slide Number Placeholder 3"/>
          <p:cNvSpPr>
            <a:spLocks noGrp="1"/>
          </p:cNvSpPr>
          <p:nvPr>
            <p:ph type="sldNum" sz="quarter" idx="10"/>
          </p:nvPr>
        </p:nvSpPr>
        <p:spPr/>
        <p:txBody>
          <a:bodyPr/>
          <a:lstStyle/>
          <a:p>
            <a:pPr>
              <a:defRPr/>
            </a:pPr>
            <a:fld id="{4416F584-F345-4A94-81FA-34B88C7B00BC}" type="slidenum">
              <a:rPr lang="en-US" smtClean="0"/>
              <a:pPr>
                <a:defRPr/>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This slide will demonstrate the gist of the components. Have the phrases come out and then discuss which element are we discussing?</a:t>
            </a:r>
          </a:p>
          <a:p>
            <a:r>
              <a:rPr lang="en-US" baseline="0" dirty="0" smtClean="0"/>
              <a:t>Now </a:t>
            </a:r>
            <a:r>
              <a:rPr lang="en-US" dirty="0" smtClean="0"/>
              <a:t>Pass out Handout regarding</a:t>
            </a:r>
            <a:r>
              <a:rPr lang="en-US" baseline="0" dirty="0" smtClean="0"/>
              <a:t> the Components of a Comprehensive Core Literacy Program</a:t>
            </a:r>
            <a:endParaRPr lang="en-US" dirty="0"/>
          </a:p>
        </p:txBody>
      </p:sp>
      <p:sp>
        <p:nvSpPr>
          <p:cNvPr id="4" name="Slide Number Placeholder 3"/>
          <p:cNvSpPr>
            <a:spLocks noGrp="1"/>
          </p:cNvSpPr>
          <p:nvPr>
            <p:ph type="sldNum" sz="quarter" idx="10"/>
          </p:nvPr>
        </p:nvSpPr>
        <p:spPr/>
        <p:txBody>
          <a:bodyPr/>
          <a:lstStyle/>
          <a:p>
            <a:pPr>
              <a:defRPr/>
            </a:pPr>
            <a:fld id="{4416F584-F345-4A94-81FA-34B88C7B00BC}" type="slidenum">
              <a:rPr lang="en-US" smtClean="0"/>
              <a:pPr>
                <a:defRPr/>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Teachers can work in groups to discuss how they structure their day.</a:t>
            </a:r>
          </a:p>
          <a:p>
            <a:r>
              <a:rPr lang="en-US" dirty="0" smtClean="0"/>
              <a:t>You could</a:t>
            </a:r>
            <a:r>
              <a:rPr lang="en-US" baseline="0" dirty="0" smtClean="0"/>
              <a:t> teachers number the components from one to nine and discuss why they put one in front of the other. Accept and push on any thinking. It is okay to reading and writing workshop as 1 instead of 1 and 2. It isn’t the answer the matters but your thinking about the power of the component.</a:t>
            </a:r>
          </a:p>
          <a:p>
            <a:r>
              <a:rPr lang="en-US" baseline="0" dirty="0" smtClean="0"/>
              <a:t>Explain this is the work for today. Trying to decide how to fit it all in is part of our work today</a:t>
            </a:r>
            <a:endParaRPr lang="en-US" dirty="0"/>
          </a:p>
        </p:txBody>
      </p:sp>
      <p:sp>
        <p:nvSpPr>
          <p:cNvPr id="4" name="Slide Number Placeholder 3"/>
          <p:cNvSpPr>
            <a:spLocks noGrp="1"/>
          </p:cNvSpPr>
          <p:nvPr>
            <p:ph type="sldNum" sz="quarter" idx="10"/>
          </p:nvPr>
        </p:nvSpPr>
        <p:spPr/>
        <p:txBody>
          <a:bodyPr/>
          <a:lstStyle/>
          <a:p>
            <a:pPr>
              <a:defRPr/>
            </a:pPr>
            <a:fld id="{4416F584-F345-4A94-81FA-34B88C7B00BC}" type="slidenum">
              <a:rPr lang="en-US" smtClean="0"/>
              <a:pPr>
                <a:defRPr/>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p:spPr>
      </p:sp>
      <p:sp>
        <p:nvSpPr>
          <p:cNvPr id="1024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In pairs discuss which </a:t>
            </a:r>
            <a:r>
              <a:rPr lang="en-US" dirty="0" smtClean="0"/>
              <a:t>ones</a:t>
            </a:r>
            <a:r>
              <a:rPr lang="en-US" baseline="0" dirty="0" smtClean="0"/>
              <a:t> have they always get to and why and which ones are harder to fit in and how they handle those components</a:t>
            </a:r>
            <a:endParaRPr lang="en-US" dirty="0" smtClean="0"/>
          </a:p>
        </p:txBody>
      </p:sp>
      <p:sp>
        <p:nvSpPr>
          <p:cNvPr id="1024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D328692-5240-4BCF-A544-45D7972F08D9}" type="slidenum">
              <a:rPr lang="en-US"/>
              <a:pPr fontAlgn="base">
                <a:spcBef>
                  <a:spcPct val="0"/>
                </a:spcBef>
                <a:spcAft>
                  <a:spcPct val="0"/>
                </a:spcAft>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 understand that responsibility shifts over time</a:t>
            </a:r>
            <a:r>
              <a:rPr lang="en-US" baseline="0" dirty="0" smtClean="0"/>
              <a:t> in your classroom from where the teacher does much of the work to when the students assume the task. Talk in your teams about when the release of responsibility happens in your classroom. What do you look for, what tips and strategies can you share with one another.</a:t>
            </a:r>
            <a:endParaRPr lang="en-US" dirty="0"/>
          </a:p>
        </p:txBody>
      </p:sp>
      <p:sp>
        <p:nvSpPr>
          <p:cNvPr id="4" name="Slide Number Placeholder 3"/>
          <p:cNvSpPr>
            <a:spLocks noGrp="1"/>
          </p:cNvSpPr>
          <p:nvPr>
            <p:ph type="sldNum" sz="quarter" idx="10"/>
          </p:nvPr>
        </p:nvSpPr>
        <p:spPr/>
        <p:txBody>
          <a:bodyPr/>
          <a:lstStyle/>
          <a:p>
            <a:pPr>
              <a:defRPr/>
            </a:pPr>
            <a:fld id="{4416F584-F345-4A94-81FA-34B88C7B00BC}" type="slidenum">
              <a:rPr lang="en-US" smtClean="0"/>
              <a:pPr>
                <a:defRPr/>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Although the slide if off, handout this sheet to teachers and they can read along.</a:t>
            </a:r>
          </a:p>
          <a:p>
            <a:r>
              <a:rPr lang="en-US" dirty="0" smtClean="0"/>
              <a:t>Read notes and have teachers</a:t>
            </a:r>
            <a:r>
              <a:rPr lang="en-US" baseline="0" dirty="0" smtClean="0"/>
              <a:t> discuss using a check on understanding technique:</a:t>
            </a:r>
          </a:p>
          <a:p>
            <a:r>
              <a:rPr lang="en-US" baseline="0" dirty="0" smtClean="0"/>
              <a:t>On their copies they can code:</a:t>
            </a:r>
          </a:p>
          <a:p>
            <a:r>
              <a:rPr lang="en-US" baseline="0" dirty="0" smtClean="0"/>
              <a:t>Circle for any concept that is spinning in their head (unclear or wondering)</a:t>
            </a:r>
          </a:p>
          <a:p>
            <a:r>
              <a:rPr lang="en-US" baseline="0" dirty="0" smtClean="0"/>
              <a:t>Triangle any concept that is pointing out to them as very important (something to stress)</a:t>
            </a:r>
          </a:p>
          <a:p>
            <a:r>
              <a:rPr lang="en-US" baseline="0" dirty="0" smtClean="0"/>
              <a:t>Square for anything that they agree (Right on)</a:t>
            </a:r>
            <a:endParaRPr lang="en-US" dirty="0"/>
          </a:p>
        </p:txBody>
      </p:sp>
      <p:sp>
        <p:nvSpPr>
          <p:cNvPr id="4" name="Slide Number Placeholder 3"/>
          <p:cNvSpPr>
            <a:spLocks noGrp="1"/>
          </p:cNvSpPr>
          <p:nvPr>
            <p:ph type="sldNum" sz="quarter" idx="10"/>
          </p:nvPr>
        </p:nvSpPr>
        <p:spPr/>
        <p:txBody>
          <a:bodyPr/>
          <a:lstStyle/>
          <a:p>
            <a:pPr>
              <a:defRPr/>
            </a:pPr>
            <a:fld id="{4416F584-F345-4A94-81FA-34B88C7B00BC}" type="slidenum">
              <a:rPr lang="en-US" smtClean="0"/>
              <a:pPr>
                <a:defRPr/>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Read notes and have teachers</a:t>
            </a:r>
            <a:r>
              <a:rPr lang="en-US" baseline="0" dirty="0" smtClean="0"/>
              <a:t> discuss using a check on understanding technique:</a:t>
            </a:r>
          </a:p>
          <a:p>
            <a:r>
              <a:rPr lang="en-US" baseline="0" dirty="0" smtClean="0"/>
              <a:t>(On their copies they can code:</a:t>
            </a:r>
          </a:p>
          <a:p>
            <a:r>
              <a:rPr lang="en-US" baseline="0" dirty="0" smtClean="0"/>
              <a:t>Circle for any concept that is spinning in their head (unclear or wondering)</a:t>
            </a:r>
          </a:p>
          <a:p>
            <a:r>
              <a:rPr lang="en-US" baseline="0" dirty="0" smtClean="0"/>
              <a:t>Triangle any concept that is pointing out to them as very important (something to stress)</a:t>
            </a:r>
          </a:p>
          <a:p>
            <a:r>
              <a:rPr lang="en-US" baseline="0" dirty="0" smtClean="0"/>
              <a:t>Square for anything that they agree (Right on)</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4416F584-F345-4A94-81FA-34B88C7B00BC}" type="slidenum">
              <a:rPr lang="en-US" smtClean="0"/>
              <a:pPr>
                <a:defRPr/>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Read notes and have teachers</a:t>
            </a:r>
            <a:r>
              <a:rPr lang="en-US" baseline="0" dirty="0" smtClean="0"/>
              <a:t> discuss using a check on understanding technique:</a:t>
            </a:r>
          </a:p>
          <a:p>
            <a:r>
              <a:rPr lang="en-US" baseline="0" dirty="0" smtClean="0"/>
              <a:t>(On their copies they can code:</a:t>
            </a:r>
          </a:p>
          <a:p>
            <a:r>
              <a:rPr lang="en-US" baseline="0" dirty="0" smtClean="0"/>
              <a:t>Circle for any concept that is spinning in their head (unclear or wondering)</a:t>
            </a:r>
          </a:p>
          <a:p>
            <a:r>
              <a:rPr lang="en-US" baseline="0" dirty="0" smtClean="0"/>
              <a:t>Triangle any concept that is pointing out to them as very important (something to stress)</a:t>
            </a:r>
          </a:p>
          <a:p>
            <a:r>
              <a:rPr lang="en-US" baseline="0" dirty="0" smtClean="0"/>
              <a:t>Square for anything that they agree (Right on)</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4416F584-F345-4A94-81FA-34B88C7B00BC}" type="slidenum">
              <a:rPr lang="en-US" smtClean="0"/>
              <a:pPr>
                <a:defRPr/>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4B2F64EE-0E52-4902-8A32-B6D0AF1E0B80}" type="datetimeFigureOut">
              <a:rPr lang="en-US"/>
              <a:pPr>
                <a:defRPr/>
              </a:pPr>
              <a:t>8/25/11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4355BB7-B7E1-497D-B084-C0CCBEE8E45D}"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C9B8F9C6-5B93-4BF8-BDB3-21ECB876EC44}" type="datetimeFigureOut">
              <a:rPr lang="en-US"/>
              <a:pPr>
                <a:defRPr/>
              </a:pPr>
              <a:t>8/25/11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3F0D02C-F4EA-4B12-BABA-0EFBD103E6D0}"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4250BD45-6184-4488-B50B-C14BBF803A4F}" type="datetimeFigureOut">
              <a:rPr lang="en-US"/>
              <a:pPr>
                <a:defRPr/>
              </a:pPr>
              <a:t>8/25/11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DC33045-200B-4D1A-B470-9250F85F39C3}"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5AD9FBF-BAF2-4D75-A8A2-D96E18135A6E}" type="datetimeFigureOut">
              <a:rPr lang="en-US"/>
              <a:pPr>
                <a:defRPr/>
              </a:pPr>
              <a:t>8/25/11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210BB40-184F-47F1-8B50-9C08DFEF90AB}"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390EDDD7-CECA-42D7-80D7-2A71E57C7EB7}" type="datetimeFigureOut">
              <a:rPr lang="en-US"/>
              <a:pPr>
                <a:defRPr/>
              </a:pPr>
              <a:t>8/25/11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197F0F1-6251-4913-963E-03D46E745171}"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8D101ACA-E842-4010-8009-07F65E0E2F8B}" type="datetimeFigureOut">
              <a:rPr lang="en-US"/>
              <a:pPr>
                <a:defRPr/>
              </a:pPr>
              <a:t>8/25/11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6802CB0-4081-4B54-80E6-F5316DB87B06}"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A67DD3CA-F8AB-47ED-967E-85CC5D851225}" type="datetimeFigureOut">
              <a:rPr lang="en-US"/>
              <a:pPr>
                <a:defRPr/>
              </a:pPr>
              <a:t>8/25/11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16C3AD43-5C12-4B48-9622-04D4B2BD9E09}"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95353017-EA44-4411-95D7-1C33BAB9C42D}" type="datetimeFigureOut">
              <a:rPr lang="en-US"/>
              <a:pPr>
                <a:defRPr/>
              </a:pPr>
              <a:t>8/25/11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2B657814-2F41-4A64-B90A-E2A92E4D47C4}"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3F3AA02A-84D3-4399-9142-A8D6F10DD1EF}" type="datetimeFigureOut">
              <a:rPr lang="en-US"/>
              <a:pPr>
                <a:defRPr/>
              </a:pPr>
              <a:t>8/25/11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2BB78B00-7E76-48A6-96DA-620FB9F05D04}"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F791B1CB-53E0-44E2-A68B-F5F0DCE47159}" type="datetimeFigureOut">
              <a:rPr lang="en-US"/>
              <a:pPr>
                <a:defRPr/>
              </a:pPr>
              <a:t>8/25/11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E05D99C-861D-433D-8B9B-6BA395B55AC5}"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6632AE4B-A317-4F95-9973-785D82004BB1}" type="datetimeFigureOut">
              <a:rPr lang="en-US"/>
              <a:pPr>
                <a:defRPr/>
              </a:pPr>
              <a:t>8/25/11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E120F259-70A7-4548-81B2-B84D1ABA46EB}"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23513A18-5FD3-43B7-BCD5-2C3E8A62C148}" type="datetimeFigureOut">
              <a:rPr lang="en-US"/>
              <a:pPr>
                <a:defRPr/>
              </a:pPr>
              <a:t>8/25/11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F7EF4582-8F49-4E28-A653-0DF442E5C9B2}"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fontAlgn="base">
        <a:spcBef>
          <a:spcPct val="0"/>
        </a:spcBef>
        <a:spcAft>
          <a:spcPct val="0"/>
        </a:spcAft>
        <a:defRPr sz="4400" kern="1200">
          <a:solidFill>
            <a:schemeClr val="tx1"/>
          </a:solidFill>
          <a:latin typeface="+mj-lt"/>
          <a:ea typeface="+mj-ea"/>
          <a:cs typeface="+mj-cs"/>
        </a:defRPr>
      </a:lvl1pPr>
      <a:lvl2pPr algn="ctr" defTabSz="457200" rtl="0" fontAlgn="base">
        <a:spcBef>
          <a:spcPct val="0"/>
        </a:spcBef>
        <a:spcAft>
          <a:spcPct val="0"/>
        </a:spcAft>
        <a:defRPr sz="4400">
          <a:solidFill>
            <a:schemeClr val="tx1"/>
          </a:solidFill>
          <a:latin typeface="Calibri" pitchFamily="34" charset="0"/>
        </a:defRPr>
      </a:lvl2pPr>
      <a:lvl3pPr algn="ctr" defTabSz="457200" rtl="0" fontAlgn="base">
        <a:spcBef>
          <a:spcPct val="0"/>
        </a:spcBef>
        <a:spcAft>
          <a:spcPct val="0"/>
        </a:spcAft>
        <a:defRPr sz="4400">
          <a:solidFill>
            <a:schemeClr val="tx1"/>
          </a:solidFill>
          <a:latin typeface="Calibri" pitchFamily="34" charset="0"/>
        </a:defRPr>
      </a:lvl3pPr>
      <a:lvl4pPr algn="ctr" defTabSz="457200" rtl="0" fontAlgn="base">
        <a:spcBef>
          <a:spcPct val="0"/>
        </a:spcBef>
        <a:spcAft>
          <a:spcPct val="0"/>
        </a:spcAft>
        <a:defRPr sz="4400">
          <a:solidFill>
            <a:schemeClr val="tx1"/>
          </a:solidFill>
          <a:latin typeface="Calibri" pitchFamily="34" charset="0"/>
        </a:defRPr>
      </a:lvl4pPr>
      <a:lvl5pPr algn="ctr" defTabSz="457200" rtl="0" fontAlgn="base">
        <a:spcBef>
          <a:spcPct val="0"/>
        </a:spcBef>
        <a:spcAft>
          <a:spcPct val="0"/>
        </a:spcAft>
        <a:defRPr sz="4400">
          <a:solidFill>
            <a:schemeClr val="tx1"/>
          </a:solidFill>
          <a:latin typeface="Calibri" pitchFamily="34"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3"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3" Type="http://schemas.openxmlformats.org/officeDocument/2006/relationships/image" Target="../media/image2.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4" Type="http://schemas.openxmlformats.org/officeDocument/2006/relationships/oleObject" Target="BOECOMR:Users:mrafferty:Desktop:Aug%20PD%20Materials:Bottom%20Line.doc!OLE_LINK2" TargetMode="External"/><Relationship Id="rId1" Type="http://schemas.openxmlformats.org/officeDocument/2006/relationships/vmlDrawing" Target="../drawings/vmlDrawing1.vml"/><Relationship Id="rId2" Type="http://schemas.openxmlformats.org/officeDocument/2006/relationships/slideLayout" Target="../slideLayouts/slideLayout7.xml"/><Relationship Id="rId3"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4" Type="http://schemas.openxmlformats.org/officeDocument/2006/relationships/oleObject" Target="BOECOMR:Users:mrafferty:Desktop:Aug%20PD%20Materials:Bottom%20Line.doc!OLE_LINK3" TargetMode="External"/><Relationship Id="rId1" Type="http://schemas.openxmlformats.org/officeDocument/2006/relationships/vmlDrawing" Target="../drawings/vmlDrawing2.vml"/><Relationship Id="rId2" Type="http://schemas.openxmlformats.org/officeDocument/2006/relationships/slideLayout" Target="../slideLayouts/slideLayout7.xml"/><Relationship Id="rId3"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4" Type="http://schemas.openxmlformats.org/officeDocument/2006/relationships/oleObject" Target="BOECOMR:Users:mrafferty:Desktop:Aug%20PD%20Materials:Bottom%20Line.doc!OLE_LINK4" TargetMode="External"/><Relationship Id="rId1" Type="http://schemas.openxmlformats.org/officeDocument/2006/relationships/vmlDrawing" Target="../drawings/vmlDrawing3.vml"/><Relationship Id="rId2" Type="http://schemas.openxmlformats.org/officeDocument/2006/relationships/slideLayout" Target="../slideLayouts/slideLayout7.xml"/><Relationship Id="rId3" Type="http://schemas.openxmlformats.org/officeDocument/2006/relationships/notesSlide" Target="../notesSlides/notesSlide9.xml"/><Relationship Id="rId5" Type="http://schemas.openxmlformats.org/officeDocument/2006/relationships/oleObject" Target="BOECOMR:Users:mrafferty:Desktop:Aug%20PD%20Materials:Bottom%20Line.doc!OLE_LINK5"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592670" y="491067"/>
            <a:ext cx="7958667" cy="4585871"/>
          </a:xfrm>
          <a:prstGeom prst="rect">
            <a:avLst/>
          </a:prstGeom>
          <a:noFill/>
        </p:spPr>
        <p:txBody>
          <a:bodyPr wrap="square" rtlCol="0">
            <a:spAutoFit/>
          </a:bodyPr>
          <a:lstStyle/>
          <a:p>
            <a:pPr algn="ctr"/>
            <a:r>
              <a:rPr lang="en-US" sz="8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Fitting It All In!</a:t>
            </a:r>
          </a:p>
          <a:p>
            <a:pPr algn="ctr"/>
            <a:endParaRPr lang="en-US" sz="8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a:p>
            <a:pPr algn="ctr"/>
            <a:r>
              <a:rPr lang="en-US" sz="4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How the Core Components Work Together Across the Day/Week</a:t>
            </a:r>
            <a:endParaRPr lang="en-US" sz="44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146" name="TextBox 1"/>
          <p:cNvSpPr txBox="1">
            <a:spLocks noChangeArrowheads="1"/>
          </p:cNvSpPr>
          <p:nvPr/>
        </p:nvSpPr>
        <p:spPr bwMode="auto">
          <a:xfrm>
            <a:off x="568325" y="374650"/>
            <a:ext cx="7702550" cy="6001642"/>
          </a:xfrm>
          <a:prstGeom prst="rect">
            <a:avLst/>
          </a:prstGeom>
          <a:noFill/>
          <a:ln w="9525">
            <a:noFill/>
            <a:miter lim="800000"/>
            <a:headEnd/>
            <a:tailEnd/>
          </a:ln>
        </p:spPr>
        <p:txBody>
          <a:bodyPr>
            <a:spAutoFit/>
          </a:bodyPr>
          <a:lstStyle/>
          <a:p>
            <a:pPr algn="ctr"/>
            <a:r>
              <a:rPr lang="en-US" sz="4000" dirty="0" smtClean="0">
                <a:latin typeface="Calibri" pitchFamily="34" charset="0"/>
              </a:rPr>
              <a:t>Guided Questions Talking Points</a:t>
            </a:r>
          </a:p>
          <a:p>
            <a:pPr algn="ctr"/>
            <a:r>
              <a:rPr lang="en-US" sz="4000" dirty="0" smtClean="0">
                <a:latin typeface="Calibri" pitchFamily="34" charset="0"/>
              </a:rPr>
              <a:t>How Do We Fit It All In?</a:t>
            </a:r>
          </a:p>
          <a:p>
            <a:endParaRPr lang="en-US" sz="4000" dirty="0" smtClean="0">
              <a:latin typeface="Calibri" pitchFamily="34" charset="0"/>
            </a:endParaRPr>
          </a:p>
          <a:p>
            <a:endParaRPr lang="en-US" sz="4000" dirty="0" smtClean="0">
              <a:latin typeface="Calibri" pitchFamily="34" charset="0"/>
            </a:endParaRPr>
          </a:p>
          <a:p>
            <a:pPr>
              <a:buFont typeface="Arial"/>
              <a:buChar char="•"/>
            </a:pPr>
            <a:r>
              <a:rPr lang="en-US" sz="3200" dirty="0" smtClean="0">
                <a:latin typeface="Calibri" pitchFamily="34" charset="0"/>
              </a:rPr>
              <a:t>Making decisions to be flexible while trying to address the essentials?</a:t>
            </a:r>
          </a:p>
          <a:p>
            <a:pPr>
              <a:buFont typeface="Arial"/>
              <a:buChar char="•"/>
            </a:pPr>
            <a:r>
              <a:rPr lang="en-US" sz="3200" dirty="0" smtClean="0">
                <a:latin typeface="Calibri" pitchFamily="34" charset="0"/>
              </a:rPr>
              <a:t>How does the assessment calendar effect the schedule</a:t>
            </a:r>
          </a:p>
          <a:p>
            <a:pPr>
              <a:buFont typeface="Arial"/>
              <a:buChar char="•"/>
            </a:pPr>
            <a:r>
              <a:rPr lang="en-US" sz="3200" dirty="0" smtClean="0">
                <a:latin typeface="Calibri" pitchFamily="34" charset="0"/>
              </a:rPr>
              <a:t>How does the schedule shift over time to build stamina and hand more of the task to the students?</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3" name="Table 2"/>
          <p:cNvGraphicFramePr>
            <a:graphicFrameLocks noGrp="1"/>
          </p:cNvGraphicFramePr>
          <p:nvPr/>
        </p:nvGraphicFramePr>
        <p:xfrm>
          <a:off x="50799" y="-7"/>
          <a:ext cx="8890001" cy="6864456"/>
        </p:xfrm>
        <a:graphic>
          <a:graphicData uri="http://schemas.openxmlformats.org/drawingml/2006/table">
            <a:tbl>
              <a:tblPr/>
              <a:tblGrid>
                <a:gridCol w="2255426"/>
                <a:gridCol w="1960975"/>
                <a:gridCol w="1710267"/>
                <a:gridCol w="2963333"/>
              </a:tblGrid>
              <a:tr h="325899">
                <a:tc gridSpan="4">
                  <a:txBody>
                    <a:bodyPr/>
                    <a:lstStyle/>
                    <a:p>
                      <a:pPr algn="ctr" fontAlgn="b"/>
                      <a:r>
                        <a:rPr lang="en-US" sz="1800" b="1" i="0" u="sng" strike="noStrike">
                          <a:solidFill>
                            <a:srgbClr val="000000"/>
                          </a:solidFill>
                          <a:latin typeface="Calibri"/>
                        </a:rPr>
                        <a:t>Essentials for Kindergarten Literacy Across the Year</a:t>
                      </a:r>
                    </a:p>
                  </a:txBody>
                  <a:tcPr marL="8490" marR="8490" marT="8490"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r>
              <a:tr h="325899">
                <a:tc>
                  <a:txBody>
                    <a:bodyPr/>
                    <a:lstStyle/>
                    <a:p>
                      <a:pPr algn="l" fontAlgn="b"/>
                      <a:endParaRPr lang="en-US" sz="1800" b="0" i="0" u="none" strike="noStrike">
                        <a:solidFill>
                          <a:srgbClr val="000000"/>
                        </a:solidFill>
                        <a:latin typeface="Calibri"/>
                      </a:endParaRPr>
                    </a:p>
                  </a:txBody>
                  <a:tcPr marL="8490" marR="8490" marT="8490" marB="0" anchor="b">
                    <a:lnL>
                      <a:noFill/>
                    </a:lnL>
                    <a:lnR>
                      <a:noFill/>
                    </a:lnR>
                    <a:lnT>
                      <a:noFill/>
                    </a:lnT>
                    <a:lnB>
                      <a:noFill/>
                    </a:lnB>
                  </a:tcPr>
                </a:tc>
                <a:tc>
                  <a:txBody>
                    <a:bodyPr/>
                    <a:lstStyle/>
                    <a:p>
                      <a:pPr algn="ctr" fontAlgn="b"/>
                      <a:endParaRPr lang="en-US" sz="1800" b="0" i="0" u="none" strike="noStrike">
                        <a:solidFill>
                          <a:srgbClr val="000000"/>
                        </a:solidFill>
                        <a:latin typeface="Calibri"/>
                      </a:endParaRPr>
                    </a:p>
                  </a:txBody>
                  <a:tcPr marL="8490" marR="8490" marT="8490" marB="0" anchor="b">
                    <a:lnL>
                      <a:noFill/>
                    </a:lnL>
                    <a:lnR>
                      <a:noFill/>
                    </a:lnR>
                    <a:lnT>
                      <a:noFill/>
                    </a:lnT>
                    <a:lnB>
                      <a:noFill/>
                    </a:lnB>
                  </a:tcPr>
                </a:tc>
                <a:tc>
                  <a:txBody>
                    <a:bodyPr/>
                    <a:lstStyle/>
                    <a:p>
                      <a:pPr algn="ctr" fontAlgn="b"/>
                      <a:endParaRPr lang="en-US" sz="1800" b="0" i="0" u="none" strike="noStrike" dirty="0">
                        <a:solidFill>
                          <a:srgbClr val="000000"/>
                        </a:solidFill>
                        <a:latin typeface="Calibri"/>
                      </a:endParaRPr>
                    </a:p>
                  </a:txBody>
                  <a:tcPr marL="8490" marR="8490" marT="8490" marB="0" anchor="b">
                    <a:lnL>
                      <a:noFill/>
                    </a:lnL>
                    <a:lnR>
                      <a:noFill/>
                    </a:lnR>
                    <a:lnT>
                      <a:noFill/>
                    </a:lnT>
                    <a:lnB>
                      <a:noFill/>
                    </a:lnB>
                  </a:tcPr>
                </a:tc>
                <a:tc>
                  <a:txBody>
                    <a:bodyPr/>
                    <a:lstStyle/>
                    <a:p>
                      <a:pPr algn="l" fontAlgn="b"/>
                      <a:endParaRPr lang="en-US" sz="1800" b="0" i="0" u="none" strike="noStrike">
                        <a:solidFill>
                          <a:srgbClr val="000000"/>
                        </a:solidFill>
                        <a:latin typeface="Calibri"/>
                      </a:endParaRPr>
                    </a:p>
                  </a:txBody>
                  <a:tcPr marL="8490" marR="8490" marT="8490" marB="0" anchor="b">
                    <a:lnL>
                      <a:noFill/>
                    </a:lnL>
                    <a:lnR>
                      <a:noFill/>
                    </a:lnR>
                    <a:lnT>
                      <a:noFill/>
                    </a:lnT>
                    <a:lnB>
                      <a:noFill/>
                    </a:lnB>
                  </a:tcPr>
                </a:tc>
              </a:tr>
              <a:tr h="471294">
                <a:tc>
                  <a:txBody>
                    <a:bodyPr/>
                    <a:lstStyle/>
                    <a:p>
                      <a:pPr algn="ctr" fontAlgn="b"/>
                      <a:r>
                        <a:rPr lang="en-US" sz="1800" b="1" i="0" u="sng" strike="noStrike">
                          <a:solidFill>
                            <a:srgbClr val="000000"/>
                          </a:solidFill>
                          <a:latin typeface="Calibri"/>
                        </a:rPr>
                        <a:t>Component</a:t>
                      </a:r>
                    </a:p>
                  </a:txBody>
                  <a:tcPr marL="8490" marR="8490" marT="8490" marB="0" anchor="b">
                    <a:lnL>
                      <a:noFill/>
                    </a:lnL>
                    <a:lnR>
                      <a:noFill/>
                    </a:lnR>
                    <a:lnT>
                      <a:noFill/>
                    </a:lnT>
                    <a:lnB w="6350" cap="flat" cmpd="sng" algn="ctr">
                      <a:solidFill>
                        <a:srgbClr val="000000"/>
                      </a:solidFill>
                      <a:prstDash val="dot"/>
                      <a:round/>
                      <a:headEnd type="none" w="med" len="med"/>
                      <a:tailEnd type="none" w="med" len="med"/>
                    </a:lnB>
                  </a:tcPr>
                </a:tc>
                <a:tc>
                  <a:txBody>
                    <a:bodyPr/>
                    <a:lstStyle/>
                    <a:p>
                      <a:pPr algn="ctr" fontAlgn="b"/>
                      <a:r>
                        <a:rPr lang="en-US" sz="1800" b="1" i="0" u="sng" strike="noStrike">
                          <a:solidFill>
                            <a:srgbClr val="000000"/>
                          </a:solidFill>
                          <a:latin typeface="Calibri"/>
                        </a:rPr>
                        <a:t>Time Range</a:t>
                      </a:r>
                    </a:p>
                  </a:txBody>
                  <a:tcPr marL="8490" marR="8490" marT="8490" marB="0" anchor="b">
                    <a:lnL>
                      <a:noFill/>
                    </a:lnL>
                    <a:lnR>
                      <a:noFill/>
                    </a:lnR>
                    <a:lnT>
                      <a:noFill/>
                    </a:lnT>
                    <a:lnB w="6350" cap="flat" cmpd="sng" algn="ctr">
                      <a:solidFill>
                        <a:srgbClr val="000000"/>
                      </a:solidFill>
                      <a:prstDash val="dot"/>
                      <a:round/>
                      <a:headEnd type="none" w="med" len="med"/>
                      <a:tailEnd type="none" w="med" len="med"/>
                    </a:lnB>
                  </a:tcPr>
                </a:tc>
                <a:tc>
                  <a:txBody>
                    <a:bodyPr/>
                    <a:lstStyle/>
                    <a:p>
                      <a:pPr algn="ctr" fontAlgn="b"/>
                      <a:r>
                        <a:rPr lang="en-US" sz="1800" b="1" i="0" u="sng" strike="noStrike">
                          <a:solidFill>
                            <a:srgbClr val="000000"/>
                          </a:solidFill>
                          <a:latin typeface="Calibri"/>
                        </a:rPr>
                        <a:t>Frequency </a:t>
                      </a:r>
                    </a:p>
                  </a:txBody>
                  <a:tcPr marL="8490" marR="8490" marT="8490" marB="0" anchor="b">
                    <a:lnL>
                      <a:noFill/>
                    </a:lnL>
                    <a:lnR w="6350" cap="flat" cmpd="sng" algn="ctr">
                      <a:solidFill>
                        <a:srgbClr val="000000"/>
                      </a:solidFill>
                      <a:prstDash val="dot"/>
                      <a:round/>
                      <a:headEnd type="none" w="med" len="med"/>
                      <a:tailEnd type="none" w="med" len="med"/>
                    </a:lnR>
                    <a:lnT>
                      <a:noFill/>
                    </a:lnT>
                    <a:lnB w="6350" cap="flat" cmpd="sng" algn="ctr">
                      <a:solidFill>
                        <a:srgbClr val="000000"/>
                      </a:solidFill>
                      <a:prstDash val="dot"/>
                      <a:round/>
                      <a:headEnd type="none" w="med" len="med"/>
                      <a:tailEnd type="none" w="med" len="med"/>
                    </a:lnB>
                  </a:tcPr>
                </a:tc>
                <a:tc>
                  <a:txBody>
                    <a:bodyPr/>
                    <a:lstStyle/>
                    <a:p>
                      <a:pPr algn="ctr" fontAlgn="b"/>
                      <a:r>
                        <a:rPr lang="en-US" sz="1800" b="1" i="0" u="sng" strike="noStrike">
                          <a:solidFill>
                            <a:srgbClr val="000000"/>
                          </a:solidFill>
                          <a:latin typeface="Calibri"/>
                        </a:rPr>
                        <a:t>During Assessment</a:t>
                      </a:r>
                    </a:p>
                  </a:txBody>
                  <a:tcPr marL="8490" marR="8490" marT="8490" marB="0" anchor="b">
                    <a:lnL w="6350" cap="flat" cmpd="sng" algn="ctr">
                      <a:solidFill>
                        <a:srgbClr val="000000"/>
                      </a:solidFill>
                      <a:prstDash val="dot"/>
                      <a:round/>
                      <a:headEnd type="none" w="med" len="med"/>
                      <a:tailEnd type="none" w="med" len="med"/>
                    </a:lnL>
                    <a:lnR>
                      <a:noFill/>
                    </a:lnR>
                    <a:lnT>
                      <a:noFill/>
                    </a:lnT>
                    <a:lnB w="6350" cap="flat" cmpd="sng" algn="ctr">
                      <a:solidFill>
                        <a:srgbClr val="000000"/>
                      </a:solidFill>
                      <a:prstDash val="dot"/>
                      <a:round/>
                      <a:headEnd type="none" w="med" len="med"/>
                      <a:tailEnd type="none" w="med" len="med"/>
                    </a:lnB>
                  </a:tcPr>
                </a:tc>
              </a:tr>
              <a:tr h="471294">
                <a:tc>
                  <a:txBody>
                    <a:bodyPr/>
                    <a:lstStyle/>
                    <a:p>
                      <a:pPr algn="l" fontAlgn="b"/>
                      <a:r>
                        <a:rPr lang="en-US" sz="1800" b="0" i="0" u="none" strike="noStrike" dirty="0">
                          <a:solidFill>
                            <a:srgbClr val="000000"/>
                          </a:solidFill>
                          <a:latin typeface="Calibri"/>
                        </a:rPr>
                        <a:t>Morning Routines</a:t>
                      </a:r>
                    </a:p>
                  </a:txBody>
                  <a:tcPr marL="8490" marR="8490" marT="849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1800" b="0" i="0" u="none" strike="noStrike">
                          <a:solidFill>
                            <a:srgbClr val="000000"/>
                          </a:solidFill>
                          <a:latin typeface="Calibri"/>
                        </a:rPr>
                        <a:t>15 mins</a:t>
                      </a:r>
                    </a:p>
                  </a:txBody>
                  <a:tcPr marL="8490" marR="8490" marT="849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1800" b="0" i="0" u="none" strike="noStrike">
                          <a:solidFill>
                            <a:srgbClr val="000000"/>
                          </a:solidFill>
                          <a:latin typeface="Calibri"/>
                        </a:rPr>
                        <a:t>5x/week</a:t>
                      </a:r>
                    </a:p>
                  </a:txBody>
                  <a:tcPr marL="8490" marR="8490" marT="849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1800" b="0" i="0" u="none" strike="noStrike">
                          <a:solidFill>
                            <a:srgbClr val="000000"/>
                          </a:solidFill>
                          <a:latin typeface="Calibri"/>
                        </a:rPr>
                        <a:t>non-negotiable</a:t>
                      </a:r>
                    </a:p>
                  </a:txBody>
                  <a:tcPr marL="8490" marR="8490" marT="849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471294">
                <a:tc>
                  <a:txBody>
                    <a:bodyPr/>
                    <a:lstStyle/>
                    <a:p>
                      <a:pPr algn="l" fontAlgn="b"/>
                      <a:r>
                        <a:rPr lang="en-US" sz="1800" b="0" i="0" u="none" strike="noStrike">
                          <a:solidFill>
                            <a:srgbClr val="000000"/>
                          </a:solidFill>
                          <a:latin typeface="Calibri"/>
                        </a:rPr>
                        <a:t>Morning Meeting/RC</a:t>
                      </a:r>
                    </a:p>
                  </a:txBody>
                  <a:tcPr marL="8490" marR="8490" marT="849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1800" b="0" i="0" u="none" strike="noStrike">
                          <a:solidFill>
                            <a:srgbClr val="000000"/>
                          </a:solidFill>
                          <a:latin typeface="Calibri"/>
                        </a:rPr>
                        <a:t>20 mins</a:t>
                      </a:r>
                    </a:p>
                  </a:txBody>
                  <a:tcPr marL="8490" marR="8490" marT="8490" marB="0" anchor="b">
                    <a:lnL>
                      <a:noFill/>
                    </a:lnL>
                    <a:lnR>
                      <a:noFill/>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latin typeface="Calibri"/>
                        </a:rPr>
                        <a:t>5x/week</a:t>
                      </a:r>
                    </a:p>
                  </a:txBody>
                  <a:tcPr marL="8490" marR="8490" marT="849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1800" b="0" i="0" u="none" strike="noStrike">
                          <a:solidFill>
                            <a:srgbClr val="000000"/>
                          </a:solidFill>
                          <a:latin typeface="Calibri"/>
                        </a:rPr>
                        <a:t>time reduced</a:t>
                      </a:r>
                    </a:p>
                  </a:txBody>
                  <a:tcPr marL="8490" marR="8490" marT="849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471294">
                <a:tc>
                  <a:txBody>
                    <a:bodyPr/>
                    <a:lstStyle/>
                    <a:p>
                      <a:pPr algn="l" fontAlgn="b"/>
                      <a:endParaRPr lang="en-US" sz="1800" b="0" i="0" u="none" strike="noStrike">
                        <a:solidFill>
                          <a:srgbClr val="000000"/>
                        </a:solidFill>
                        <a:latin typeface="Calibri"/>
                      </a:endParaRPr>
                    </a:p>
                  </a:txBody>
                  <a:tcPr marL="8490" marR="8490" marT="849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a:noFill/>
                    </a:lnB>
                  </a:tcPr>
                </a:tc>
                <a:tc>
                  <a:txBody>
                    <a:bodyPr/>
                    <a:lstStyle/>
                    <a:p>
                      <a:pPr algn="ctr" fontAlgn="b"/>
                      <a:r>
                        <a:rPr lang="en-US" sz="1800" b="0" i="0" u="none" strike="noStrike">
                          <a:solidFill>
                            <a:srgbClr val="000000"/>
                          </a:solidFill>
                          <a:latin typeface="Calibri"/>
                        </a:rPr>
                        <a:t>35 mins</a:t>
                      </a:r>
                    </a:p>
                  </a:txBody>
                  <a:tcPr marL="8490" marR="8490" marT="849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endParaRPr lang="en-US" sz="1800" b="0" i="0" u="none" strike="noStrike">
                        <a:solidFill>
                          <a:srgbClr val="000000"/>
                        </a:solidFill>
                        <a:latin typeface="Calibri"/>
                      </a:endParaRPr>
                    </a:p>
                  </a:txBody>
                  <a:tcPr marL="8490" marR="8490" marT="8490"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a:noFill/>
                    </a:lnB>
                  </a:tcPr>
                </a:tc>
                <a:tc>
                  <a:txBody>
                    <a:bodyPr/>
                    <a:lstStyle/>
                    <a:p>
                      <a:pPr algn="ctr" fontAlgn="b"/>
                      <a:r>
                        <a:rPr lang="en-US" sz="1800" b="0" i="0" u="none" strike="noStrike">
                          <a:solidFill>
                            <a:srgbClr val="000000"/>
                          </a:solidFill>
                          <a:latin typeface="Calibri"/>
                        </a:rPr>
                        <a:t> </a:t>
                      </a:r>
                    </a:p>
                  </a:txBody>
                  <a:tcPr marL="8490" marR="8490" marT="849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a:noFill/>
                    </a:lnB>
                  </a:tcPr>
                </a:tc>
              </a:tr>
              <a:tr h="471294">
                <a:tc>
                  <a:txBody>
                    <a:bodyPr/>
                    <a:lstStyle/>
                    <a:p>
                      <a:pPr algn="l" fontAlgn="b"/>
                      <a:endParaRPr lang="en-US" sz="1800" b="0" i="0" u="none" strike="noStrike" dirty="0">
                        <a:solidFill>
                          <a:srgbClr val="000000"/>
                        </a:solidFill>
                        <a:latin typeface="Calibri"/>
                      </a:endParaRPr>
                    </a:p>
                  </a:txBody>
                  <a:tcPr marL="8490" marR="8490" marT="849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b"/>
                      <a:endParaRPr lang="en-US" sz="1800" b="0" i="0" u="none" strike="noStrike">
                        <a:solidFill>
                          <a:srgbClr val="000000"/>
                        </a:solidFill>
                        <a:latin typeface="Calibri"/>
                      </a:endParaRPr>
                    </a:p>
                  </a:txBody>
                  <a:tcPr marL="8490" marR="8490" marT="8490" marB="0" anchor="b">
                    <a:lnL>
                      <a:noFill/>
                    </a:lnL>
                    <a:lnR>
                      <a:noFill/>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b"/>
                      <a:endParaRPr lang="en-US" sz="1800" b="0" i="0" u="none" strike="noStrike">
                        <a:solidFill>
                          <a:srgbClr val="000000"/>
                        </a:solidFill>
                        <a:latin typeface="Calibri"/>
                      </a:endParaRPr>
                    </a:p>
                  </a:txBody>
                  <a:tcPr marL="8490" marR="8490" marT="8490" marB="0" anchor="b">
                    <a:lnL>
                      <a:noFill/>
                    </a:lnL>
                    <a:lnR w="6350" cap="flat" cmpd="sng" algn="ctr">
                      <a:solidFill>
                        <a:srgbClr val="000000"/>
                      </a:solidFill>
                      <a:prstDash val="dot"/>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latin typeface="Calibri"/>
                        </a:rPr>
                        <a:t> </a:t>
                      </a:r>
                    </a:p>
                  </a:txBody>
                  <a:tcPr marL="8490" marR="8490" marT="8490" marB="0" anchor="b">
                    <a:lnL w="6350" cap="flat" cmpd="sng" algn="ctr">
                      <a:solidFill>
                        <a:srgbClr val="000000"/>
                      </a:solidFill>
                      <a:prstDash val="dot"/>
                      <a:round/>
                      <a:headEnd type="none" w="med" len="med"/>
                      <a:tailEnd type="none" w="med" len="med"/>
                    </a:lnL>
                    <a:lnR>
                      <a:noFill/>
                    </a:lnR>
                    <a:lnT>
                      <a:noFill/>
                    </a:lnT>
                    <a:lnB w="19050" cap="flat" cmpd="sng" algn="ctr">
                      <a:solidFill>
                        <a:srgbClr val="000000"/>
                      </a:solidFill>
                      <a:prstDash val="solid"/>
                      <a:round/>
                      <a:headEnd type="none" w="med" len="med"/>
                      <a:tailEnd type="none" w="med" len="med"/>
                    </a:lnB>
                  </a:tcPr>
                </a:tc>
              </a:tr>
              <a:tr h="471294">
                <a:tc>
                  <a:txBody>
                    <a:bodyPr/>
                    <a:lstStyle/>
                    <a:p>
                      <a:pPr algn="l" fontAlgn="b"/>
                      <a:r>
                        <a:rPr lang="en-US" sz="1800" b="0" i="0" u="none" strike="noStrike">
                          <a:solidFill>
                            <a:srgbClr val="000000"/>
                          </a:solidFill>
                          <a:latin typeface="Calibri"/>
                        </a:rPr>
                        <a:t>Read Aloud</a:t>
                      </a:r>
                    </a:p>
                  </a:txBody>
                  <a:tcPr marL="8490" marR="8490" marT="8490" marB="0" anchor="b">
                    <a:lnL>
                      <a:noFill/>
                    </a:lnL>
                    <a:lnR>
                      <a:noFill/>
                    </a:lnR>
                    <a:lnT w="190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1800" b="0" i="0" u="none" strike="noStrike">
                          <a:solidFill>
                            <a:srgbClr val="000000"/>
                          </a:solidFill>
                          <a:latin typeface="Calibri"/>
                        </a:rPr>
                        <a:t>10-20 mins</a:t>
                      </a:r>
                    </a:p>
                  </a:txBody>
                  <a:tcPr marL="8490" marR="8490" marT="8490" marB="0" anchor="b">
                    <a:lnL>
                      <a:noFill/>
                    </a:lnL>
                    <a:lnR>
                      <a:noFill/>
                    </a:lnR>
                    <a:lnT w="190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1800" b="0" i="0" u="none" strike="noStrike">
                          <a:solidFill>
                            <a:srgbClr val="000000"/>
                          </a:solidFill>
                          <a:latin typeface="Calibri"/>
                        </a:rPr>
                        <a:t>5x/week</a:t>
                      </a:r>
                    </a:p>
                  </a:txBody>
                  <a:tcPr marL="8490" marR="8490" marT="8490" marB="0" anchor="b">
                    <a:lnL>
                      <a:noFill/>
                    </a:lnL>
                    <a:lnR w="6350" cap="flat" cmpd="sng" algn="ctr">
                      <a:solidFill>
                        <a:srgbClr val="000000"/>
                      </a:solidFill>
                      <a:prstDash val="dot"/>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1800" b="0" i="0" u="none" strike="noStrike">
                          <a:solidFill>
                            <a:srgbClr val="000000"/>
                          </a:solidFill>
                          <a:latin typeface="Calibri"/>
                        </a:rPr>
                        <a:t>reduce time and/or frequency</a:t>
                      </a:r>
                    </a:p>
                  </a:txBody>
                  <a:tcPr marL="8490" marR="8490" marT="8490" marB="0" anchor="b">
                    <a:lnL w="6350" cap="flat" cmpd="sng" algn="ctr">
                      <a:solidFill>
                        <a:srgbClr val="000000"/>
                      </a:solidFill>
                      <a:prstDash val="dot"/>
                      <a:round/>
                      <a:headEnd type="none" w="med" len="med"/>
                      <a:tailEnd type="none" w="med" len="med"/>
                    </a:lnL>
                    <a:lnR>
                      <a:noFill/>
                    </a:lnR>
                    <a:lnT w="190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r>
              <a:tr h="471294">
                <a:tc>
                  <a:txBody>
                    <a:bodyPr/>
                    <a:lstStyle/>
                    <a:p>
                      <a:pPr algn="l" fontAlgn="b"/>
                      <a:r>
                        <a:rPr lang="en-US" sz="1800" b="0" i="0" u="none" strike="noStrike">
                          <a:solidFill>
                            <a:srgbClr val="000000"/>
                          </a:solidFill>
                          <a:latin typeface="Calibri"/>
                        </a:rPr>
                        <a:t>Interactive Read Aloud</a:t>
                      </a:r>
                    </a:p>
                  </a:txBody>
                  <a:tcPr marL="8490" marR="8490" marT="849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1800" b="0" i="0" u="none" strike="noStrike" dirty="0">
                          <a:solidFill>
                            <a:srgbClr val="000000"/>
                          </a:solidFill>
                          <a:latin typeface="Calibri"/>
                        </a:rPr>
                        <a:t>10-20 </a:t>
                      </a:r>
                      <a:r>
                        <a:rPr lang="en-US" sz="1800" b="0" i="0" u="none" strike="noStrike" dirty="0" err="1">
                          <a:solidFill>
                            <a:srgbClr val="000000"/>
                          </a:solidFill>
                          <a:latin typeface="Calibri"/>
                        </a:rPr>
                        <a:t>mins</a:t>
                      </a:r>
                      <a:endParaRPr lang="en-US" sz="1800" b="0" i="0" u="none" strike="noStrike" dirty="0">
                        <a:solidFill>
                          <a:srgbClr val="000000"/>
                        </a:solidFill>
                        <a:latin typeface="Calibri"/>
                      </a:endParaRPr>
                    </a:p>
                  </a:txBody>
                  <a:tcPr marL="8490" marR="8490" marT="849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1800" b="0" i="0" u="none" strike="noStrike">
                          <a:solidFill>
                            <a:srgbClr val="000000"/>
                          </a:solidFill>
                          <a:latin typeface="Calibri"/>
                        </a:rPr>
                        <a:t>5x/week</a:t>
                      </a:r>
                    </a:p>
                  </a:txBody>
                  <a:tcPr marL="8490" marR="8490" marT="849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1800" b="0" i="0" u="none" strike="noStrike">
                          <a:solidFill>
                            <a:srgbClr val="000000"/>
                          </a:solidFill>
                          <a:latin typeface="Calibri"/>
                        </a:rPr>
                        <a:t>non-negotiable</a:t>
                      </a:r>
                    </a:p>
                  </a:txBody>
                  <a:tcPr marL="8490" marR="8490" marT="849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471294">
                <a:tc>
                  <a:txBody>
                    <a:bodyPr/>
                    <a:lstStyle/>
                    <a:p>
                      <a:pPr algn="l" fontAlgn="b"/>
                      <a:r>
                        <a:rPr lang="en-US" sz="1800" b="0" i="0" u="none" strike="noStrike">
                          <a:solidFill>
                            <a:srgbClr val="000000"/>
                          </a:solidFill>
                          <a:latin typeface="Calibri"/>
                        </a:rPr>
                        <a:t>Shared Reading</a:t>
                      </a:r>
                    </a:p>
                  </a:txBody>
                  <a:tcPr marL="8490" marR="8490" marT="849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1800" b="0" i="0" u="none" strike="noStrike">
                          <a:solidFill>
                            <a:srgbClr val="000000"/>
                          </a:solidFill>
                          <a:latin typeface="Calibri"/>
                        </a:rPr>
                        <a:t>10-20 mins</a:t>
                      </a:r>
                    </a:p>
                  </a:txBody>
                  <a:tcPr marL="8490" marR="8490" marT="849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1800" b="0" i="0" u="none" strike="noStrike">
                          <a:solidFill>
                            <a:srgbClr val="000000"/>
                          </a:solidFill>
                          <a:latin typeface="Calibri"/>
                        </a:rPr>
                        <a:t>3-5x/week</a:t>
                      </a:r>
                    </a:p>
                  </a:txBody>
                  <a:tcPr marL="8490" marR="8490" marT="849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1800" b="0" i="0" u="none" strike="noStrike">
                          <a:solidFill>
                            <a:srgbClr val="000000"/>
                          </a:solidFill>
                          <a:latin typeface="Calibri"/>
                        </a:rPr>
                        <a:t>reduce to 3-4x/week</a:t>
                      </a:r>
                    </a:p>
                  </a:txBody>
                  <a:tcPr marL="8490" marR="8490" marT="849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550680">
                <a:tc>
                  <a:txBody>
                    <a:bodyPr/>
                    <a:lstStyle/>
                    <a:p>
                      <a:pPr algn="l" fontAlgn="b"/>
                      <a:r>
                        <a:rPr lang="en-US" sz="1800" b="0" i="0" u="none" strike="noStrike">
                          <a:solidFill>
                            <a:srgbClr val="000000"/>
                          </a:solidFill>
                          <a:latin typeface="Calibri"/>
                        </a:rPr>
                        <a:t>Reading Workshop</a:t>
                      </a:r>
                    </a:p>
                  </a:txBody>
                  <a:tcPr marL="8490" marR="8490" marT="849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1800" b="0" i="0" u="none" strike="noStrike">
                          <a:solidFill>
                            <a:srgbClr val="000000"/>
                          </a:solidFill>
                          <a:latin typeface="Calibri"/>
                        </a:rPr>
                        <a:t>30 mins</a:t>
                      </a:r>
                    </a:p>
                  </a:txBody>
                  <a:tcPr marL="8490" marR="8490" marT="849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1800" b="0" i="0" u="none" strike="noStrike" dirty="0">
                          <a:solidFill>
                            <a:srgbClr val="000000"/>
                          </a:solidFill>
                          <a:latin typeface="Calibri"/>
                        </a:rPr>
                        <a:t>5x/week</a:t>
                      </a:r>
                    </a:p>
                  </a:txBody>
                  <a:tcPr marL="8490" marR="8490" marT="849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1800" b="0" i="1" u="none" strike="noStrike" dirty="0">
                          <a:solidFill>
                            <a:srgbClr val="000000"/>
                          </a:solidFill>
                          <a:latin typeface="Calibri"/>
                        </a:rPr>
                        <a:t>small groups</a:t>
                      </a:r>
                      <a:r>
                        <a:rPr lang="en-US" sz="1800" b="0" i="0" u="none" strike="noStrike" dirty="0">
                          <a:solidFill>
                            <a:srgbClr val="000000"/>
                          </a:solidFill>
                          <a:latin typeface="Calibri"/>
                        </a:rPr>
                        <a:t>: non-negotiable; </a:t>
                      </a:r>
                      <a:r>
                        <a:rPr lang="en-US" sz="1800" b="0" i="1" u="none" strike="noStrike" dirty="0">
                          <a:solidFill>
                            <a:srgbClr val="000000"/>
                          </a:solidFill>
                          <a:latin typeface="Calibri"/>
                        </a:rPr>
                        <a:t>conferences:</a:t>
                      </a:r>
                      <a:r>
                        <a:rPr lang="en-US" sz="1800" b="0" i="0" u="none" strike="noStrike" dirty="0">
                          <a:solidFill>
                            <a:srgbClr val="000000"/>
                          </a:solidFill>
                          <a:latin typeface="Calibri"/>
                        </a:rPr>
                        <a:t> reduce</a:t>
                      </a:r>
                      <a:endParaRPr lang="en-US" sz="1800" b="0" i="1" u="none" strike="noStrike" dirty="0">
                        <a:solidFill>
                          <a:srgbClr val="000000"/>
                        </a:solidFill>
                        <a:latin typeface="Calibri"/>
                      </a:endParaRPr>
                    </a:p>
                  </a:txBody>
                  <a:tcPr marL="8490" marR="8490" marT="849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471294">
                <a:tc>
                  <a:txBody>
                    <a:bodyPr/>
                    <a:lstStyle/>
                    <a:p>
                      <a:pPr algn="l" fontAlgn="b"/>
                      <a:r>
                        <a:rPr lang="en-US" sz="1800" b="0" i="0" u="none" strike="noStrike">
                          <a:solidFill>
                            <a:srgbClr val="000000"/>
                          </a:solidFill>
                          <a:latin typeface="Calibri"/>
                        </a:rPr>
                        <a:t>Interactive Writing</a:t>
                      </a:r>
                    </a:p>
                  </a:txBody>
                  <a:tcPr marL="8490" marR="8490" marT="849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1800" b="0" i="0" u="none" strike="noStrike">
                          <a:solidFill>
                            <a:srgbClr val="000000"/>
                          </a:solidFill>
                          <a:latin typeface="Calibri"/>
                        </a:rPr>
                        <a:t>10-20 mins</a:t>
                      </a:r>
                    </a:p>
                  </a:txBody>
                  <a:tcPr marL="8490" marR="8490" marT="849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1800" b="0" i="0" u="none" strike="noStrike">
                          <a:solidFill>
                            <a:srgbClr val="000000"/>
                          </a:solidFill>
                          <a:latin typeface="Calibri"/>
                        </a:rPr>
                        <a:t>5x/week</a:t>
                      </a:r>
                    </a:p>
                  </a:txBody>
                  <a:tcPr marL="8490" marR="8490" marT="849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1800" b="0" i="0" u="none" strike="noStrike">
                          <a:solidFill>
                            <a:srgbClr val="000000"/>
                          </a:solidFill>
                          <a:latin typeface="Calibri"/>
                        </a:rPr>
                        <a:t>reduce to 3x/week</a:t>
                      </a:r>
                    </a:p>
                  </a:txBody>
                  <a:tcPr marL="8490" marR="8490" marT="849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471294">
                <a:tc>
                  <a:txBody>
                    <a:bodyPr/>
                    <a:lstStyle/>
                    <a:p>
                      <a:pPr algn="l" fontAlgn="b"/>
                      <a:r>
                        <a:rPr lang="en-US" sz="1800" b="0" i="0" u="none" strike="noStrike">
                          <a:solidFill>
                            <a:srgbClr val="000000"/>
                          </a:solidFill>
                          <a:latin typeface="Calibri"/>
                        </a:rPr>
                        <a:t>Writing Workshop</a:t>
                      </a:r>
                    </a:p>
                  </a:txBody>
                  <a:tcPr marL="8490" marR="8490" marT="849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1800" b="0" i="0" u="none" strike="noStrike">
                          <a:solidFill>
                            <a:srgbClr val="000000"/>
                          </a:solidFill>
                          <a:latin typeface="Calibri"/>
                        </a:rPr>
                        <a:t>30 mins</a:t>
                      </a:r>
                    </a:p>
                  </a:txBody>
                  <a:tcPr marL="8490" marR="8490" marT="849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1800" b="0" i="0" u="none" strike="noStrike">
                          <a:solidFill>
                            <a:srgbClr val="000000"/>
                          </a:solidFill>
                          <a:latin typeface="Calibri"/>
                        </a:rPr>
                        <a:t>5x/week</a:t>
                      </a:r>
                    </a:p>
                  </a:txBody>
                  <a:tcPr marL="8490" marR="8490" marT="849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1800" b="0" i="0" u="none" strike="noStrike">
                          <a:solidFill>
                            <a:srgbClr val="000000"/>
                          </a:solidFill>
                          <a:latin typeface="Calibri"/>
                        </a:rPr>
                        <a:t>non-negotiable</a:t>
                      </a:r>
                    </a:p>
                  </a:txBody>
                  <a:tcPr marL="8490" marR="8490" marT="849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471294">
                <a:tc>
                  <a:txBody>
                    <a:bodyPr/>
                    <a:lstStyle/>
                    <a:p>
                      <a:pPr algn="l" fontAlgn="b"/>
                      <a:r>
                        <a:rPr lang="en-US" sz="1800" b="0" i="0" u="none" strike="noStrike">
                          <a:solidFill>
                            <a:srgbClr val="000000"/>
                          </a:solidFill>
                          <a:latin typeface="Calibri"/>
                        </a:rPr>
                        <a:t>Word Study</a:t>
                      </a:r>
                    </a:p>
                  </a:txBody>
                  <a:tcPr marL="8490" marR="8490" marT="849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1800" b="0" i="0" u="none" strike="noStrike">
                          <a:solidFill>
                            <a:srgbClr val="000000"/>
                          </a:solidFill>
                          <a:latin typeface="Calibri"/>
                        </a:rPr>
                        <a:t>10-20 mins</a:t>
                      </a:r>
                    </a:p>
                  </a:txBody>
                  <a:tcPr marL="8490" marR="8490" marT="8490" marB="0" anchor="b">
                    <a:lnL>
                      <a:noFill/>
                    </a:lnL>
                    <a:lnR>
                      <a:noFill/>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latin typeface="Calibri"/>
                        </a:rPr>
                        <a:t>5x/week</a:t>
                      </a:r>
                    </a:p>
                  </a:txBody>
                  <a:tcPr marL="8490" marR="8490" marT="849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1800" b="0" i="0" u="none" strike="noStrike" dirty="0">
                          <a:solidFill>
                            <a:srgbClr val="000000"/>
                          </a:solidFill>
                          <a:latin typeface="Calibri"/>
                        </a:rPr>
                        <a:t>reduce to 3-4x/week</a:t>
                      </a:r>
                    </a:p>
                  </a:txBody>
                  <a:tcPr marL="8490" marR="8490" marT="849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471294">
                <a:tc>
                  <a:txBody>
                    <a:bodyPr/>
                    <a:lstStyle/>
                    <a:p>
                      <a:pPr algn="l" fontAlgn="b"/>
                      <a:endParaRPr lang="en-US" sz="1800" b="0" i="0" u="none" strike="noStrike">
                        <a:solidFill>
                          <a:srgbClr val="000000"/>
                        </a:solidFill>
                        <a:latin typeface="Calibri"/>
                      </a:endParaRPr>
                    </a:p>
                  </a:txBody>
                  <a:tcPr marL="8490" marR="8490" marT="849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a:noFill/>
                    </a:lnB>
                  </a:tcPr>
                </a:tc>
                <a:tc>
                  <a:txBody>
                    <a:bodyPr/>
                    <a:lstStyle/>
                    <a:p>
                      <a:pPr algn="ctr" fontAlgn="b"/>
                      <a:r>
                        <a:rPr lang="en-US" sz="1800" b="0" i="0" u="none" strike="noStrike">
                          <a:solidFill>
                            <a:srgbClr val="000000"/>
                          </a:solidFill>
                          <a:latin typeface="Calibri"/>
                        </a:rPr>
                        <a:t>110-160 mins</a:t>
                      </a:r>
                    </a:p>
                  </a:txBody>
                  <a:tcPr marL="8490" marR="8490" marT="849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endParaRPr lang="en-US" sz="1800" b="0" i="0" u="none" strike="noStrike">
                        <a:solidFill>
                          <a:srgbClr val="000000"/>
                        </a:solidFill>
                        <a:latin typeface="Calibri"/>
                      </a:endParaRPr>
                    </a:p>
                  </a:txBody>
                  <a:tcPr marL="8490" marR="8490" marT="849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a:noFill/>
                    </a:lnB>
                  </a:tcPr>
                </a:tc>
                <a:tc>
                  <a:txBody>
                    <a:bodyPr/>
                    <a:lstStyle/>
                    <a:p>
                      <a:pPr algn="l" fontAlgn="b"/>
                      <a:endParaRPr lang="en-US" sz="1800" b="0" i="0" u="none" strike="noStrike" dirty="0">
                        <a:solidFill>
                          <a:srgbClr val="000000"/>
                        </a:solidFill>
                        <a:latin typeface="Calibri"/>
                      </a:endParaRPr>
                    </a:p>
                  </a:txBody>
                  <a:tcPr marL="8490" marR="8490" marT="8490" marB="0" anchor="b">
                    <a:lnL>
                      <a:noFill/>
                    </a:lnL>
                    <a:lnR>
                      <a:noFill/>
                    </a:lnR>
                    <a:lnT w="6350" cap="flat" cmpd="sng" algn="ctr">
                      <a:solidFill>
                        <a:srgbClr val="000000"/>
                      </a:solidFill>
                      <a:prstDash val="dot"/>
                      <a:round/>
                      <a:headEnd type="none" w="med" len="med"/>
                      <a:tailEnd type="none" w="med" len="med"/>
                    </a:lnT>
                    <a:lnB>
                      <a:noFill/>
                    </a:lnB>
                  </a:tcPr>
                </a:tc>
              </a:tr>
            </a:tbl>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186264" y="186272"/>
          <a:ext cx="8890000" cy="6532252"/>
        </p:xfrm>
        <a:graphic>
          <a:graphicData uri="http://schemas.openxmlformats.org/drawingml/2006/table">
            <a:tbl>
              <a:tblPr/>
              <a:tblGrid>
                <a:gridCol w="2055348"/>
                <a:gridCol w="1535320"/>
                <a:gridCol w="1906769"/>
                <a:gridCol w="3392563"/>
              </a:tblGrid>
              <a:tr h="323729">
                <a:tc gridSpan="4">
                  <a:txBody>
                    <a:bodyPr/>
                    <a:lstStyle/>
                    <a:p>
                      <a:pPr algn="ctr" fontAlgn="b"/>
                      <a:r>
                        <a:rPr lang="en-US" sz="1800" b="1" i="0" u="sng" strike="noStrike" dirty="0">
                          <a:solidFill>
                            <a:srgbClr val="000000"/>
                          </a:solidFill>
                          <a:latin typeface="Calibri"/>
                        </a:rPr>
                        <a:t>Essentials for First Grade </a:t>
                      </a:r>
                      <a:r>
                        <a:rPr lang="en-US" sz="1800" b="1" i="0" u="sng" strike="noStrike" dirty="0" smtClean="0">
                          <a:solidFill>
                            <a:srgbClr val="000000"/>
                          </a:solidFill>
                          <a:latin typeface="Calibri"/>
                        </a:rPr>
                        <a:t>Literacy </a:t>
                      </a:r>
                      <a:r>
                        <a:rPr lang="en-US" sz="1800" b="1" i="0" u="sng" strike="noStrike" dirty="0">
                          <a:solidFill>
                            <a:srgbClr val="000000"/>
                          </a:solidFill>
                          <a:latin typeface="Calibri"/>
                        </a:rPr>
                        <a:t>Across the Year</a:t>
                      </a:r>
                    </a:p>
                  </a:txBody>
                  <a:tcPr marL="8490" marR="8490" marT="8490"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r>
              <a:tr h="323729">
                <a:tc>
                  <a:txBody>
                    <a:bodyPr/>
                    <a:lstStyle/>
                    <a:p>
                      <a:pPr algn="l" fontAlgn="b"/>
                      <a:endParaRPr lang="en-US" sz="1800" b="0" i="0" u="none" strike="noStrike">
                        <a:solidFill>
                          <a:srgbClr val="000000"/>
                        </a:solidFill>
                        <a:latin typeface="Calibri"/>
                      </a:endParaRPr>
                    </a:p>
                  </a:txBody>
                  <a:tcPr marL="8490" marR="8490" marT="8490" marB="0" anchor="b">
                    <a:lnL>
                      <a:noFill/>
                    </a:lnL>
                    <a:lnR>
                      <a:noFill/>
                    </a:lnR>
                    <a:lnT>
                      <a:noFill/>
                    </a:lnT>
                    <a:lnB>
                      <a:noFill/>
                    </a:lnB>
                  </a:tcPr>
                </a:tc>
                <a:tc>
                  <a:txBody>
                    <a:bodyPr/>
                    <a:lstStyle/>
                    <a:p>
                      <a:pPr algn="ctr" fontAlgn="b"/>
                      <a:endParaRPr lang="en-US" sz="1800" b="0" i="0" u="none" strike="noStrike">
                        <a:solidFill>
                          <a:srgbClr val="000000"/>
                        </a:solidFill>
                        <a:latin typeface="Calibri"/>
                      </a:endParaRPr>
                    </a:p>
                  </a:txBody>
                  <a:tcPr marL="8490" marR="8490" marT="8490" marB="0" anchor="b">
                    <a:lnL>
                      <a:noFill/>
                    </a:lnL>
                    <a:lnR>
                      <a:noFill/>
                    </a:lnR>
                    <a:lnT>
                      <a:noFill/>
                    </a:lnT>
                    <a:lnB>
                      <a:noFill/>
                    </a:lnB>
                  </a:tcPr>
                </a:tc>
                <a:tc>
                  <a:txBody>
                    <a:bodyPr/>
                    <a:lstStyle/>
                    <a:p>
                      <a:pPr algn="ctr" fontAlgn="b"/>
                      <a:endParaRPr lang="en-US" sz="1800" b="0" i="0" u="none" strike="noStrike">
                        <a:solidFill>
                          <a:srgbClr val="000000"/>
                        </a:solidFill>
                        <a:latin typeface="Calibri"/>
                      </a:endParaRPr>
                    </a:p>
                  </a:txBody>
                  <a:tcPr marL="8490" marR="8490" marT="8490" marB="0" anchor="b">
                    <a:lnL>
                      <a:noFill/>
                    </a:lnL>
                    <a:lnR>
                      <a:noFill/>
                    </a:lnR>
                    <a:lnT>
                      <a:noFill/>
                    </a:lnT>
                    <a:lnB>
                      <a:noFill/>
                    </a:lnB>
                  </a:tcPr>
                </a:tc>
                <a:tc>
                  <a:txBody>
                    <a:bodyPr/>
                    <a:lstStyle/>
                    <a:p>
                      <a:pPr algn="l" fontAlgn="b"/>
                      <a:endParaRPr lang="en-US" sz="1800" b="0" i="0" u="none" strike="noStrike">
                        <a:solidFill>
                          <a:srgbClr val="000000"/>
                        </a:solidFill>
                        <a:latin typeface="Calibri"/>
                      </a:endParaRPr>
                    </a:p>
                  </a:txBody>
                  <a:tcPr marL="8490" marR="8490" marT="8490" marB="0" anchor="b">
                    <a:lnL>
                      <a:noFill/>
                    </a:lnL>
                    <a:lnR>
                      <a:noFill/>
                    </a:lnR>
                    <a:lnT>
                      <a:noFill/>
                    </a:lnT>
                    <a:lnB>
                      <a:noFill/>
                    </a:lnB>
                  </a:tcPr>
                </a:tc>
              </a:tr>
              <a:tr h="468156">
                <a:tc>
                  <a:txBody>
                    <a:bodyPr/>
                    <a:lstStyle/>
                    <a:p>
                      <a:pPr algn="ctr" fontAlgn="b"/>
                      <a:r>
                        <a:rPr lang="en-US" sz="1800" b="1" i="0" u="sng" strike="noStrike">
                          <a:solidFill>
                            <a:srgbClr val="000000"/>
                          </a:solidFill>
                          <a:latin typeface="Calibri"/>
                        </a:rPr>
                        <a:t>Component</a:t>
                      </a:r>
                    </a:p>
                  </a:txBody>
                  <a:tcPr marL="8490" marR="8490" marT="8490" marB="0" anchor="b">
                    <a:lnL>
                      <a:noFill/>
                    </a:lnL>
                    <a:lnR>
                      <a:noFill/>
                    </a:lnR>
                    <a:lnT>
                      <a:noFill/>
                    </a:lnT>
                    <a:lnB>
                      <a:noFill/>
                    </a:lnB>
                  </a:tcPr>
                </a:tc>
                <a:tc>
                  <a:txBody>
                    <a:bodyPr/>
                    <a:lstStyle/>
                    <a:p>
                      <a:pPr algn="ctr" fontAlgn="b"/>
                      <a:r>
                        <a:rPr lang="en-US" sz="1800" b="1" i="0" u="sng" strike="noStrike" dirty="0">
                          <a:solidFill>
                            <a:srgbClr val="000000"/>
                          </a:solidFill>
                          <a:latin typeface="Calibri"/>
                        </a:rPr>
                        <a:t>Time Range</a:t>
                      </a:r>
                    </a:p>
                  </a:txBody>
                  <a:tcPr marL="8490" marR="8490" marT="8490" marB="0" anchor="b">
                    <a:lnL>
                      <a:noFill/>
                    </a:lnL>
                    <a:lnR>
                      <a:noFill/>
                    </a:lnR>
                    <a:lnT>
                      <a:noFill/>
                    </a:lnT>
                    <a:lnB>
                      <a:noFill/>
                    </a:lnB>
                  </a:tcPr>
                </a:tc>
                <a:tc>
                  <a:txBody>
                    <a:bodyPr/>
                    <a:lstStyle/>
                    <a:p>
                      <a:pPr algn="ctr" fontAlgn="b"/>
                      <a:r>
                        <a:rPr lang="en-US" sz="1800" b="1" i="0" u="sng" strike="noStrike">
                          <a:solidFill>
                            <a:srgbClr val="000000"/>
                          </a:solidFill>
                          <a:latin typeface="Calibri"/>
                        </a:rPr>
                        <a:t>Frequency </a:t>
                      </a:r>
                    </a:p>
                  </a:txBody>
                  <a:tcPr marL="8490" marR="8490" marT="8490" marB="0" anchor="b">
                    <a:lnL>
                      <a:noFill/>
                    </a:lnL>
                    <a:lnR w="6350" cap="flat" cmpd="sng" algn="ctr">
                      <a:solidFill>
                        <a:srgbClr val="000000"/>
                      </a:solidFill>
                      <a:prstDash val="dot"/>
                      <a:round/>
                      <a:headEnd type="none" w="med" len="med"/>
                      <a:tailEnd type="none" w="med" len="med"/>
                    </a:lnR>
                    <a:lnT>
                      <a:noFill/>
                    </a:lnT>
                    <a:lnB>
                      <a:noFill/>
                    </a:lnB>
                  </a:tcPr>
                </a:tc>
                <a:tc>
                  <a:txBody>
                    <a:bodyPr/>
                    <a:lstStyle/>
                    <a:p>
                      <a:pPr algn="ctr" fontAlgn="b"/>
                      <a:r>
                        <a:rPr lang="en-US" sz="1800" b="1" i="0" u="sng" strike="noStrike">
                          <a:solidFill>
                            <a:srgbClr val="000000"/>
                          </a:solidFill>
                          <a:latin typeface="Calibri"/>
                        </a:rPr>
                        <a:t>During Assessment</a:t>
                      </a:r>
                    </a:p>
                  </a:txBody>
                  <a:tcPr marL="8490" marR="8490" marT="8490" marB="0" anchor="b">
                    <a:lnL w="6350" cap="flat" cmpd="sng" algn="ctr">
                      <a:solidFill>
                        <a:srgbClr val="000000"/>
                      </a:solidFill>
                      <a:prstDash val="dot"/>
                      <a:round/>
                      <a:headEnd type="none" w="med" len="med"/>
                      <a:tailEnd type="none" w="med" len="med"/>
                    </a:lnL>
                    <a:lnR>
                      <a:noFill/>
                    </a:lnR>
                    <a:lnT>
                      <a:noFill/>
                    </a:lnT>
                    <a:lnB>
                      <a:noFill/>
                    </a:lnB>
                  </a:tcPr>
                </a:tc>
              </a:tr>
              <a:tr h="468156">
                <a:tc>
                  <a:txBody>
                    <a:bodyPr/>
                    <a:lstStyle/>
                    <a:p>
                      <a:pPr algn="l" fontAlgn="b"/>
                      <a:r>
                        <a:rPr lang="en-US" sz="1800" b="0" i="0" u="none" strike="noStrike" dirty="0">
                          <a:solidFill>
                            <a:srgbClr val="000000"/>
                          </a:solidFill>
                          <a:latin typeface="Calibri"/>
                        </a:rPr>
                        <a:t>Morning Routines</a:t>
                      </a:r>
                    </a:p>
                  </a:txBody>
                  <a:tcPr marL="8490" marR="8490" marT="8490" marB="0" anchor="b">
                    <a:lnL>
                      <a:noFill/>
                    </a:lnL>
                    <a:lnR>
                      <a:noFill/>
                    </a:lnR>
                    <a:lnT>
                      <a:noFill/>
                    </a:lnT>
                    <a:lnB w="6350" cap="flat" cmpd="sng" algn="ctr">
                      <a:solidFill>
                        <a:srgbClr val="000000"/>
                      </a:solidFill>
                      <a:prstDash val="dot"/>
                      <a:round/>
                      <a:headEnd type="none" w="med" len="med"/>
                      <a:tailEnd type="none" w="med" len="med"/>
                    </a:lnB>
                  </a:tcPr>
                </a:tc>
                <a:tc>
                  <a:txBody>
                    <a:bodyPr/>
                    <a:lstStyle/>
                    <a:p>
                      <a:pPr algn="ctr" fontAlgn="b"/>
                      <a:r>
                        <a:rPr lang="en-US" sz="1800" b="0" i="0" u="none" strike="noStrike">
                          <a:solidFill>
                            <a:srgbClr val="000000"/>
                          </a:solidFill>
                          <a:latin typeface="Calibri"/>
                        </a:rPr>
                        <a:t>10 mins</a:t>
                      </a:r>
                    </a:p>
                  </a:txBody>
                  <a:tcPr marL="8490" marR="8490" marT="8490" marB="0" anchor="b">
                    <a:lnL>
                      <a:noFill/>
                    </a:lnL>
                    <a:lnR>
                      <a:noFill/>
                    </a:lnR>
                    <a:lnT>
                      <a:noFill/>
                    </a:lnT>
                    <a:lnB w="6350" cap="flat" cmpd="sng" algn="ctr">
                      <a:solidFill>
                        <a:srgbClr val="000000"/>
                      </a:solidFill>
                      <a:prstDash val="dot"/>
                      <a:round/>
                      <a:headEnd type="none" w="med" len="med"/>
                      <a:tailEnd type="none" w="med" len="med"/>
                    </a:lnB>
                  </a:tcPr>
                </a:tc>
                <a:tc>
                  <a:txBody>
                    <a:bodyPr/>
                    <a:lstStyle/>
                    <a:p>
                      <a:pPr algn="ctr" fontAlgn="b"/>
                      <a:r>
                        <a:rPr lang="en-US" sz="1800" b="0" i="0" u="none" strike="noStrike">
                          <a:solidFill>
                            <a:srgbClr val="000000"/>
                          </a:solidFill>
                          <a:latin typeface="Calibri"/>
                        </a:rPr>
                        <a:t>5x/week</a:t>
                      </a:r>
                    </a:p>
                  </a:txBody>
                  <a:tcPr marL="8490" marR="8490" marT="8490" marB="0" anchor="b">
                    <a:lnL>
                      <a:noFill/>
                    </a:lnL>
                    <a:lnR w="6350" cap="flat" cmpd="sng" algn="ctr">
                      <a:solidFill>
                        <a:srgbClr val="000000"/>
                      </a:solidFill>
                      <a:prstDash val="dot"/>
                      <a:round/>
                      <a:headEnd type="none" w="med" len="med"/>
                      <a:tailEnd type="none" w="med" len="med"/>
                    </a:lnR>
                    <a:lnT>
                      <a:noFill/>
                    </a:lnT>
                    <a:lnB w="6350" cap="flat" cmpd="sng" algn="ctr">
                      <a:solidFill>
                        <a:srgbClr val="000000"/>
                      </a:solidFill>
                      <a:prstDash val="dot"/>
                      <a:round/>
                      <a:headEnd type="none" w="med" len="med"/>
                      <a:tailEnd type="none" w="med" len="med"/>
                    </a:lnB>
                  </a:tcPr>
                </a:tc>
                <a:tc>
                  <a:txBody>
                    <a:bodyPr/>
                    <a:lstStyle/>
                    <a:p>
                      <a:pPr algn="l" fontAlgn="b"/>
                      <a:r>
                        <a:rPr lang="en-US" sz="1800" b="0" i="0" u="none" strike="noStrike">
                          <a:solidFill>
                            <a:srgbClr val="000000"/>
                          </a:solidFill>
                          <a:latin typeface="Calibri"/>
                        </a:rPr>
                        <a:t>non-negotiable</a:t>
                      </a:r>
                    </a:p>
                  </a:txBody>
                  <a:tcPr marL="8490" marR="8490" marT="8490" marB="0" anchor="b">
                    <a:lnL w="6350" cap="flat" cmpd="sng" algn="ctr">
                      <a:solidFill>
                        <a:srgbClr val="000000"/>
                      </a:solidFill>
                      <a:prstDash val="dot"/>
                      <a:round/>
                      <a:headEnd type="none" w="med" len="med"/>
                      <a:tailEnd type="none" w="med" len="med"/>
                    </a:lnL>
                    <a:lnR>
                      <a:noFill/>
                    </a:lnR>
                    <a:lnT>
                      <a:noFill/>
                    </a:lnT>
                    <a:lnB w="6350" cap="flat" cmpd="sng" algn="ctr">
                      <a:solidFill>
                        <a:srgbClr val="000000"/>
                      </a:solidFill>
                      <a:prstDash val="dot"/>
                      <a:round/>
                      <a:headEnd type="none" w="med" len="med"/>
                      <a:tailEnd type="none" w="med" len="med"/>
                    </a:lnB>
                  </a:tcPr>
                </a:tc>
              </a:tr>
              <a:tr h="468156">
                <a:tc>
                  <a:txBody>
                    <a:bodyPr/>
                    <a:lstStyle/>
                    <a:p>
                      <a:pPr algn="l" fontAlgn="b"/>
                      <a:r>
                        <a:rPr lang="en-US" sz="1800" b="0" i="0" u="none" strike="noStrike">
                          <a:solidFill>
                            <a:srgbClr val="000000"/>
                          </a:solidFill>
                          <a:latin typeface="Calibri"/>
                        </a:rPr>
                        <a:t>Morning Meeting/RC</a:t>
                      </a:r>
                    </a:p>
                  </a:txBody>
                  <a:tcPr marL="8490" marR="8490" marT="849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1800" b="0" i="0" u="none" strike="noStrike">
                          <a:solidFill>
                            <a:srgbClr val="000000"/>
                          </a:solidFill>
                          <a:latin typeface="Calibri"/>
                        </a:rPr>
                        <a:t>20 mins</a:t>
                      </a:r>
                    </a:p>
                  </a:txBody>
                  <a:tcPr marL="8490" marR="8490" marT="8490" marB="0" anchor="b">
                    <a:lnL>
                      <a:noFill/>
                    </a:lnL>
                    <a:lnR>
                      <a:noFill/>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latin typeface="Calibri"/>
                        </a:rPr>
                        <a:t>5x/week</a:t>
                      </a:r>
                    </a:p>
                  </a:txBody>
                  <a:tcPr marL="8490" marR="8490" marT="849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1800" b="0" i="0" u="none" strike="noStrike">
                          <a:solidFill>
                            <a:srgbClr val="000000"/>
                          </a:solidFill>
                          <a:latin typeface="Calibri"/>
                        </a:rPr>
                        <a:t>time reduced</a:t>
                      </a:r>
                    </a:p>
                  </a:txBody>
                  <a:tcPr marL="8490" marR="8490" marT="849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468156">
                <a:tc>
                  <a:txBody>
                    <a:bodyPr/>
                    <a:lstStyle/>
                    <a:p>
                      <a:pPr algn="l" fontAlgn="b"/>
                      <a:endParaRPr lang="en-US" sz="1800" b="0" i="0" u="none" strike="noStrike">
                        <a:solidFill>
                          <a:srgbClr val="000000"/>
                        </a:solidFill>
                        <a:latin typeface="Calibri"/>
                      </a:endParaRPr>
                    </a:p>
                  </a:txBody>
                  <a:tcPr marL="8490" marR="8490" marT="849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a:noFill/>
                    </a:lnB>
                  </a:tcPr>
                </a:tc>
                <a:tc>
                  <a:txBody>
                    <a:bodyPr/>
                    <a:lstStyle/>
                    <a:p>
                      <a:pPr algn="ctr" fontAlgn="b"/>
                      <a:r>
                        <a:rPr lang="en-US" sz="1800" b="0" i="0" u="none" strike="noStrike">
                          <a:solidFill>
                            <a:srgbClr val="000000"/>
                          </a:solidFill>
                          <a:latin typeface="Calibri"/>
                        </a:rPr>
                        <a:t>30 mins</a:t>
                      </a:r>
                    </a:p>
                  </a:txBody>
                  <a:tcPr marL="8490" marR="8490" marT="849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endParaRPr lang="en-US" sz="1800" b="0" i="0" u="none" strike="noStrike">
                        <a:solidFill>
                          <a:srgbClr val="000000"/>
                        </a:solidFill>
                        <a:latin typeface="Calibri"/>
                      </a:endParaRPr>
                    </a:p>
                  </a:txBody>
                  <a:tcPr marL="8490" marR="8490" marT="8490"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a:noFill/>
                    </a:lnB>
                  </a:tcPr>
                </a:tc>
                <a:tc>
                  <a:txBody>
                    <a:bodyPr/>
                    <a:lstStyle/>
                    <a:p>
                      <a:pPr algn="l" fontAlgn="b"/>
                      <a:r>
                        <a:rPr lang="en-US" sz="1800" b="0" i="0" u="none" strike="noStrike">
                          <a:solidFill>
                            <a:srgbClr val="000000"/>
                          </a:solidFill>
                          <a:latin typeface="Calibri"/>
                        </a:rPr>
                        <a:t> </a:t>
                      </a:r>
                    </a:p>
                  </a:txBody>
                  <a:tcPr marL="8490" marR="8490" marT="849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a:noFill/>
                    </a:lnB>
                  </a:tcPr>
                </a:tc>
              </a:tr>
              <a:tr h="468156">
                <a:tc>
                  <a:txBody>
                    <a:bodyPr/>
                    <a:lstStyle/>
                    <a:p>
                      <a:pPr algn="l" fontAlgn="b"/>
                      <a:endParaRPr lang="en-US" sz="1800" b="0" i="0" u="none" strike="noStrike">
                        <a:solidFill>
                          <a:srgbClr val="000000"/>
                        </a:solidFill>
                        <a:latin typeface="Calibri"/>
                      </a:endParaRPr>
                    </a:p>
                  </a:txBody>
                  <a:tcPr marL="8490" marR="8490" marT="849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en-US" sz="1800" b="0" i="0" u="none" strike="noStrike">
                        <a:solidFill>
                          <a:srgbClr val="000000"/>
                        </a:solidFill>
                        <a:latin typeface="Calibri"/>
                      </a:endParaRPr>
                    </a:p>
                  </a:txBody>
                  <a:tcPr marL="8490" marR="8490" marT="849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endParaRPr lang="en-US" sz="1800" b="0" i="0" u="none" strike="noStrike">
                        <a:solidFill>
                          <a:srgbClr val="000000"/>
                        </a:solidFill>
                        <a:latin typeface="Calibri"/>
                      </a:endParaRPr>
                    </a:p>
                  </a:txBody>
                  <a:tcPr marL="8490" marR="8490" marT="8490" marB="0" anchor="b">
                    <a:lnL>
                      <a:noFill/>
                    </a:lnL>
                    <a:lnR w="6350" cap="flat" cmpd="sng" algn="ctr">
                      <a:solidFill>
                        <a:srgbClr val="000000"/>
                      </a:solidFill>
                      <a:prstDash val="dot"/>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l" fontAlgn="b"/>
                      <a:r>
                        <a:rPr lang="en-US" sz="1800" b="0" i="0" u="none" strike="noStrike">
                          <a:solidFill>
                            <a:srgbClr val="000000"/>
                          </a:solidFill>
                          <a:latin typeface="Calibri"/>
                        </a:rPr>
                        <a:t> </a:t>
                      </a:r>
                    </a:p>
                  </a:txBody>
                  <a:tcPr marL="8490" marR="8490" marT="8490" marB="0" anchor="b">
                    <a:lnL w="6350" cap="flat" cmpd="sng" algn="ctr">
                      <a:solidFill>
                        <a:srgbClr val="000000"/>
                      </a:solidFill>
                      <a:prstDash val="dot"/>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r>
              <a:tr h="468156">
                <a:tc>
                  <a:txBody>
                    <a:bodyPr/>
                    <a:lstStyle/>
                    <a:p>
                      <a:pPr algn="l" fontAlgn="b"/>
                      <a:r>
                        <a:rPr lang="en-US" sz="1800" b="0" i="0" u="none" strike="noStrike">
                          <a:solidFill>
                            <a:srgbClr val="000000"/>
                          </a:solidFill>
                          <a:latin typeface="Calibri"/>
                        </a:rPr>
                        <a:t>Read Aloud or Shared Reading</a:t>
                      </a:r>
                    </a:p>
                  </a:txBody>
                  <a:tcPr marL="8490" marR="8490" marT="8490"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1800" b="0" i="0" u="none" strike="noStrike" dirty="0">
                          <a:solidFill>
                            <a:srgbClr val="000000"/>
                          </a:solidFill>
                          <a:latin typeface="Calibri"/>
                        </a:rPr>
                        <a:t>10-20 </a:t>
                      </a:r>
                      <a:r>
                        <a:rPr lang="en-US" sz="1800" b="0" i="0" u="none" strike="noStrike" dirty="0" err="1">
                          <a:solidFill>
                            <a:srgbClr val="000000"/>
                          </a:solidFill>
                          <a:latin typeface="Calibri"/>
                        </a:rPr>
                        <a:t>mins</a:t>
                      </a:r>
                      <a:endParaRPr lang="en-US" sz="1800" b="0" i="0" u="none" strike="noStrike" dirty="0">
                        <a:solidFill>
                          <a:srgbClr val="000000"/>
                        </a:solidFill>
                        <a:latin typeface="Calibri"/>
                      </a:endParaRPr>
                    </a:p>
                  </a:txBody>
                  <a:tcPr marL="8490" marR="8490" marT="8490"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1800" b="0" i="0" u="none" strike="noStrike">
                          <a:solidFill>
                            <a:srgbClr val="000000"/>
                          </a:solidFill>
                          <a:latin typeface="Calibri"/>
                        </a:rPr>
                        <a:t>5x/week</a:t>
                      </a:r>
                    </a:p>
                  </a:txBody>
                  <a:tcPr marL="8490" marR="8490" marT="8490" marB="0" anchor="b">
                    <a:lnL>
                      <a:noFill/>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1800" b="0" i="0" u="none" strike="noStrike">
                          <a:solidFill>
                            <a:srgbClr val="000000"/>
                          </a:solidFill>
                          <a:latin typeface="Calibri"/>
                        </a:rPr>
                        <a:t>reduce time and/or frequency</a:t>
                      </a:r>
                    </a:p>
                  </a:txBody>
                  <a:tcPr marL="8490" marR="8490" marT="8490" marB="0" anchor="b">
                    <a:lnL w="6350" cap="flat" cmpd="sng" algn="ctr">
                      <a:solidFill>
                        <a:srgbClr val="000000"/>
                      </a:solidFill>
                      <a:prstDash val="dot"/>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r>
              <a:tr h="468156">
                <a:tc>
                  <a:txBody>
                    <a:bodyPr/>
                    <a:lstStyle/>
                    <a:p>
                      <a:pPr algn="l" fontAlgn="b"/>
                      <a:r>
                        <a:rPr lang="en-US" sz="1800" b="0" i="0" u="none" strike="noStrike">
                          <a:solidFill>
                            <a:srgbClr val="000000"/>
                          </a:solidFill>
                          <a:latin typeface="Calibri"/>
                        </a:rPr>
                        <a:t>Interactive Read Aloud</a:t>
                      </a:r>
                    </a:p>
                  </a:txBody>
                  <a:tcPr marL="8490" marR="8490" marT="849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1800" b="0" i="0" u="none" strike="noStrike" dirty="0">
                          <a:solidFill>
                            <a:srgbClr val="000000"/>
                          </a:solidFill>
                          <a:latin typeface="Calibri"/>
                        </a:rPr>
                        <a:t>10-20 </a:t>
                      </a:r>
                      <a:r>
                        <a:rPr lang="en-US" sz="1800" b="0" i="0" u="none" strike="noStrike" dirty="0" err="1">
                          <a:solidFill>
                            <a:srgbClr val="000000"/>
                          </a:solidFill>
                          <a:latin typeface="Calibri"/>
                        </a:rPr>
                        <a:t>mins</a:t>
                      </a:r>
                      <a:endParaRPr lang="en-US" sz="1800" b="0" i="0" u="none" strike="noStrike" dirty="0">
                        <a:solidFill>
                          <a:srgbClr val="000000"/>
                        </a:solidFill>
                        <a:latin typeface="Calibri"/>
                      </a:endParaRPr>
                    </a:p>
                  </a:txBody>
                  <a:tcPr marL="8490" marR="8490" marT="849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1800" b="0" i="0" u="none" strike="noStrike">
                          <a:solidFill>
                            <a:srgbClr val="000000"/>
                          </a:solidFill>
                          <a:latin typeface="Calibri"/>
                        </a:rPr>
                        <a:t>5x/week</a:t>
                      </a:r>
                    </a:p>
                  </a:txBody>
                  <a:tcPr marL="8490" marR="8490" marT="849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1800" b="0" i="0" u="none" strike="noStrike">
                          <a:solidFill>
                            <a:srgbClr val="000000"/>
                          </a:solidFill>
                          <a:latin typeface="Calibri"/>
                        </a:rPr>
                        <a:t>non-negotiable</a:t>
                      </a:r>
                    </a:p>
                  </a:txBody>
                  <a:tcPr marL="8490" marR="8490" marT="849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468156">
                <a:tc>
                  <a:txBody>
                    <a:bodyPr/>
                    <a:lstStyle/>
                    <a:p>
                      <a:pPr algn="l" fontAlgn="b"/>
                      <a:r>
                        <a:rPr lang="en-US" sz="1800" b="0" i="0" u="none" strike="noStrike">
                          <a:solidFill>
                            <a:srgbClr val="000000"/>
                          </a:solidFill>
                          <a:latin typeface="Calibri"/>
                        </a:rPr>
                        <a:t>Reading Workshop</a:t>
                      </a:r>
                    </a:p>
                  </a:txBody>
                  <a:tcPr marL="8490" marR="8490" marT="849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1800" b="0" i="0" u="none" strike="noStrike">
                          <a:solidFill>
                            <a:srgbClr val="000000"/>
                          </a:solidFill>
                          <a:latin typeface="Calibri"/>
                        </a:rPr>
                        <a:t>60 mins</a:t>
                      </a:r>
                    </a:p>
                  </a:txBody>
                  <a:tcPr marL="8490" marR="8490" marT="849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1800" b="0" i="0" u="none" strike="noStrike">
                          <a:solidFill>
                            <a:srgbClr val="000000"/>
                          </a:solidFill>
                          <a:latin typeface="Calibri"/>
                        </a:rPr>
                        <a:t>5x/week</a:t>
                      </a:r>
                    </a:p>
                  </a:txBody>
                  <a:tcPr marL="8490" marR="8490" marT="849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1800" b="0" i="1" u="none" strike="noStrike">
                          <a:solidFill>
                            <a:srgbClr val="000000"/>
                          </a:solidFill>
                          <a:latin typeface="Calibri"/>
                        </a:rPr>
                        <a:t>small groups</a:t>
                      </a:r>
                      <a:r>
                        <a:rPr lang="en-US" sz="1800" b="0" i="0" u="none" strike="noStrike">
                          <a:solidFill>
                            <a:srgbClr val="000000"/>
                          </a:solidFill>
                          <a:latin typeface="Calibri"/>
                        </a:rPr>
                        <a:t>: non-negotiable; </a:t>
                      </a:r>
                      <a:r>
                        <a:rPr lang="en-US" sz="1800" b="0" i="1" u="none" strike="noStrike">
                          <a:solidFill>
                            <a:srgbClr val="000000"/>
                          </a:solidFill>
                          <a:latin typeface="Calibri"/>
                        </a:rPr>
                        <a:t>conferences:</a:t>
                      </a:r>
                      <a:r>
                        <a:rPr lang="en-US" sz="1800" b="0" i="0" u="none" strike="noStrike">
                          <a:solidFill>
                            <a:srgbClr val="000000"/>
                          </a:solidFill>
                          <a:latin typeface="Calibri"/>
                        </a:rPr>
                        <a:t> reduce</a:t>
                      </a:r>
                      <a:endParaRPr lang="en-US" sz="1800" b="0" i="1" u="none" strike="noStrike">
                        <a:solidFill>
                          <a:srgbClr val="000000"/>
                        </a:solidFill>
                        <a:latin typeface="Calibri"/>
                      </a:endParaRPr>
                    </a:p>
                  </a:txBody>
                  <a:tcPr marL="8490" marR="8490" marT="849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468156">
                <a:tc>
                  <a:txBody>
                    <a:bodyPr/>
                    <a:lstStyle/>
                    <a:p>
                      <a:pPr algn="l" fontAlgn="b"/>
                      <a:r>
                        <a:rPr lang="en-US" sz="1800" b="0" i="0" u="none" strike="noStrike">
                          <a:solidFill>
                            <a:srgbClr val="000000"/>
                          </a:solidFill>
                          <a:latin typeface="Calibri"/>
                        </a:rPr>
                        <a:t>Interactive Writing</a:t>
                      </a:r>
                    </a:p>
                  </a:txBody>
                  <a:tcPr marL="8490" marR="8490" marT="849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1800" b="0" i="0" u="none" strike="noStrike">
                          <a:solidFill>
                            <a:srgbClr val="000000"/>
                          </a:solidFill>
                          <a:latin typeface="Calibri"/>
                        </a:rPr>
                        <a:t>10-15 mins</a:t>
                      </a:r>
                    </a:p>
                  </a:txBody>
                  <a:tcPr marL="8490" marR="8490" marT="849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1800" b="0" i="0" u="none" strike="noStrike">
                          <a:solidFill>
                            <a:srgbClr val="000000"/>
                          </a:solidFill>
                          <a:latin typeface="Calibri"/>
                        </a:rPr>
                        <a:t>5x/week</a:t>
                      </a:r>
                    </a:p>
                  </a:txBody>
                  <a:tcPr marL="8490" marR="8490" marT="849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1800" b="0" i="0" u="none" strike="noStrike">
                          <a:solidFill>
                            <a:srgbClr val="000000"/>
                          </a:solidFill>
                          <a:latin typeface="Calibri"/>
                        </a:rPr>
                        <a:t>reduce to 3x/week</a:t>
                      </a:r>
                    </a:p>
                  </a:txBody>
                  <a:tcPr marL="8490" marR="8490" marT="849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468156">
                <a:tc>
                  <a:txBody>
                    <a:bodyPr/>
                    <a:lstStyle/>
                    <a:p>
                      <a:pPr algn="l" fontAlgn="b"/>
                      <a:r>
                        <a:rPr lang="en-US" sz="1800" b="0" i="0" u="none" strike="noStrike">
                          <a:solidFill>
                            <a:srgbClr val="000000"/>
                          </a:solidFill>
                          <a:latin typeface="Calibri"/>
                        </a:rPr>
                        <a:t>Writing Workshop</a:t>
                      </a:r>
                    </a:p>
                  </a:txBody>
                  <a:tcPr marL="8490" marR="8490" marT="849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1800" b="0" i="0" u="none" strike="noStrike">
                          <a:solidFill>
                            <a:srgbClr val="000000"/>
                          </a:solidFill>
                          <a:latin typeface="Calibri"/>
                        </a:rPr>
                        <a:t>45-60 mins</a:t>
                      </a:r>
                    </a:p>
                  </a:txBody>
                  <a:tcPr marL="8490" marR="8490" marT="849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1800" b="0" i="0" u="none" strike="noStrike">
                          <a:solidFill>
                            <a:srgbClr val="000000"/>
                          </a:solidFill>
                          <a:latin typeface="Calibri"/>
                        </a:rPr>
                        <a:t>5x/week</a:t>
                      </a:r>
                    </a:p>
                  </a:txBody>
                  <a:tcPr marL="8490" marR="8490" marT="849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1800" b="0" i="0" u="none" strike="noStrike">
                          <a:solidFill>
                            <a:srgbClr val="000000"/>
                          </a:solidFill>
                          <a:latin typeface="Calibri"/>
                        </a:rPr>
                        <a:t>non-negotiable</a:t>
                      </a:r>
                    </a:p>
                  </a:txBody>
                  <a:tcPr marL="8490" marR="8490" marT="849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468156">
                <a:tc>
                  <a:txBody>
                    <a:bodyPr/>
                    <a:lstStyle/>
                    <a:p>
                      <a:pPr algn="l" fontAlgn="b"/>
                      <a:r>
                        <a:rPr lang="en-US" sz="1800" b="0" i="0" u="none" strike="noStrike" dirty="0">
                          <a:solidFill>
                            <a:srgbClr val="000000"/>
                          </a:solidFill>
                          <a:latin typeface="Calibri"/>
                        </a:rPr>
                        <a:t>Word Study</a:t>
                      </a:r>
                    </a:p>
                  </a:txBody>
                  <a:tcPr marL="8490" marR="8490" marT="849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1800" b="0" i="0" u="none" strike="noStrike">
                          <a:solidFill>
                            <a:srgbClr val="000000"/>
                          </a:solidFill>
                          <a:latin typeface="Calibri"/>
                        </a:rPr>
                        <a:t>10-20 mins</a:t>
                      </a:r>
                    </a:p>
                  </a:txBody>
                  <a:tcPr marL="8490" marR="8490" marT="8490" marB="0" anchor="b">
                    <a:lnL>
                      <a:noFill/>
                    </a:lnL>
                    <a:lnR>
                      <a:noFill/>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latin typeface="Calibri"/>
                        </a:rPr>
                        <a:t>5x/week</a:t>
                      </a:r>
                    </a:p>
                  </a:txBody>
                  <a:tcPr marL="8490" marR="8490" marT="849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1800" b="0" i="0" u="none" strike="noStrike">
                          <a:solidFill>
                            <a:srgbClr val="000000"/>
                          </a:solidFill>
                          <a:latin typeface="Calibri"/>
                        </a:rPr>
                        <a:t>reduce to 3-4x/week</a:t>
                      </a:r>
                    </a:p>
                  </a:txBody>
                  <a:tcPr marL="8490" marR="8490" marT="849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468156">
                <a:tc>
                  <a:txBody>
                    <a:bodyPr/>
                    <a:lstStyle/>
                    <a:p>
                      <a:pPr algn="l" fontAlgn="b"/>
                      <a:endParaRPr lang="en-US" sz="1800" b="0" i="0" u="none" strike="noStrike">
                        <a:solidFill>
                          <a:srgbClr val="000000"/>
                        </a:solidFill>
                        <a:latin typeface="Calibri"/>
                      </a:endParaRPr>
                    </a:p>
                  </a:txBody>
                  <a:tcPr marL="8490" marR="8490" marT="849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a:noFill/>
                    </a:lnB>
                  </a:tcPr>
                </a:tc>
                <a:tc>
                  <a:txBody>
                    <a:bodyPr/>
                    <a:lstStyle/>
                    <a:p>
                      <a:pPr algn="ctr" fontAlgn="b"/>
                      <a:r>
                        <a:rPr lang="en-US" sz="1800" b="0" i="0" u="none" strike="noStrike">
                          <a:solidFill>
                            <a:srgbClr val="000000"/>
                          </a:solidFill>
                          <a:latin typeface="Calibri"/>
                        </a:rPr>
                        <a:t>145-195 mins</a:t>
                      </a:r>
                    </a:p>
                  </a:txBody>
                  <a:tcPr marL="8490" marR="8490" marT="849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endParaRPr lang="en-US" sz="1800" b="0" i="0" u="none" strike="noStrike">
                        <a:solidFill>
                          <a:srgbClr val="000000"/>
                        </a:solidFill>
                        <a:latin typeface="Calibri"/>
                      </a:endParaRPr>
                    </a:p>
                  </a:txBody>
                  <a:tcPr marL="8490" marR="8490" marT="849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a:noFill/>
                    </a:lnB>
                  </a:tcPr>
                </a:tc>
                <a:tc>
                  <a:txBody>
                    <a:bodyPr/>
                    <a:lstStyle/>
                    <a:p>
                      <a:pPr algn="l" fontAlgn="b"/>
                      <a:endParaRPr lang="en-US" sz="1800" b="0" i="0" u="none" strike="noStrike" dirty="0">
                        <a:solidFill>
                          <a:srgbClr val="000000"/>
                        </a:solidFill>
                        <a:latin typeface="Calibri"/>
                      </a:endParaRPr>
                    </a:p>
                  </a:txBody>
                  <a:tcPr marL="8490" marR="8490" marT="8490" marB="0" anchor="b">
                    <a:lnL>
                      <a:noFill/>
                    </a:lnL>
                    <a:lnR>
                      <a:noFill/>
                    </a:lnR>
                    <a:lnT w="6350" cap="flat" cmpd="sng" algn="ctr">
                      <a:solidFill>
                        <a:srgbClr val="000000"/>
                      </a:solidFill>
                      <a:prstDash val="dot"/>
                      <a:round/>
                      <a:headEnd type="none" w="med" len="med"/>
                      <a:tailEnd type="none" w="med" len="med"/>
                    </a:lnT>
                    <a:lnB>
                      <a:noFill/>
                    </a:lnB>
                  </a:tcPr>
                </a:tc>
              </a:tr>
            </a:tbl>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84665" y="-4"/>
          <a:ext cx="9144001" cy="6872336"/>
        </p:xfrm>
        <a:graphic>
          <a:graphicData uri="http://schemas.openxmlformats.org/drawingml/2006/table">
            <a:tbl>
              <a:tblPr/>
              <a:tblGrid>
                <a:gridCol w="2336800"/>
                <a:gridCol w="1828800"/>
                <a:gridCol w="1778000"/>
                <a:gridCol w="3200401"/>
              </a:tblGrid>
              <a:tr h="349793">
                <a:tc gridSpan="4">
                  <a:txBody>
                    <a:bodyPr/>
                    <a:lstStyle/>
                    <a:p>
                      <a:pPr algn="ctr" fontAlgn="b"/>
                      <a:r>
                        <a:rPr lang="en-US" sz="1800" b="1" i="0" u="sng" strike="noStrike">
                          <a:solidFill>
                            <a:srgbClr val="000000"/>
                          </a:solidFill>
                          <a:latin typeface="Calibri"/>
                        </a:rPr>
                        <a:t>Essentials for Second Grade Literacy Across the Year</a:t>
                      </a:r>
                    </a:p>
                  </a:txBody>
                  <a:tcPr marL="8490" marR="8490" marT="8490"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r>
              <a:tr h="349793">
                <a:tc>
                  <a:txBody>
                    <a:bodyPr/>
                    <a:lstStyle/>
                    <a:p>
                      <a:pPr algn="l" fontAlgn="b"/>
                      <a:endParaRPr lang="en-US" sz="1800" b="0" i="0" u="none" strike="noStrike">
                        <a:solidFill>
                          <a:srgbClr val="000000"/>
                        </a:solidFill>
                        <a:latin typeface="Calibri"/>
                      </a:endParaRPr>
                    </a:p>
                  </a:txBody>
                  <a:tcPr marL="8490" marR="8490" marT="8490" marB="0" anchor="b">
                    <a:lnL>
                      <a:noFill/>
                    </a:lnL>
                    <a:lnR>
                      <a:noFill/>
                    </a:lnR>
                    <a:lnT>
                      <a:noFill/>
                    </a:lnT>
                    <a:lnB>
                      <a:noFill/>
                    </a:lnB>
                  </a:tcPr>
                </a:tc>
                <a:tc>
                  <a:txBody>
                    <a:bodyPr/>
                    <a:lstStyle/>
                    <a:p>
                      <a:pPr algn="ctr" fontAlgn="b"/>
                      <a:endParaRPr lang="en-US" sz="1800" b="0" i="0" u="none" strike="noStrike">
                        <a:solidFill>
                          <a:srgbClr val="000000"/>
                        </a:solidFill>
                        <a:latin typeface="Calibri"/>
                      </a:endParaRPr>
                    </a:p>
                  </a:txBody>
                  <a:tcPr marL="8490" marR="8490" marT="8490" marB="0" anchor="b">
                    <a:lnL>
                      <a:noFill/>
                    </a:lnL>
                    <a:lnR>
                      <a:noFill/>
                    </a:lnR>
                    <a:lnT>
                      <a:noFill/>
                    </a:lnT>
                    <a:lnB>
                      <a:noFill/>
                    </a:lnB>
                  </a:tcPr>
                </a:tc>
                <a:tc>
                  <a:txBody>
                    <a:bodyPr/>
                    <a:lstStyle/>
                    <a:p>
                      <a:pPr algn="ctr" fontAlgn="b"/>
                      <a:endParaRPr lang="en-US" sz="1800" b="0" i="0" u="none" strike="noStrike">
                        <a:solidFill>
                          <a:srgbClr val="000000"/>
                        </a:solidFill>
                        <a:latin typeface="Calibri"/>
                      </a:endParaRPr>
                    </a:p>
                  </a:txBody>
                  <a:tcPr marL="8490" marR="8490" marT="8490" marB="0" anchor="b">
                    <a:lnL>
                      <a:noFill/>
                    </a:lnL>
                    <a:lnR>
                      <a:noFill/>
                    </a:lnR>
                    <a:lnT>
                      <a:noFill/>
                    </a:lnT>
                    <a:lnB>
                      <a:noFill/>
                    </a:lnB>
                  </a:tcPr>
                </a:tc>
                <a:tc>
                  <a:txBody>
                    <a:bodyPr/>
                    <a:lstStyle/>
                    <a:p>
                      <a:pPr algn="l" fontAlgn="b"/>
                      <a:endParaRPr lang="en-US" sz="1800" b="0" i="0" u="none" strike="noStrike">
                        <a:solidFill>
                          <a:srgbClr val="000000"/>
                        </a:solidFill>
                        <a:latin typeface="Calibri"/>
                      </a:endParaRPr>
                    </a:p>
                  </a:txBody>
                  <a:tcPr marL="8490" marR="8490" marT="8490" marB="0" anchor="b">
                    <a:lnL>
                      <a:noFill/>
                    </a:lnL>
                    <a:lnR>
                      <a:noFill/>
                    </a:lnR>
                    <a:lnT>
                      <a:noFill/>
                    </a:lnT>
                    <a:lnB>
                      <a:noFill/>
                    </a:lnB>
                  </a:tcPr>
                </a:tc>
              </a:tr>
              <a:tr h="505849">
                <a:tc>
                  <a:txBody>
                    <a:bodyPr/>
                    <a:lstStyle/>
                    <a:p>
                      <a:pPr algn="ctr" fontAlgn="b"/>
                      <a:r>
                        <a:rPr lang="en-US" sz="1800" b="1" i="0" u="sng" strike="noStrike">
                          <a:solidFill>
                            <a:srgbClr val="000000"/>
                          </a:solidFill>
                          <a:latin typeface="Calibri"/>
                        </a:rPr>
                        <a:t>Component</a:t>
                      </a:r>
                    </a:p>
                  </a:txBody>
                  <a:tcPr marL="8490" marR="8490" marT="8490" marB="0" anchor="b">
                    <a:lnL>
                      <a:noFill/>
                    </a:lnL>
                    <a:lnR>
                      <a:noFill/>
                    </a:lnR>
                    <a:lnT>
                      <a:noFill/>
                    </a:lnT>
                    <a:lnB w="6350" cap="flat" cmpd="sng" algn="ctr">
                      <a:solidFill>
                        <a:srgbClr val="000000"/>
                      </a:solidFill>
                      <a:prstDash val="dot"/>
                      <a:round/>
                      <a:headEnd type="none" w="med" len="med"/>
                      <a:tailEnd type="none" w="med" len="med"/>
                    </a:lnB>
                  </a:tcPr>
                </a:tc>
                <a:tc>
                  <a:txBody>
                    <a:bodyPr/>
                    <a:lstStyle/>
                    <a:p>
                      <a:pPr algn="ctr" fontAlgn="b"/>
                      <a:r>
                        <a:rPr lang="en-US" sz="1800" b="1" i="0" u="sng" strike="noStrike">
                          <a:solidFill>
                            <a:srgbClr val="000000"/>
                          </a:solidFill>
                          <a:latin typeface="Calibri"/>
                        </a:rPr>
                        <a:t>Time Range</a:t>
                      </a:r>
                    </a:p>
                  </a:txBody>
                  <a:tcPr marL="8490" marR="8490" marT="8490" marB="0" anchor="b">
                    <a:lnL>
                      <a:noFill/>
                    </a:lnL>
                    <a:lnR>
                      <a:noFill/>
                    </a:lnR>
                    <a:lnT>
                      <a:noFill/>
                    </a:lnT>
                    <a:lnB w="6350" cap="flat" cmpd="sng" algn="ctr">
                      <a:solidFill>
                        <a:srgbClr val="000000"/>
                      </a:solidFill>
                      <a:prstDash val="dot"/>
                      <a:round/>
                      <a:headEnd type="none" w="med" len="med"/>
                      <a:tailEnd type="none" w="med" len="med"/>
                    </a:lnB>
                  </a:tcPr>
                </a:tc>
                <a:tc>
                  <a:txBody>
                    <a:bodyPr/>
                    <a:lstStyle/>
                    <a:p>
                      <a:pPr algn="ctr" fontAlgn="b"/>
                      <a:r>
                        <a:rPr lang="en-US" sz="1800" b="1" i="0" u="sng" strike="noStrike">
                          <a:solidFill>
                            <a:srgbClr val="000000"/>
                          </a:solidFill>
                          <a:latin typeface="Calibri"/>
                        </a:rPr>
                        <a:t>Frequency </a:t>
                      </a:r>
                    </a:p>
                  </a:txBody>
                  <a:tcPr marL="8490" marR="8490" marT="8490" marB="0" anchor="b">
                    <a:lnL>
                      <a:noFill/>
                    </a:lnL>
                    <a:lnR w="6350" cap="flat" cmpd="sng" algn="ctr">
                      <a:solidFill>
                        <a:srgbClr val="000000"/>
                      </a:solidFill>
                      <a:prstDash val="dot"/>
                      <a:round/>
                      <a:headEnd type="none" w="med" len="med"/>
                      <a:tailEnd type="none" w="med" len="med"/>
                    </a:lnR>
                    <a:lnT>
                      <a:noFill/>
                    </a:lnT>
                    <a:lnB w="6350" cap="flat" cmpd="sng" algn="ctr">
                      <a:solidFill>
                        <a:srgbClr val="000000"/>
                      </a:solidFill>
                      <a:prstDash val="dot"/>
                      <a:round/>
                      <a:headEnd type="none" w="med" len="med"/>
                      <a:tailEnd type="none" w="med" len="med"/>
                    </a:lnB>
                  </a:tcPr>
                </a:tc>
                <a:tc>
                  <a:txBody>
                    <a:bodyPr/>
                    <a:lstStyle/>
                    <a:p>
                      <a:pPr algn="ctr" fontAlgn="b"/>
                      <a:r>
                        <a:rPr lang="en-US" sz="1800" b="1" i="0" u="sng" strike="noStrike">
                          <a:solidFill>
                            <a:srgbClr val="000000"/>
                          </a:solidFill>
                          <a:latin typeface="Calibri"/>
                        </a:rPr>
                        <a:t>During Assessment</a:t>
                      </a:r>
                    </a:p>
                  </a:txBody>
                  <a:tcPr marL="8490" marR="8490" marT="8490" marB="0" anchor="b">
                    <a:lnL w="6350" cap="flat" cmpd="sng" algn="ctr">
                      <a:solidFill>
                        <a:srgbClr val="000000"/>
                      </a:solidFill>
                      <a:prstDash val="dot"/>
                      <a:round/>
                      <a:headEnd type="none" w="med" len="med"/>
                      <a:tailEnd type="none" w="med" len="med"/>
                    </a:lnL>
                    <a:lnR>
                      <a:noFill/>
                    </a:lnR>
                    <a:lnT>
                      <a:noFill/>
                    </a:lnT>
                    <a:lnB w="6350" cap="flat" cmpd="sng" algn="ctr">
                      <a:solidFill>
                        <a:srgbClr val="000000"/>
                      </a:solidFill>
                      <a:prstDash val="dot"/>
                      <a:round/>
                      <a:headEnd type="none" w="med" len="med"/>
                      <a:tailEnd type="none" w="med" len="med"/>
                    </a:lnB>
                  </a:tcPr>
                </a:tc>
              </a:tr>
              <a:tr h="505849">
                <a:tc>
                  <a:txBody>
                    <a:bodyPr/>
                    <a:lstStyle/>
                    <a:p>
                      <a:pPr algn="l" fontAlgn="b"/>
                      <a:r>
                        <a:rPr lang="en-US" sz="1800" b="0" i="0" u="none" strike="noStrike">
                          <a:solidFill>
                            <a:srgbClr val="000000"/>
                          </a:solidFill>
                          <a:latin typeface="Calibri"/>
                        </a:rPr>
                        <a:t>Morning Routines</a:t>
                      </a:r>
                    </a:p>
                  </a:txBody>
                  <a:tcPr marL="8490" marR="8490" marT="849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1800" b="0" i="0" u="none" strike="noStrike">
                          <a:solidFill>
                            <a:srgbClr val="000000"/>
                          </a:solidFill>
                          <a:latin typeface="Calibri"/>
                        </a:rPr>
                        <a:t>10 mins</a:t>
                      </a:r>
                    </a:p>
                  </a:txBody>
                  <a:tcPr marL="8490" marR="8490" marT="849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1800" b="0" i="0" u="none" strike="noStrike">
                          <a:solidFill>
                            <a:srgbClr val="000000"/>
                          </a:solidFill>
                          <a:latin typeface="Calibri"/>
                        </a:rPr>
                        <a:t>5x/week</a:t>
                      </a:r>
                    </a:p>
                  </a:txBody>
                  <a:tcPr marL="8490" marR="8490" marT="849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1800" b="0" i="0" u="none" strike="noStrike">
                          <a:solidFill>
                            <a:srgbClr val="000000"/>
                          </a:solidFill>
                          <a:latin typeface="Calibri"/>
                        </a:rPr>
                        <a:t>non-negotiable</a:t>
                      </a:r>
                    </a:p>
                  </a:txBody>
                  <a:tcPr marL="8490" marR="8490" marT="849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505849">
                <a:tc>
                  <a:txBody>
                    <a:bodyPr/>
                    <a:lstStyle/>
                    <a:p>
                      <a:pPr algn="l" fontAlgn="b"/>
                      <a:r>
                        <a:rPr lang="en-US" sz="1800" b="0" i="0" u="none" strike="noStrike">
                          <a:solidFill>
                            <a:srgbClr val="000000"/>
                          </a:solidFill>
                          <a:latin typeface="Calibri"/>
                        </a:rPr>
                        <a:t>Morning Meeting/RC</a:t>
                      </a:r>
                    </a:p>
                  </a:txBody>
                  <a:tcPr marL="8490" marR="8490" marT="849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1800" b="0" i="0" u="none" strike="noStrike">
                          <a:solidFill>
                            <a:srgbClr val="000000"/>
                          </a:solidFill>
                          <a:latin typeface="Calibri"/>
                        </a:rPr>
                        <a:t>15 mins</a:t>
                      </a:r>
                    </a:p>
                  </a:txBody>
                  <a:tcPr marL="8490" marR="8490" marT="8490" marB="0" anchor="b">
                    <a:lnL>
                      <a:noFill/>
                    </a:lnL>
                    <a:lnR>
                      <a:noFill/>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latin typeface="Calibri"/>
                        </a:rPr>
                        <a:t>5x/week</a:t>
                      </a:r>
                    </a:p>
                  </a:txBody>
                  <a:tcPr marL="8490" marR="8490" marT="849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1800" b="0" i="0" u="none" strike="noStrike">
                          <a:solidFill>
                            <a:srgbClr val="000000"/>
                          </a:solidFill>
                          <a:latin typeface="Calibri"/>
                        </a:rPr>
                        <a:t>time reduced</a:t>
                      </a:r>
                    </a:p>
                  </a:txBody>
                  <a:tcPr marL="8490" marR="8490" marT="849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505849">
                <a:tc>
                  <a:txBody>
                    <a:bodyPr/>
                    <a:lstStyle/>
                    <a:p>
                      <a:pPr algn="l" fontAlgn="b"/>
                      <a:endParaRPr lang="en-US" sz="1800" b="0" i="0" u="none" strike="noStrike">
                        <a:solidFill>
                          <a:srgbClr val="000000"/>
                        </a:solidFill>
                        <a:latin typeface="Calibri"/>
                      </a:endParaRPr>
                    </a:p>
                  </a:txBody>
                  <a:tcPr marL="8490" marR="8490" marT="849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a:noFill/>
                    </a:lnB>
                  </a:tcPr>
                </a:tc>
                <a:tc>
                  <a:txBody>
                    <a:bodyPr/>
                    <a:lstStyle/>
                    <a:p>
                      <a:pPr algn="ctr" fontAlgn="b"/>
                      <a:r>
                        <a:rPr lang="en-US" sz="1800" b="0" i="0" u="none" strike="noStrike">
                          <a:solidFill>
                            <a:srgbClr val="000000"/>
                          </a:solidFill>
                          <a:latin typeface="Calibri"/>
                        </a:rPr>
                        <a:t>25 mins</a:t>
                      </a:r>
                    </a:p>
                  </a:txBody>
                  <a:tcPr marL="8490" marR="8490" marT="849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endParaRPr lang="en-US" sz="1800" b="0" i="0" u="none" strike="noStrike">
                        <a:solidFill>
                          <a:srgbClr val="000000"/>
                        </a:solidFill>
                        <a:latin typeface="Calibri"/>
                      </a:endParaRPr>
                    </a:p>
                  </a:txBody>
                  <a:tcPr marL="8490" marR="8490" marT="8490"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a:noFill/>
                    </a:lnB>
                  </a:tcPr>
                </a:tc>
                <a:tc>
                  <a:txBody>
                    <a:bodyPr/>
                    <a:lstStyle/>
                    <a:p>
                      <a:pPr algn="l" fontAlgn="b"/>
                      <a:r>
                        <a:rPr lang="en-US" sz="1800" b="0" i="0" u="none" strike="noStrike">
                          <a:solidFill>
                            <a:srgbClr val="000000"/>
                          </a:solidFill>
                          <a:latin typeface="Calibri"/>
                        </a:rPr>
                        <a:t> </a:t>
                      </a:r>
                    </a:p>
                  </a:txBody>
                  <a:tcPr marL="8490" marR="8490" marT="849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a:noFill/>
                    </a:lnB>
                  </a:tcPr>
                </a:tc>
              </a:tr>
              <a:tr h="505849">
                <a:tc>
                  <a:txBody>
                    <a:bodyPr/>
                    <a:lstStyle/>
                    <a:p>
                      <a:pPr algn="l" fontAlgn="b"/>
                      <a:endParaRPr lang="en-US" sz="1800" b="0" i="0" u="none" strike="noStrike">
                        <a:solidFill>
                          <a:srgbClr val="000000"/>
                        </a:solidFill>
                        <a:latin typeface="Calibri"/>
                      </a:endParaRPr>
                    </a:p>
                  </a:txBody>
                  <a:tcPr marL="8490" marR="8490" marT="849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en-US" sz="1800" b="0" i="0" u="none" strike="noStrike" dirty="0">
                        <a:solidFill>
                          <a:srgbClr val="000000"/>
                        </a:solidFill>
                        <a:latin typeface="Calibri"/>
                      </a:endParaRPr>
                    </a:p>
                  </a:txBody>
                  <a:tcPr marL="8490" marR="8490" marT="849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endParaRPr lang="en-US" sz="1800" b="0" i="0" u="none" strike="noStrike">
                        <a:solidFill>
                          <a:srgbClr val="000000"/>
                        </a:solidFill>
                        <a:latin typeface="Calibri"/>
                      </a:endParaRPr>
                    </a:p>
                  </a:txBody>
                  <a:tcPr marL="8490" marR="8490" marT="8490" marB="0" anchor="b">
                    <a:lnL>
                      <a:noFill/>
                    </a:lnL>
                    <a:lnR w="6350" cap="flat" cmpd="sng" algn="ctr">
                      <a:solidFill>
                        <a:srgbClr val="000000"/>
                      </a:solidFill>
                      <a:prstDash val="dot"/>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l" fontAlgn="b"/>
                      <a:r>
                        <a:rPr lang="en-US" sz="1800" b="0" i="0" u="none" strike="noStrike">
                          <a:solidFill>
                            <a:srgbClr val="000000"/>
                          </a:solidFill>
                          <a:latin typeface="Calibri"/>
                        </a:rPr>
                        <a:t> </a:t>
                      </a:r>
                    </a:p>
                  </a:txBody>
                  <a:tcPr marL="8490" marR="8490" marT="8490" marB="0" anchor="b">
                    <a:lnL w="6350" cap="flat" cmpd="sng" algn="ctr">
                      <a:solidFill>
                        <a:srgbClr val="000000"/>
                      </a:solidFill>
                      <a:prstDash val="dot"/>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r>
              <a:tr h="549962">
                <a:tc>
                  <a:txBody>
                    <a:bodyPr/>
                    <a:lstStyle/>
                    <a:p>
                      <a:pPr algn="l" fontAlgn="b"/>
                      <a:r>
                        <a:rPr lang="en-US" sz="1800" b="0" i="0" u="none" strike="noStrike" dirty="0">
                          <a:solidFill>
                            <a:srgbClr val="000000"/>
                          </a:solidFill>
                          <a:latin typeface="Calibri"/>
                        </a:rPr>
                        <a:t>Read Aloud or Shared Reading</a:t>
                      </a:r>
                    </a:p>
                  </a:txBody>
                  <a:tcPr marL="8490" marR="8490" marT="8490"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1800" b="0" i="0" u="none" strike="noStrike">
                          <a:solidFill>
                            <a:srgbClr val="000000"/>
                          </a:solidFill>
                          <a:latin typeface="Calibri"/>
                        </a:rPr>
                        <a:t>10-20 mins</a:t>
                      </a:r>
                    </a:p>
                  </a:txBody>
                  <a:tcPr marL="8490" marR="8490" marT="8490"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1800" b="0" i="0" u="none" strike="noStrike">
                          <a:solidFill>
                            <a:srgbClr val="000000"/>
                          </a:solidFill>
                          <a:latin typeface="Calibri"/>
                        </a:rPr>
                        <a:t>5x/week</a:t>
                      </a:r>
                    </a:p>
                  </a:txBody>
                  <a:tcPr marL="8490" marR="8490" marT="8490" marB="0" anchor="b">
                    <a:lnL>
                      <a:noFill/>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1800" b="0" i="0" u="none" strike="noStrike">
                          <a:solidFill>
                            <a:srgbClr val="000000"/>
                          </a:solidFill>
                          <a:latin typeface="Calibri"/>
                        </a:rPr>
                        <a:t>reduce time and/or frequency</a:t>
                      </a:r>
                    </a:p>
                  </a:txBody>
                  <a:tcPr marL="8490" marR="8490" marT="8490" marB="0" anchor="b">
                    <a:lnL w="6350" cap="flat" cmpd="sng" algn="ctr">
                      <a:solidFill>
                        <a:srgbClr val="000000"/>
                      </a:solidFill>
                      <a:prstDash val="dot"/>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r>
              <a:tr h="505849">
                <a:tc>
                  <a:txBody>
                    <a:bodyPr/>
                    <a:lstStyle/>
                    <a:p>
                      <a:pPr algn="l" fontAlgn="b"/>
                      <a:r>
                        <a:rPr lang="en-US" sz="1800" b="0" i="0" u="none" strike="noStrike">
                          <a:solidFill>
                            <a:srgbClr val="000000"/>
                          </a:solidFill>
                          <a:latin typeface="Calibri"/>
                        </a:rPr>
                        <a:t>Interactive Read Aloud</a:t>
                      </a:r>
                    </a:p>
                  </a:txBody>
                  <a:tcPr marL="8490" marR="8490" marT="849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1800" b="0" i="0" u="none" strike="noStrike">
                          <a:solidFill>
                            <a:srgbClr val="000000"/>
                          </a:solidFill>
                          <a:latin typeface="Calibri"/>
                        </a:rPr>
                        <a:t>10-20 mins</a:t>
                      </a:r>
                    </a:p>
                  </a:txBody>
                  <a:tcPr marL="8490" marR="8490" marT="849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1800" b="0" i="0" u="none" strike="noStrike">
                          <a:solidFill>
                            <a:srgbClr val="000000"/>
                          </a:solidFill>
                          <a:latin typeface="Calibri"/>
                        </a:rPr>
                        <a:t>5x/week</a:t>
                      </a:r>
                    </a:p>
                  </a:txBody>
                  <a:tcPr marL="8490" marR="8490" marT="849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1800" b="0" i="0" u="none" strike="noStrike">
                          <a:solidFill>
                            <a:srgbClr val="000000"/>
                          </a:solidFill>
                          <a:latin typeface="Calibri"/>
                        </a:rPr>
                        <a:t>non-negotiable</a:t>
                      </a:r>
                    </a:p>
                  </a:txBody>
                  <a:tcPr marL="8490" marR="8490" marT="849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549962">
                <a:tc>
                  <a:txBody>
                    <a:bodyPr/>
                    <a:lstStyle/>
                    <a:p>
                      <a:pPr algn="l" fontAlgn="b"/>
                      <a:r>
                        <a:rPr lang="en-US" sz="1800" b="0" i="0" u="none" strike="noStrike">
                          <a:solidFill>
                            <a:srgbClr val="000000"/>
                          </a:solidFill>
                          <a:latin typeface="Calibri"/>
                        </a:rPr>
                        <a:t>Reading Workshop</a:t>
                      </a:r>
                    </a:p>
                  </a:txBody>
                  <a:tcPr marL="8490" marR="8490" marT="849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1800" b="0" i="0" u="none" strike="noStrike" dirty="0">
                          <a:solidFill>
                            <a:srgbClr val="000000"/>
                          </a:solidFill>
                          <a:latin typeface="Calibri"/>
                        </a:rPr>
                        <a:t>60 </a:t>
                      </a:r>
                      <a:r>
                        <a:rPr lang="en-US" sz="1800" b="0" i="0" u="none" strike="noStrike" dirty="0" err="1">
                          <a:solidFill>
                            <a:srgbClr val="000000"/>
                          </a:solidFill>
                          <a:latin typeface="Calibri"/>
                        </a:rPr>
                        <a:t>mins</a:t>
                      </a:r>
                      <a:endParaRPr lang="en-US" sz="1800" b="0" i="0" u="none" strike="noStrike" dirty="0">
                        <a:solidFill>
                          <a:srgbClr val="000000"/>
                        </a:solidFill>
                        <a:latin typeface="Calibri"/>
                      </a:endParaRPr>
                    </a:p>
                  </a:txBody>
                  <a:tcPr marL="8490" marR="8490" marT="849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1800" b="0" i="0" u="none" strike="noStrike">
                          <a:solidFill>
                            <a:srgbClr val="000000"/>
                          </a:solidFill>
                          <a:latin typeface="Calibri"/>
                        </a:rPr>
                        <a:t>5x/week</a:t>
                      </a:r>
                    </a:p>
                  </a:txBody>
                  <a:tcPr marL="8490" marR="8490" marT="849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1800" b="0" i="1" u="none" strike="noStrike">
                          <a:solidFill>
                            <a:srgbClr val="000000"/>
                          </a:solidFill>
                          <a:latin typeface="Calibri"/>
                        </a:rPr>
                        <a:t>small groups</a:t>
                      </a:r>
                      <a:r>
                        <a:rPr lang="en-US" sz="1800" b="0" i="0" u="none" strike="noStrike">
                          <a:solidFill>
                            <a:srgbClr val="000000"/>
                          </a:solidFill>
                          <a:latin typeface="Calibri"/>
                        </a:rPr>
                        <a:t>: non-negotiable; </a:t>
                      </a:r>
                      <a:r>
                        <a:rPr lang="en-US" sz="1800" b="0" i="1" u="none" strike="noStrike">
                          <a:solidFill>
                            <a:srgbClr val="000000"/>
                          </a:solidFill>
                          <a:latin typeface="Calibri"/>
                        </a:rPr>
                        <a:t>conferences:</a:t>
                      </a:r>
                      <a:r>
                        <a:rPr lang="en-US" sz="1800" b="0" i="0" u="none" strike="noStrike">
                          <a:solidFill>
                            <a:srgbClr val="000000"/>
                          </a:solidFill>
                          <a:latin typeface="Calibri"/>
                        </a:rPr>
                        <a:t> reduce</a:t>
                      </a:r>
                      <a:endParaRPr lang="en-US" sz="1800" b="0" i="1" u="none" strike="noStrike">
                        <a:solidFill>
                          <a:srgbClr val="000000"/>
                        </a:solidFill>
                        <a:latin typeface="Calibri"/>
                      </a:endParaRPr>
                    </a:p>
                  </a:txBody>
                  <a:tcPr marL="8490" marR="8490" marT="849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505849">
                <a:tc>
                  <a:txBody>
                    <a:bodyPr/>
                    <a:lstStyle/>
                    <a:p>
                      <a:pPr algn="l" fontAlgn="b"/>
                      <a:r>
                        <a:rPr lang="en-US" sz="1800" b="0" i="0" u="none" strike="noStrike">
                          <a:solidFill>
                            <a:srgbClr val="000000"/>
                          </a:solidFill>
                          <a:latin typeface="Calibri"/>
                        </a:rPr>
                        <a:t>Interactive Writing</a:t>
                      </a:r>
                    </a:p>
                  </a:txBody>
                  <a:tcPr marL="8490" marR="8490" marT="849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1800" b="0" i="0" u="none" strike="noStrike">
                          <a:solidFill>
                            <a:srgbClr val="000000"/>
                          </a:solidFill>
                          <a:latin typeface="Calibri"/>
                        </a:rPr>
                        <a:t>10-15 mins</a:t>
                      </a:r>
                    </a:p>
                  </a:txBody>
                  <a:tcPr marL="8490" marR="8490" marT="849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1800" b="0" i="0" u="none" strike="noStrike">
                          <a:solidFill>
                            <a:srgbClr val="000000"/>
                          </a:solidFill>
                          <a:latin typeface="Calibri"/>
                        </a:rPr>
                        <a:t>as needed</a:t>
                      </a:r>
                    </a:p>
                  </a:txBody>
                  <a:tcPr marL="8490" marR="8490" marT="849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1800" b="0" i="0" u="none" strike="noStrike">
                          <a:solidFill>
                            <a:srgbClr val="000000"/>
                          </a:solidFill>
                          <a:latin typeface="Calibri"/>
                        </a:rPr>
                        <a:t>as needed</a:t>
                      </a:r>
                    </a:p>
                  </a:txBody>
                  <a:tcPr marL="8490" marR="8490" marT="849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505849">
                <a:tc>
                  <a:txBody>
                    <a:bodyPr/>
                    <a:lstStyle/>
                    <a:p>
                      <a:pPr algn="l" fontAlgn="b"/>
                      <a:r>
                        <a:rPr lang="en-US" sz="1800" b="0" i="0" u="none" strike="noStrike">
                          <a:solidFill>
                            <a:srgbClr val="000000"/>
                          </a:solidFill>
                          <a:latin typeface="Calibri"/>
                        </a:rPr>
                        <a:t>Writing Workshop</a:t>
                      </a:r>
                    </a:p>
                  </a:txBody>
                  <a:tcPr marL="8490" marR="8490" marT="849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1800" b="0" i="0" u="none" strike="noStrike">
                          <a:solidFill>
                            <a:srgbClr val="000000"/>
                          </a:solidFill>
                          <a:latin typeface="Calibri"/>
                        </a:rPr>
                        <a:t>45-60 mins</a:t>
                      </a:r>
                    </a:p>
                  </a:txBody>
                  <a:tcPr marL="8490" marR="8490" marT="849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1800" b="0" i="0" u="none" strike="noStrike">
                          <a:solidFill>
                            <a:srgbClr val="000000"/>
                          </a:solidFill>
                          <a:latin typeface="Calibri"/>
                        </a:rPr>
                        <a:t>5x/week</a:t>
                      </a:r>
                    </a:p>
                  </a:txBody>
                  <a:tcPr marL="8490" marR="8490" marT="849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1800" b="0" i="0" u="none" strike="noStrike">
                          <a:solidFill>
                            <a:srgbClr val="000000"/>
                          </a:solidFill>
                          <a:latin typeface="Calibri"/>
                        </a:rPr>
                        <a:t>non-negotiable</a:t>
                      </a:r>
                    </a:p>
                  </a:txBody>
                  <a:tcPr marL="8490" marR="8490" marT="849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505849">
                <a:tc>
                  <a:txBody>
                    <a:bodyPr/>
                    <a:lstStyle/>
                    <a:p>
                      <a:pPr algn="l" fontAlgn="b"/>
                      <a:r>
                        <a:rPr lang="en-US" sz="1800" b="0" i="0" u="none" strike="noStrike">
                          <a:solidFill>
                            <a:srgbClr val="000000"/>
                          </a:solidFill>
                          <a:latin typeface="Calibri"/>
                        </a:rPr>
                        <a:t>Word Study</a:t>
                      </a:r>
                    </a:p>
                  </a:txBody>
                  <a:tcPr marL="8490" marR="8490" marT="849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1800" b="0" i="0" u="none" strike="noStrike">
                          <a:solidFill>
                            <a:srgbClr val="000000"/>
                          </a:solidFill>
                          <a:latin typeface="Calibri"/>
                        </a:rPr>
                        <a:t>10-20 mins</a:t>
                      </a:r>
                    </a:p>
                  </a:txBody>
                  <a:tcPr marL="8490" marR="8490" marT="8490" marB="0" anchor="b">
                    <a:lnL>
                      <a:noFill/>
                    </a:lnL>
                    <a:lnR>
                      <a:noFill/>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latin typeface="Calibri"/>
                        </a:rPr>
                        <a:t>5x/week</a:t>
                      </a:r>
                    </a:p>
                  </a:txBody>
                  <a:tcPr marL="8490" marR="8490" marT="849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1800" b="0" i="0" u="none" strike="noStrike">
                          <a:solidFill>
                            <a:srgbClr val="000000"/>
                          </a:solidFill>
                          <a:latin typeface="Calibri"/>
                        </a:rPr>
                        <a:t>reduce to 3-4x/week</a:t>
                      </a:r>
                    </a:p>
                  </a:txBody>
                  <a:tcPr marL="8490" marR="8490" marT="849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505849">
                <a:tc>
                  <a:txBody>
                    <a:bodyPr/>
                    <a:lstStyle/>
                    <a:p>
                      <a:pPr algn="l" fontAlgn="b"/>
                      <a:endParaRPr lang="en-US" sz="1800" b="0" i="0" u="none" strike="noStrike">
                        <a:solidFill>
                          <a:srgbClr val="000000"/>
                        </a:solidFill>
                        <a:latin typeface="Calibri"/>
                      </a:endParaRPr>
                    </a:p>
                  </a:txBody>
                  <a:tcPr marL="8490" marR="8490" marT="849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a:noFill/>
                    </a:lnB>
                  </a:tcPr>
                </a:tc>
                <a:tc>
                  <a:txBody>
                    <a:bodyPr/>
                    <a:lstStyle/>
                    <a:p>
                      <a:pPr algn="ctr" fontAlgn="b"/>
                      <a:r>
                        <a:rPr lang="en-US" sz="1800" b="0" i="0" u="none" strike="noStrike">
                          <a:solidFill>
                            <a:srgbClr val="000000"/>
                          </a:solidFill>
                          <a:latin typeface="Calibri"/>
                        </a:rPr>
                        <a:t>145-195 mins</a:t>
                      </a:r>
                    </a:p>
                  </a:txBody>
                  <a:tcPr marL="8490" marR="8490" marT="849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endParaRPr lang="en-US" sz="1800" b="0" i="0" u="none" strike="noStrike">
                        <a:solidFill>
                          <a:srgbClr val="000000"/>
                        </a:solidFill>
                        <a:latin typeface="Calibri"/>
                      </a:endParaRPr>
                    </a:p>
                  </a:txBody>
                  <a:tcPr marL="8490" marR="8490" marT="849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a:noFill/>
                    </a:lnB>
                  </a:tcPr>
                </a:tc>
                <a:tc>
                  <a:txBody>
                    <a:bodyPr/>
                    <a:lstStyle/>
                    <a:p>
                      <a:pPr algn="l" fontAlgn="b"/>
                      <a:endParaRPr lang="en-US" sz="1800" b="0" i="0" u="none" strike="noStrike" dirty="0">
                        <a:solidFill>
                          <a:srgbClr val="000000"/>
                        </a:solidFill>
                        <a:latin typeface="Calibri"/>
                      </a:endParaRPr>
                    </a:p>
                  </a:txBody>
                  <a:tcPr marL="8490" marR="8490" marT="8490" marB="0" anchor="b">
                    <a:lnL>
                      <a:noFill/>
                    </a:lnL>
                    <a:lnR>
                      <a:noFill/>
                    </a:lnR>
                    <a:lnT w="6350" cap="flat" cmpd="sng" algn="ctr">
                      <a:solidFill>
                        <a:srgbClr val="000000"/>
                      </a:solidFill>
                      <a:prstDash val="dot"/>
                      <a:round/>
                      <a:headEnd type="none" w="med" len="med"/>
                      <a:tailEnd type="none" w="med" len="med"/>
                    </a:lnT>
                    <a:lnB>
                      <a:noFill/>
                    </a:lnB>
                  </a:tcPr>
                </a:tc>
              </a:tr>
            </a:tbl>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558800" y="338667"/>
            <a:ext cx="8077200" cy="4801314"/>
          </a:xfrm>
          <a:prstGeom prst="rect">
            <a:avLst/>
          </a:prstGeom>
          <a:noFill/>
        </p:spPr>
        <p:txBody>
          <a:bodyPr wrap="square" rtlCol="0">
            <a:spAutoFit/>
          </a:bodyPr>
          <a:lstStyle/>
          <a:p>
            <a:r>
              <a:rPr lang="en-US" dirty="0" smtClean="0"/>
              <a:t>Sharing/Closure</a:t>
            </a:r>
          </a:p>
          <a:p>
            <a:endParaRPr lang="en-US" sz="4800" dirty="0" smtClean="0"/>
          </a:p>
          <a:p>
            <a:pPr marL="342900" indent="-342900">
              <a:buAutoNum type="arabicPeriod"/>
            </a:pPr>
            <a:r>
              <a:rPr lang="en-US" sz="4800" dirty="0" smtClean="0"/>
              <a:t>Summarize Your Learning</a:t>
            </a:r>
          </a:p>
          <a:p>
            <a:pPr marL="342900" indent="-342900"/>
            <a:endParaRPr lang="en-US" sz="4800" dirty="0" smtClean="0"/>
          </a:p>
          <a:p>
            <a:pPr marL="342900" indent="-342900">
              <a:buAutoNum type="arabicPeriod"/>
            </a:pPr>
            <a:r>
              <a:rPr lang="en-US" sz="4800" dirty="0" smtClean="0"/>
              <a:t>Share Your Thinking</a:t>
            </a:r>
          </a:p>
          <a:p>
            <a:pPr marL="342900" indent="-342900"/>
            <a:endParaRPr lang="en-US" sz="4800" dirty="0" smtClean="0"/>
          </a:p>
          <a:p>
            <a:pPr marL="342900" indent="-342900">
              <a:buAutoNum type="arabicPeriod"/>
            </a:pPr>
            <a:r>
              <a:rPr lang="en-US" sz="4800" dirty="0" smtClean="0"/>
              <a:t>Any Clarifying Questions</a:t>
            </a:r>
            <a:endParaRPr lang="en-US" sz="4800"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50" name="TextBox 1"/>
          <p:cNvSpPr txBox="1">
            <a:spLocks noChangeArrowheads="1"/>
          </p:cNvSpPr>
          <p:nvPr/>
        </p:nvSpPr>
        <p:spPr bwMode="auto">
          <a:xfrm>
            <a:off x="304794" y="198987"/>
            <a:ext cx="8462434" cy="1323439"/>
          </a:xfrm>
          <a:prstGeom prst="rect">
            <a:avLst/>
          </a:prstGeom>
          <a:noFill/>
          <a:ln w="9525">
            <a:noFill/>
            <a:miter lim="800000"/>
            <a:headEnd/>
            <a:tailEnd/>
          </a:ln>
        </p:spPr>
        <p:txBody>
          <a:bodyPr wrap="square">
            <a:spAutoFit/>
          </a:bodyPr>
          <a:lstStyle/>
          <a:p>
            <a:pPr algn="ctr"/>
            <a:r>
              <a:rPr lang="en-US" sz="40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Calibri" pitchFamily="34" charset="0"/>
              </a:rPr>
              <a:t>Components of a Comprehensive Core Literacy Program</a:t>
            </a:r>
            <a:endParaRPr lang="en-US" sz="40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Calibri" pitchFamily="34" charset="0"/>
            </a:endParaRPr>
          </a:p>
        </p:txBody>
      </p:sp>
      <p:sp>
        <p:nvSpPr>
          <p:cNvPr id="3" name="TextBox 2"/>
          <p:cNvSpPr txBox="1"/>
          <p:nvPr/>
        </p:nvSpPr>
        <p:spPr>
          <a:xfrm>
            <a:off x="436041" y="1460977"/>
            <a:ext cx="7670800" cy="5262980"/>
          </a:xfrm>
          <a:prstGeom prst="rect">
            <a:avLst/>
          </a:prstGeom>
          <a:noFill/>
        </p:spPr>
        <p:txBody>
          <a:bodyPr wrap="square" rtlCol="0">
            <a:spAutoFit/>
          </a:bodyPr>
          <a:lstStyle/>
          <a:p>
            <a:r>
              <a:rPr lang="en-US" sz="2800" dirty="0" smtClean="0"/>
              <a:t>Turn and Talk….</a:t>
            </a:r>
          </a:p>
          <a:p>
            <a:endParaRPr lang="en-US" sz="2800" dirty="0" smtClean="0"/>
          </a:p>
          <a:p>
            <a:r>
              <a:rPr lang="en-US" sz="2800" dirty="0" smtClean="0"/>
              <a:t>Read Aloud</a:t>
            </a:r>
          </a:p>
          <a:p>
            <a:r>
              <a:rPr lang="en-US" sz="2800" dirty="0" smtClean="0"/>
              <a:t>Interactive Read Aloud</a:t>
            </a:r>
          </a:p>
          <a:p>
            <a:r>
              <a:rPr lang="en-US" sz="2800" dirty="0" smtClean="0"/>
              <a:t>Shared Reading</a:t>
            </a:r>
          </a:p>
          <a:p>
            <a:r>
              <a:rPr lang="en-US" sz="2800" dirty="0" smtClean="0"/>
              <a:t>Reading Workshop</a:t>
            </a:r>
          </a:p>
          <a:p>
            <a:r>
              <a:rPr lang="en-US" sz="2800" dirty="0" smtClean="0"/>
              <a:t>Small Group Reading/Conferring</a:t>
            </a:r>
          </a:p>
          <a:p>
            <a:r>
              <a:rPr lang="en-US" sz="2800" dirty="0" smtClean="0"/>
              <a:t>Interactive Writing</a:t>
            </a:r>
          </a:p>
          <a:p>
            <a:r>
              <a:rPr lang="en-US" sz="2800" dirty="0" smtClean="0"/>
              <a:t>Shared Writing</a:t>
            </a:r>
          </a:p>
          <a:p>
            <a:r>
              <a:rPr lang="en-US" sz="2800" dirty="0" smtClean="0"/>
              <a:t>Writing Workshop</a:t>
            </a:r>
          </a:p>
          <a:p>
            <a:r>
              <a:rPr lang="en-US" sz="2800" dirty="0" smtClean="0"/>
              <a:t>Small Group Writing/Conferring</a:t>
            </a:r>
          </a:p>
          <a:p>
            <a:r>
              <a:rPr lang="en-US" sz="2800" dirty="0" smtClean="0"/>
              <a:t>Word Study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50000" decel="5000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2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2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accel="50000" decel="5000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2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20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accel="50000" decel="5000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20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20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accel="50000" decel="50000"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20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20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accel="50000" decel="50000"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20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20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accel="50000" decel="5000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20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20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accel="50000" decel="50000" fill="hold" grpId="0" nodeType="click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 calcmode="lin" valueType="num">
                                      <p:cBhvr additive="base">
                                        <p:cTn id="43" dur="20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4" dur="20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accel="50000" decel="50000" fill="hold" grpId="0" nodeType="clickEffect">
                                  <p:stCondLst>
                                    <p:cond delay="0"/>
                                  </p:stCondLst>
                                  <p:childTnLst>
                                    <p:set>
                                      <p:cBhvr>
                                        <p:cTn id="48" dur="1" fill="hold">
                                          <p:stCondLst>
                                            <p:cond delay="0"/>
                                          </p:stCondLst>
                                        </p:cTn>
                                        <p:tgtEl>
                                          <p:spTgt spid="3">
                                            <p:txEl>
                                              <p:pRg st="8" end="8"/>
                                            </p:txEl>
                                          </p:spTgt>
                                        </p:tgtEl>
                                        <p:attrNameLst>
                                          <p:attrName>style.visibility</p:attrName>
                                        </p:attrNameLst>
                                      </p:cBhvr>
                                      <p:to>
                                        <p:strVal val="visible"/>
                                      </p:to>
                                    </p:set>
                                    <p:anim calcmode="lin" valueType="num">
                                      <p:cBhvr additive="base">
                                        <p:cTn id="49" dur="20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0" dur="20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accel="50000" decel="50000" fill="hold" grpId="0" nodeType="clickEffect">
                                  <p:stCondLst>
                                    <p:cond delay="0"/>
                                  </p:stCondLst>
                                  <p:childTnLst>
                                    <p:set>
                                      <p:cBhvr>
                                        <p:cTn id="54" dur="1" fill="hold">
                                          <p:stCondLst>
                                            <p:cond delay="0"/>
                                          </p:stCondLst>
                                        </p:cTn>
                                        <p:tgtEl>
                                          <p:spTgt spid="3">
                                            <p:txEl>
                                              <p:pRg st="9" end="9"/>
                                            </p:txEl>
                                          </p:spTgt>
                                        </p:tgtEl>
                                        <p:attrNameLst>
                                          <p:attrName>style.visibility</p:attrName>
                                        </p:attrNameLst>
                                      </p:cBhvr>
                                      <p:to>
                                        <p:strVal val="visible"/>
                                      </p:to>
                                    </p:set>
                                    <p:anim calcmode="lin" valueType="num">
                                      <p:cBhvr additive="base">
                                        <p:cTn id="55" dur="20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56" dur="20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accel="50000" decel="50000" fill="hold" grpId="0" nodeType="clickEffect">
                                  <p:stCondLst>
                                    <p:cond delay="0"/>
                                  </p:stCondLst>
                                  <p:childTnLst>
                                    <p:set>
                                      <p:cBhvr>
                                        <p:cTn id="60" dur="1" fill="hold">
                                          <p:stCondLst>
                                            <p:cond delay="0"/>
                                          </p:stCondLst>
                                        </p:cTn>
                                        <p:tgtEl>
                                          <p:spTgt spid="3">
                                            <p:txEl>
                                              <p:pRg st="10" end="10"/>
                                            </p:txEl>
                                          </p:spTgt>
                                        </p:tgtEl>
                                        <p:attrNameLst>
                                          <p:attrName>style.visibility</p:attrName>
                                        </p:attrNameLst>
                                      </p:cBhvr>
                                      <p:to>
                                        <p:strVal val="visible"/>
                                      </p:to>
                                    </p:set>
                                    <p:anim calcmode="lin" valueType="num">
                                      <p:cBhvr additive="base">
                                        <p:cTn id="61" dur="20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62" dur="20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accel="50000" decel="50000" fill="hold" grpId="0" nodeType="clickEffect">
                                  <p:stCondLst>
                                    <p:cond delay="0"/>
                                  </p:stCondLst>
                                  <p:childTnLst>
                                    <p:set>
                                      <p:cBhvr>
                                        <p:cTn id="66" dur="1" fill="hold">
                                          <p:stCondLst>
                                            <p:cond delay="0"/>
                                          </p:stCondLst>
                                        </p:cTn>
                                        <p:tgtEl>
                                          <p:spTgt spid="3">
                                            <p:txEl>
                                              <p:pRg st="11" end="11"/>
                                            </p:txEl>
                                          </p:spTgt>
                                        </p:tgtEl>
                                        <p:attrNameLst>
                                          <p:attrName>style.visibility</p:attrName>
                                        </p:attrNameLst>
                                      </p:cBhvr>
                                      <p:to>
                                        <p:strVal val="visible"/>
                                      </p:to>
                                    </p:set>
                                    <p:anim calcmode="lin" valueType="num">
                                      <p:cBhvr additive="base">
                                        <p:cTn id="67" dur="20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68" dur="20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Oval 1"/>
          <p:cNvSpPr/>
          <p:nvPr/>
        </p:nvSpPr>
        <p:spPr>
          <a:xfrm>
            <a:off x="3860805" y="2807858"/>
            <a:ext cx="1523996" cy="1574800"/>
          </a:xfrm>
          <a:prstGeom prst="ellipse">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TextBox 2"/>
          <p:cNvSpPr txBox="1"/>
          <p:nvPr/>
        </p:nvSpPr>
        <p:spPr>
          <a:xfrm>
            <a:off x="3860805" y="3087267"/>
            <a:ext cx="1523996" cy="738664"/>
          </a:xfrm>
          <a:prstGeom prst="rect">
            <a:avLst/>
          </a:prstGeom>
          <a:noFill/>
        </p:spPr>
        <p:txBody>
          <a:bodyPr wrap="square" rtlCol="0">
            <a:spAutoFit/>
          </a:bodyPr>
          <a:lstStyle/>
          <a:p>
            <a:pPr algn="ctr"/>
            <a:r>
              <a:rPr lang="en-US" sz="1400" dirty="0" smtClean="0"/>
              <a:t> </a:t>
            </a:r>
            <a:r>
              <a:rPr lang="en-US" sz="1400" b="1" dirty="0" smtClean="0"/>
              <a:t>Comprehensive Core Literacy</a:t>
            </a:r>
            <a:endParaRPr lang="en-US" sz="1400" b="1" dirty="0"/>
          </a:p>
        </p:txBody>
      </p:sp>
      <p:cxnSp>
        <p:nvCxnSpPr>
          <p:cNvPr id="6" name="Straight Arrow Connector 5"/>
          <p:cNvCxnSpPr/>
          <p:nvPr/>
        </p:nvCxnSpPr>
        <p:spPr>
          <a:xfrm rot="10800000">
            <a:off x="2912533" y="2308349"/>
            <a:ext cx="982147" cy="94458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7" name="TextBox 6"/>
          <p:cNvSpPr txBox="1"/>
          <p:nvPr/>
        </p:nvSpPr>
        <p:spPr>
          <a:xfrm>
            <a:off x="254000" y="118549"/>
            <a:ext cx="2658531" cy="1754327"/>
          </a:xfrm>
          <a:prstGeom prst="rect">
            <a:avLst/>
          </a:prstGeom>
          <a:noFill/>
        </p:spPr>
        <p:txBody>
          <a:bodyPr wrap="square" rtlCol="0">
            <a:spAutoFit/>
          </a:bodyPr>
          <a:lstStyle/>
          <a:p>
            <a:pPr>
              <a:buFont typeface="Arial"/>
              <a:buChar char="•"/>
            </a:pPr>
            <a:r>
              <a:rPr lang="en-US" dirty="0" smtClean="0"/>
              <a:t>Demonstrate proficient reading</a:t>
            </a:r>
          </a:p>
          <a:p>
            <a:pPr>
              <a:buFont typeface="Arial"/>
              <a:buChar char="•"/>
            </a:pPr>
            <a:r>
              <a:rPr lang="en-US" dirty="0" smtClean="0"/>
              <a:t>expand access to text beyond child’s ability</a:t>
            </a:r>
          </a:p>
          <a:p>
            <a:pPr>
              <a:buFont typeface="Arial"/>
              <a:buChar char="•"/>
            </a:pPr>
            <a:r>
              <a:rPr lang="en-US" dirty="0" smtClean="0"/>
              <a:t>exposure to a variety of genres.</a:t>
            </a:r>
            <a:endParaRPr lang="en-US" dirty="0"/>
          </a:p>
        </p:txBody>
      </p:sp>
      <p:sp>
        <p:nvSpPr>
          <p:cNvPr id="9" name="TextBox 8"/>
          <p:cNvSpPr txBox="1"/>
          <p:nvPr/>
        </p:nvSpPr>
        <p:spPr>
          <a:xfrm rot="18600456">
            <a:off x="355696" y="309863"/>
            <a:ext cx="2269067" cy="1323439"/>
          </a:xfrm>
          <a:prstGeom prst="rect">
            <a:avLst/>
          </a:prstGeom>
          <a:noFill/>
        </p:spPr>
        <p:txBody>
          <a:bodyPr wrap="square" rtlCol="0">
            <a:spAutoFit/>
          </a:bodyPr>
          <a:lstStyle/>
          <a:p>
            <a:pPr algn="ctr"/>
            <a:r>
              <a:rPr lang="en-US" sz="4000" b="1" dirty="0" smtClean="0"/>
              <a:t>Shared Reading</a:t>
            </a:r>
            <a:endParaRPr lang="en-US" sz="4000" b="1" dirty="0"/>
          </a:p>
        </p:txBody>
      </p:sp>
      <p:cxnSp>
        <p:nvCxnSpPr>
          <p:cNvPr id="10" name="Straight Arrow Connector 9"/>
          <p:cNvCxnSpPr/>
          <p:nvPr/>
        </p:nvCxnSpPr>
        <p:spPr>
          <a:xfrm rot="10800000">
            <a:off x="2726459" y="3663523"/>
            <a:ext cx="1134346"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4" name="TextBox 13"/>
          <p:cNvSpPr txBox="1"/>
          <p:nvPr/>
        </p:nvSpPr>
        <p:spPr>
          <a:xfrm>
            <a:off x="254000" y="2088220"/>
            <a:ext cx="2201333" cy="2862323"/>
          </a:xfrm>
          <a:prstGeom prst="rect">
            <a:avLst/>
          </a:prstGeom>
          <a:noFill/>
        </p:spPr>
        <p:txBody>
          <a:bodyPr wrap="square" rtlCol="0">
            <a:spAutoFit/>
          </a:bodyPr>
          <a:lstStyle/>
          <a:p>
            <a:pPr>
              <a:buFont typeface="Arial"/>
              <a:buChar char="•"/>
            </a:pPr>
            <a:r>
              <a:rPr lang="en-US" dirty="0" smtClean="0"/>
              <a:t>explicit teaching point to begin</a:t>
            </a:r>
          </a:p>
          <a:p>
            <a:pPr>
              <a:buFont typeface="Arial"/>
              <a:buChar char="•"/>
            </a:pPr>
            <a:r>
              <a:rPr lang="en-US" dirty="0" smtClean="0"/>
              <a:t>child chooses the text</a:t>
            </a:r>
          </a:p>
          <a:p>
            <a:pPr>
              <a:buFont typeface="Arial"/>
              <a:buChar char="•"/>
            </a:pPr>
            <a:r>
              <a:rPr lang="en-US" dirty="0" smtClean="0"/>
              <a:t>child practices at independent level</a:t>
            </a:r>
          </a:p>
          <a:p>
            <a:pPr>
              <a:buFont typeface="Arial"/>
              <a:buChar char="•"/>
            </a:pPr>
            <a:r>
              <a:rPr lang="en-US" dirty="0" smtClean="0"/>
              <a:t>teacher confers/sees small group</a:t>
            </a:r>
          </a:p>
          <a:p>
            <a:pPr>
              <a:buFont typeface="Arial"/>
              <a:buChar char="•"/>
            </a:pPr>
            <a:r>
              <a:rPr lang="en-US" dirty="0" smtClean="0"/>
              <a:t>share captures the work of the time</a:t>
            </a:r>
          </a:p>
        </p:txBody>
      </p:sp>
      <p:sp>
        <p:nvSpPr>
          <p:cNvPr id="15" name="TextBox 14"/>
          <p:cNvSpPr txBox="1"/>
          <p:nvPr/>
        </p:nvSpPr>
        <p:spPr>
          <a:xfrm rot="18725875">
            <a:off x="102130" y="2294782"/>
            <a:ext cx="2777067" cy="1323439"/>
          </a:xfrm>
          <a:prstGeom prst="rect">
            <a:avLst/>
          </a:prstGeom>
          <a:noFill/>
        </p:spPr>
        <p:txBody>
          <a:bodyPr wrap="square" rtlCol="0">
            <a:spAutoFit/>
          </a:bodyPr>
          <a:lstStyle/>
          <a:p>
            <a:r>
              <a:rPr lang="en-US" sz="4000" b="1" dirty="0" smtClean="0"/>
              <a:t>Reading Workshop</a:t>
            </a:r>
            <a:endParaRPr lang="en-US" sz="4000" b="1" dirty="0"/>
          </a:p>
        </p:txBody>
      </p:sp>
      <p:cxnSp>
        <p:nvCxnSpPr>
          <p:cNvPr id="18" name="Straight Arrow Connector 17"/>
          <p:cNvCxnSpPr>
            <a:stCxn id="2" idx="3"/>
          </p:cNvCxnSpPr>
          <p:nvPr/>
        </p:nvCxnSpPr>
        <p:spPr>
          <a:xfrm rot="5400000">
            <a:off x="3346653" y="4044660"/>
            <a:ext cx="629963" cy="84471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0" name="TextBox 19"/>
          <p:cNvSpPr txBox="1"/>
          <p:nvPr/>
        </p:nvSpPr>
        <p:spPr>
          <a:xfrm>
            <a:off x="0" y="5069809"/>
            <a:ext cx="3014133" cy="1754327"/>
          </a:xfrm>
          <a:prstGeom prst="rect">
            <a:avLst/>
          </a:prstGeom>
          <a:noFill/>
        </p:spPr>
        <p:txBody>
          <a:bodyPr wrap="square" rtlCol="0">
            <a:spAutoFit/>
          </a:bodyPr>
          <a:lstStyle/>
          <a:p>
            <a:pPr>
              <a:buFont typeface="Arial"/>
              <a:buChar char="•"/>
            </a:pPr>
            <a:r>
              <a:rPr lang="en-US" dirty="0" smtClean="0"/>
              <a:t>Teacher models targeted skills using </a:t>
            </a:r>
            <a:r>
              <a:rPr lang="en-US" i="1" dirty="0" smtClean="0"/>
              <a:t>think aloud</a:t>
            </a:r>
          </a:p>
          <a:p>
            <a:pPr>
              <a:buFont typeface="Arial"/>
              <a:buChar char="•"/>
            </a:pPr>
            <a:r>
              <a:rPr lang="en-US" dirty="0" smtClean="0"/>
              <a:t>Students actively engaged in thinking and talking about text</a:t>
            </a:r>
          </a:p>
          <a:p>
            <a:pPr>
              <a:buFont typeface="Arial"/>
              <a:buChar char="•"/>
            </a:pPr>
            <a:r>
              <a:rPr lang="en-US" dirty="0" smtClean="0"/>
              <a:t>Teacher uses mentor texts</a:t>
            </a:r>
            <a:endParaRPr lang="en-US" dirty="0"/>
          </a:p>
        </p:txBody>
      </p:sp>
      <p:sp>
        <p:nvSpPr>
          <p:cNvPr id="21" name="Rectangle 20"/>
          <p:cNvSpPr/>
          <p:nvPr/>
        </p:nvSpPr>
        <p:spPr>
          <a:xfrm rot="19285076">
            <a:off x="160310" y="4682250"/>
            <a:ext cx="3087991" cy="1323439"/>
          </a:xfrm>
          <a:prstGeom prst="rect">
            <a:avLst/>
          </a:prstGeom>
        </p:spPr>
        <p:txBody>
          <a:bodyPr wrap="square">
            <a:spAutoFit/>
          </a:bodyPr>
          <a:lstStyle/>
          <a:p>
            <a:r>
              <a:rPr lang="en-US" sz="4000" b="1" dirty="0" smtClean="0"/>
              <a:t>Interactive Read Aloud</a:t>
            </a:r>
            <a:endParaRPr lang="en-US" sz="4000" b="1" dirty="0"/>
          </a:p>
        </p:txBody>
      </p:sp>
      <p:cxnSp>
        <p:nvCxnSpPr>
          <p:cNvPr id="22" name="Straight Arrow Connector 21"/>
          <p:cNvCxnSpPr/>
          <p:nvPr/>
        </p:nvCxnSpPr>
        <p:spPr>
          <a:xfrm rot="5400000" flipH="1" flipV="1">
            <a:off x="4105446" y="2305585"/>
            <a:ext cx="865418"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4" name="Straight Arrow Connector 23"/>
          <p:cNvCxnSpPr/>
          <p:nvPr/>
        </p:nvCxnSpPr>
        <p:spPr>
          <a:xfrm rot="5400000">
            <a:off x="4008699" y="4912114"/>
            <a:ext cx="1060499"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7" name="TextBox 26"/>
          <p:cNvSpPr txBox="1"/>
          <p:nvPr/>
        </p:nvSpPr>
        <p:spPr>
          <a:xfrm>
            <a:off x="6333068" y="2947796"/>
            <a:ext cx="2810932" cy="2308324"/>
          </a:xfrm>
          <a:prstGeom prst="rect">
            <a:avLst/>
          </a:prstGeom>
          <a:noFill/>
        </p:spPr>
        <p:txBody>
          <a:bodyPr wrap="square" rtlCol="0">
            <a:spAutoFit/>
          </a:bodyPr>
          <a:lstStyle/>
          <a:p>
            <a:pPr>
              <a:buFont typeface="Arial"/>
              <a:buChar char="•"/>
            </a:pPr>
            <a:r>
              <a:rPr lang="en-US" dirty="0" smtClean="0"/>
              <a:t>Teacher provides a </a:t>
            </a:r>
            <a:r>
              <a:rPr lang="en-US" dirty="0" err="1" smtClean="0"/>
              <a:t>minilesson</a:t>
            </a:r>
            <a:r>
              <a:rPr lang="en-US" dirty="0" smtClean="0"/>
              <a:t> on writing process, craft, etc.</a:t>
            </a:r>
          </a:p>
          <a:p>
            <a:pPr>
              <a:buFont typeface="Arial"/>
              <a:buChar char="•"/>
            </a:pPr>
            <a:r>
              <a:rPr lang="en-US" dirty="0" smtClean="0"/>
              <a:t>Students write independently on a topic of their choosing</a:t>
            </a:r>
          </a:p>
          <a:p>
            <a:pPr>
              <a:buFont typeface="Arial"/>
              <a:buChar char="•"/>
            </a:pPr>
            <a:r>
              <a:rPr lang="en-US" dirty="0" smtClean="0"/>
              <a:t>Teacher confers or meets with small groups.</a:t>
            </a:r>
            <a:endParaRPr lang="en-US" dirty="0"/>
          </a:p>
        </p:txBody>
      </p:sp>
      <p:cxnSp>
        <p:nvCxnSpPr>
          <p:cNvPr id="28" name="Straight Arrow Connector 27"/>
          <p:cNvCxnSpPr/>
          <p:nvPr/>
        </p:nvCxnSpPr>
        <p:spPr>
          <a:xfrm>
            <a:off x="5384801" y="3632476"/>
            <a:ext cx="948267"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0" name="TextBox 29"/>
          <p:cNvSpPr txBox="1"/>
          <p:nvPr/>
        </p:nvSpPr>
        <p:spPr>
          <a:xfrm rot="19443937">
            <a:off x="6242850" y="2769617"/>
            <a:ext cx="2777067" cy="1323439"/>
          </a:xfrm>
          <a:prstGeom prst="rect">
            <a:avLst/>
          </a:prstGeom>
          <a:noFill/>
        </p:spPr>
        <p:txBody>
          <a:bodyPr wrap="square" rtlCol="0">
            <a:spAutoFit/>
          </a:bodyPr>
          <a:lstStyle/>
          <a:p>
            <a:r>
              <a:rPr lang="en-US" sz="4000" b="1" dirty="0" smtClean="0"/>
              <a:t>Writing Workshop</a:t>
            </a:r>
            <a:endParaRPr lang="en-US" sz="4000" b="1" dirty="0"/>
          </a:p>
        </p:txBody>
      </p:sp>
      <p:sp>
        <p:nvSpPr>
          <p:cNvPr id="31" name="TextBox 30"/>
          <p:cNvSpPr txBox="1"/>
          <p:nvPr/>
        </p:nvSpPr>
        <p:spPr>
          <a:xfrm>
            <a:off x="6118766" y="169338"/>
            <a:ext cx="3025234" cy="2585323"/>
          </a:xfrm>
          <a:prstGeom prst="rect">
            <a:avLst/>
          </a:prstGeom>
          <a:noFill/>
        </p:spPr>
        <p:txBody>
          <a:bodyPr wrap="square" rtlCol="0">
            <a:spAutoFit/>
          </a:bodyPr>
          <a:lstStyle/>
          <a:p>
            <a:pPr>
              <a:buFont typeface="Arial"/>
              <a:buChar char="•"/>
            </a:pPr>
            <a:r>
              <a:rPr lang="en-US" dirty="0" smtClean="0"/>
              <a:t>Teacher and student work together to compose a text</a:t>
            </a:r>
          </a:p>
          <a:p>
            <a:pPr>
              <a:buFont typeface="Arial"/>
              <a:buChar char="•"/>
            </a:pPr>
            <a:r>
              <a:rPr lang="en-US" dirty="0" smtClean="0"/>
              <a:t>Teacher acts as a scribe</a:t>
            </a:r>
          </a:p>
          <a:p>
            <a:pPr>
              <a:buFont typeface="Arial"/>
              <a:buChar char="•"/>
            </a:pPr>
            <a:r>
              <a:rPr lang="en-US" dirty="0" smtClean="0"/>
              <a:t>Teacher and student reread text to learn and check message</a:t>
            </a:r>
          </a:p>
          <a:p>
            <a:pPr>
              <a:buFont typeface="Arial"/>
              <a:buChar char="•"/>
            </a:pPr>
            <a:r>
              <a:rPr lang="en-US" dirty="0" smtClean="0"/>
              <a:t>Teacher shares the pen during common writing process/message</a:t>
            </a:r>
            <a:endParaRPr lang="en-US" dirty="0"/>
          </a:p>
        </p:txBody>
      </p:sp>
      <p:sp>
        <p:nvSpPr>
          <p:cNvPr id="32" name="TextBox 31"/>
          <p:cNvSpPr txBox="1"/>
          <p:nvPr/>
        </p:nvSpPr>
        <p:spPr>
          <a:xfrm rot="19708444">
            <a:off x="6160854" y="386011"/>
            <a:ext cx="2929466" cy="1938992"/>
          </a:xfrm>
          <a:prstGeom prst="rect">
            <a:avLst/>
          </a:prstGeom>
          <a:noFill/>
        </p:spPr>
        <p:txBody>
          <a:bodyPr wrap="square" rtlCol="0">
            <a:spAutoFit/>
          </a:bodyPr>
          <a:lstStyle/>
          <a:p>
            <a:r>
              <a:rPr lang="en-US" sz="4000" b="1" dirty="0" smtClean="0"/>
              <a:t>Shared /Interactive Writing</a:t>
            </a:r>
            <a:endParaRPr lang="en-US" sz="4000" b="1" dirty="0"/>
          </a:p>
        </p:txBody>
      </p:sp>
      <p:sp>
        <p:nvSpPr>
          <p:cNvPr id="33" name="TextBox 32"/>
          <p:cNvSpPr txBox="1"/>
          <p:nvPr/>
        </p:nvSpPr>
        <p:spPr>
          <a:xfrm>
            <a:off x="3014133" y="62134"/>
            <a:ext cx="2855975" cy="2031325"/>
          </a:xfrm>
          <a:prstGeom prst="rect">
            <a:avLst/>
          </a:prstGeom>
          <a:noFill/>
        </p:spPr>
        <p:txBody>
          <a:bodyPr wrap="square" rtlCol="0">
            <a:spAutoFit/>
          </a:bodyPr>
          <a:lstStyle/>
          <a:p>
            <a:pPr>
              <a:buFont typeface="Arial"/>
              <a:buChar char="•"/>
            </a:pPr>
            <a:r>
              <a:rPr lang="en-US" dirty="0" smtClean="0"/>
              <a:t>Teacher provides </a:t>
            </a:r>
            <a:r>
              <a:rPr lang="en-US" dirty="0" err="1" smtClean="0"/>
              <a:t>minilesson</a:t>
            </a:r>
            <a:r>
              <a:rPr lang="en-US" dirty="0" smtClean="0"/>
              <a:t> and guided practice on how letters, words work.</a:t>
            </a:r>
          </a:p>
          <a:p>
            <a:pPr>
              <a:buFont typeface="Arial"/>
              <a:buChar char="•"/>
            </a:pPr>
            <a:r>
              <a:rPr lang="en-US" dirty="0" smtClean="0"/>
              <a:t>Students study words across multiple categories of learning</a:t>
            </a:r>
            <a:endParaRPr lang="en-US" dirty="0"/>
          </a:p>
        </p:txBody>
      </p:sp>
      <p:sp>
        <p:nvSpPr>
          <p:cNvPr id="34" name="TextBox 33"/>
          <p:cNvSpPr txBox="1"/>
          <p:nvPr/>
        </p:nvSpPr>
        <p:spPr>
          <a:xfrm>
            <a:off x="3323943" y="508000"/>
            <a:ext cx="2280990" cy="1323439"/>
          </a:xfrm>
          <a:prstGeom prst="rect">
            <a:avLst/>
          </a:prstGeom>
          <a:noFill/>
        </p:spPr>
        <p:txBody>
          <a:bodyPr wrap="square" rtlCol="0">
            <a:spAutoFit/>
          </a:bodyPr>
          <a:lstStyle/>
          <a:p>
            <a:r>
              <a:rPr lang="en-US" sz="4000" b="1" dirty="0" smtClean="0"/>
              <a:t>Word Study</a:t>
            </a:r>
            <a:endParaRPr lang="en-US" sz="4000" b="1" dirty="0"/>
          </a:p>
        </p:txBody>
      </p:sp>
      <p:cxnSp>
        <p:nvCxnSpPr>
          <p:cNvPr id="40" name="Straight Arrow Connector 39"/>
          <p:cNvCxnSpPr/>
          <p:nvPr/>
        </p:nvCxnSpPr>
        <p:spPr>
          <a:xfrm flipV="1">
            <a:off x="5163885" y="2426345"/>
            <a:ext cx="790888" cy="62548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42" name="TextBox 41"/>
          <p:cNvSpPr txBox="1"/>
          <p:nvPr/>
        </p:nvSpPr>
        <p:spPr>
          <a:xfrm>
            <a:off x="3640667" y="5520270"/>
            <a:ext cx="4775200" cy="1200329"/>
          </a:xfrm>
          <a:prstGeom prst="rect">
            <a:avLst/>
          </a:prstGeom>
          <a:noFill/>
        </p:spPr>
        <p:txBody>
          <a:bodyPr wrap="square" rtlCol="0">
            <a:spAutoFit/>
          </a:bodyPr>
          <a:lstStyle/>
          <a:p>
            <a:pPr>
              <a:buFont typeface="Arial"/>
              <a:buChar char="•"/>
            </a:pPr>
            <a:r>
              <a:rPr lang="en-US" dirty="0" smtClean="0"/>
              <a:t>This component can happen inside the workshops or at other times</a:t>
            </a:r>
          </a:p>
          <a:p>
            <a:pPr>
              <a:buFont typeface="Arial"/>
              <a:buChar char="•"/>
            </a:pPr>
            <a:r>
              <a:rPr lang="en-US" dirty="0" smtClean="0"/>
              <a:t>Strategy lessons are taught to small groups</a:t>
            </a:r>
          </a:p>
          <a:p>
            <a:pPr>
              <a:buFont typeface="Arial"/>
              <a:buChar char="•"/>
            </a:pPr>
            <a:r>
              <a:rPr lang="en-US" dirty="0" smtClean="0"/>
              <a:t>Teacher records teaching and progress</a:t>
            </a:r>
            <a:endParaRPr lang="en-US" dirty="0"/>
          </a:p>
        </p:txBody>
      </p:sp>
      <p:sp>
        <p:nvSpPr>
          <p:cNvPr id="43" name="TextBox 42"/>
          <p:cNvSpPr txBox="1"/>
          <p:nvPr/>
        </p:nvSpPr>
        <p:spPr>
          <a:xfrm>
            <a:off x="3894680" y="5443158"/>
            <a:ext cx="3606787" cy="1323439"/>
          </a:xfrm>
          <a:prstGeom prst="rect">
            <a:avLst/>
          </a:prstGeom>
          <a:noFill/>
        </p:spPr>
        <p:txBody>
          <a:bodyPr wrap="square" rtlCol="0">
            <a:spAutoFit/>
          </a:bodyPr>
          <a:lstStyle/>
          <a:p>
            <a:r>
              <a:rPr lang="en-US" sz="4000" b="1" dirty="0" smtClean="0"/>
              <a:t>Small Group Teaching</a:t>
            </a:r>
            <a:endParaRPr lang="en-US" sz="40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circle(in)">
                                      <p:cBhvr>
                                        <p:cTn id="7" dur="20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7">
                                            <p:txEl>
                                              <p:pRg st="1" end="1"/>
                                            </p:txEl>
                                          </p:spTgt>
                                        </p:tgtEl>
                                        <p:attrNameLst>
                                          <p:attrName>style.visibility</p:attrName>
                                        </p:attrNameLst>
                                      </p:cBhvr>
                                      <p:to>
                                        <p:strVal val="visible"/>
                                      </p:to>
                                    </p:set>
                                    <p:animEffect transition="in" filter="circle(in)">
                                      <p:cBhvr>
                                        <p:cTn id="12" dur="2000"/>
                                        <p:tgtEl>
                                          <p:spTgt spid="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7">
                                            <p:txEl>
                                              <p:pRg st="2" end="2"/>
                                            </p:txEl>
                                          </p:spTgt>
                                        </p:tgtEl>
                                        <p:attrNameLst>
                                          <p:attrName>style.visibility</p:attrName>
                                        </p:attrNameLst>
                                      </p:cBhvr>
                                      <p:to>
                                        <p:strVal val="visible"/>
                                      </p:to>
                                    </p:set>
                                    <p:animEffect transition="in" filter="circle(in)">
                                      <p:cBhvr>
                                        <p:cTn id="17" dur="2000"/>
                                        <p:tgtEl>
                                          <p:spTgt spid="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 presetClass="exit" presetSubtype="0" fill="hold" grpId="1" nodeType="clickEffect">
                                  <p:stCondLst>
                                    <p:cond delay="0"/>
                                  </p:stCondLst>
                                  <p:childTnLst>
                                    <p:set>
                                      <p:cBhvr>
                                        <p:cTn id="21" dur="1" fill="hold">
                                          <p:stCondLst>
                                            <p:cond delay="0"/>
                                          </p:stCondLst>
                                        </p:cTn>
                                        <p:tgtEl>
                                          <p:spTgt spid="7">
                                            <p:txEl>
                                              <p:pRg st="0" end="0"/>
                                            </p:txEl>
                                          </p:spTgt>
                                        </p:tgtEl>
                                        <p:attrNameLst>
                                          <p:attrName>style.visibility</p:attrName>
                                        </p:attrNameLst>
                                      </p:cBhvr>
                                      <p:to>
                                        <p:strVal val="hidden"/>
                                      </p:to>
                                    </p:set>
                                  </p:childTnLst>
                                </p:cTn>
                              </p:par>
                            </p:childTnLst>
                          </p:cTn>
                        </p:par>
                      </p:childTnLst>
                    </p:cTn>
                  </p:par>
                  <p:par>
                    <p:cTn id="22" fill="hold">
                      <p:stCondLst>
                        <p:cond delay="indefinite"/>
                      </p:stCondLst>
                      <p:childTnLst>
                        <p:par>
                          <p:cTn id="23" fill="hold">
                            <p:stCondLst>
                              <p:cond delay="0"/>
                            </p:stCondLst>
                            <p:childTnLst>
                              <p:par>
                                <p:cTn id="24" presetID="1" presetClass="exit" presetSubtype="0" fill="hold" grpId="1" nodeType="clickEffect">
                                  <p:stCondLst>
                                    <p:cond delay="0"/>
                                  </p:stCondLst>
                                  <p:childTnLst>
                                    <p:set>
                                      <p:cBhvr>
                                        <p:cTn id="25" dur="1" fill="hold">
                                          <p:stCondLst>
                                            <p:cond delay="0"/>
                                          </p:stCondLst>
                                        </p:cTn>
                                        <p:tgtEl>
                                          <p:spTgt spid="7">
                                            <p:txEl>
                                              <p:pRg st="1" end="1"/>
                                            </p:txEl>
                                          </p:spTgt>
                                        </p:tgtEl>
                                        <p:attrNameLst>
                                          <p:attrName>style.visibility</p:attrName>
                                        </p:attrNameLst>
                                      </p:cBhvr>
                                      <p:to>
                                        <p:strVal val="hidden"/>
                                      </p:to>
                                    </p:set>
                                  </p:childTnLst>
                                </p:cTn>
                              </p:par>
                            </p:childTnLst>
                          </p:cTn>
                        </p:par>
                      </p:childTnLst>
                    </p:cTn>
                  </p:par>
                  <p:par>
                    <p:cTn id="26" fill="hold">
                      <p:stCondLst>
                        <p:cond delay="indefinite"/>
                      </p:stCondLst>
                      <p:childTnLst>
                        <p:par>
                          <p:cTn id="27" fill="hold">
                            <p:stCondLst>
                              <p:cond delay="0"/>
                            </p:stCondLst>
                            <p:childTnLst>
                              <p:par>
                                <p:cTn id="28" presetID="1" presetClass="exit" presetSubtype="0" fill="hold" grpId="1" nodeType="clickEffect">
                                  <p:stCondLst>
                                    <p:cond delay="0"/>
                                  </p:stCondLst>
                                  <p:childTnLst>
                                    <p:set>
                                      <p:cBhvr>
                                        <p:cTn id="29" dur="1" fill="hold">
                                          <p:stCondLst>
                                            <p:cond delay="0"/>
                                          </p:stCondLst>
                                        </p:cTn>
                                        <p:tgtEl>
                                          <p:spTgt spid="7">
                                            <p:txEl>
                                              <p:pRg st="2" end="2"/>
                                            </p:txEl>
                                          </p:spTgt>
                                        </p:tgtEl>
                                        <p:attrNameLst>
                                          <p:attrName>style.visibility</p:attrName>
                                        </p:attrNameLst>
                                      </p:cBhvr>
                                      <p:to>
                                        <p:strVal val="hidden"/>
                                      </p:to>
                                    </p:set>
                                  </p:childTnLst>
                                </p:cTn>
                              </p:par>
                            </p:childTnLst>
                          </p:cTn>
                        </p:par>
                      </p:childTnLst>
                    </p:cTn>
                  </p:par>
                  <p:par>
                    <p:cTn id="30" fill="hold">
                      <p:stCondLst>
                        <p:cond delay="indefinite"/>
                      </p:stCondLst>
                      <p:childTnLst>
                        <p:par>
                          <p:cTn id="31" fill="hold">
                            <p:stCondLst>
                              <p:cond delay="0"/>
                            </p:stCondLst>
                            <p:childTnLst>
                              <p:par>
                                <p:cTn id="32" presetID="21" presetClass="entr" presetSubtype="4" fill="hold" grpId="0" nodeType="click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wheel(4)">
                                      <p:cBhvr>
                                        <p:cTn id="34" dur="2000"/>
                                        <p:tgtEl>
                                          <p:spTgt spid="9"/>
                                        </p:tgtEl>
                                      </p:cBhvr>
                                    </p:animEffect>
                                  </p:childTnLst>
                                </p:cTn>
                              </p:par>
                            </p:childTnLst>
                          </p:cTn>
                        </p:par>
                      </p:childTnLst>
                    </p:cTn>
                  </p:par>
                  <p:par>
                    <p:cTn id="35" fill="hold">
                      <p:stCondLst>
                        <p:cond delay="indefinite"/>
                      </p:stCondLst>
                      <p:childTnLst>
                        <p:par>
                          <p:cTn id="36" fill="hold">
                            <p:stCondLst>
                              <p:cond delay="0"/>
                            </p:stCondLst>
                            <p:childTnLst>
                              <p:par>
                                <p:cTn id="37" presetID="21" presetClass="entr" presetSubtype="4" fill="hold" grpId="0" nodeType="click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wheel(4)">
                                      <p:cBhvr>
                                        <p:cTn id="39" dur="2000"/>
                                        <p:tgtEl>
                                          <p:spTgt spid="14"/>
                                        </p:tgtEl>
                                      </p:cBhvr>
                                    </p:animEffect>
                                  </p:childTnLst>
                                </p:cTn>
                              </p:par>
                            </p:childTnLst>
                          </p:cTn>
                        </p:par>
                      </p:childTnLst>
                    </p:cTn>
                  </p:par>
                  <p:par>
                    <p:cTn id="40" fill="hold">
                      <p:stCondLst>
                        <p:cond delay="indefinite"/>
                      </p:stCondLst>
                      <p:childTnLst>
                        <p:par>
                          <p:cTn id="41" fill="hold">
                            <p:stCondLst>
                              <p:cond delay="0"/>
                            </p:stCondLst>
                            <p:childTnLst>
                              <p:par>
                                <p:cTn id="42" presetID="23" presetClass="exit" presetSubtype="32" fill="hold" grpId="1" nodeType="clickEffect">
                                  <p:stCondLst>
                                    <p:cond delay="0"/>
                                  </p:stCondLst>
                                  <p:childTnLst>
                                    <p:anim calcmode="lin" valueType="num">
                                      <p:cBhvr>
                                        <p:cTn id="43" dur="500"/>
                                        <p:tgtEl>
                                          <p:spTgt spid="14"/>
                                        </p:tgtEl>
                                        <p:attrNameLst>
                                          <p:attrName>ppt_w</p:attrName>
                                        </p:attrNameLst>
                                      </p:cBhvr>
                                      <p:tavLst>
                                        <p:tav tm="0">
                                          <p:val>
                                            <p:strVal val="ppt_w"/>
                                          </p:val>
                                        </p:tav>
                                        <p:tav tm="100000">
                                          <p:val>
                                            <p:fltVal val="0"/>
                                          </p:val>
                                        </p:tav>
                                      </p:tavLst>
                                    </p:anim>
                                    <p:anim calcmode="lin" valueType="num">
                                      <p:cBhvr>
                                        <p:cTn id="44" dur="500"/>
                                        <p:tgtEl>
                                          <p:spTgt spid="14"/>
                                        </p:tgtEl>
                                        <p:attrNameLst>
                                          <p:attrName>ppt_h</p:attrName>
                                        </p:attrNameLst>
                                      </p:cBhvr>
                                      <p:tavLst>
                                        <p:tav tm="0">
                                          <p:val>
                                            <p:strVal val="ppt_h"/>
                                          </p:val>
                                        </p:tav>
                                        <p:tav tm="100000">
                                          <p:val>
                                            <p:fltVal val="0"/>
                                          </p:val>
                                        </p:tav>
                                      </p:tavLst>
                                    </p:anim>
                                    <p:set>
                                      <p:cBhvr>
                                        <p:cTn id="45" dur="1" fill="hold">
                                          <p:stCondLst>
                                            <p:cond delay="499"/>
                                          </p:stCondLst>
                                        </p:cTn>
                                        <p:tgtEl>
                                          <p:spTgt spid="14"/>
                                        </p:tgtEl>
                                        <p:attrNameLst>
                                          <p:attrName>style.visibility</p:attrName>
                                        </p:attrNameLst>
                                      </p:cBhvr>
                                      <p:to>
                                        <p:strVal val="hidden"/>
                                      </p:to>
                                    </p:set>
                                  </p:childTnLst>
                                </p:cTn>
                              </p:par>
                            </p:childTnLst>
                          </p:cTn>
                        </p:par>
                      </p:childTnLst>
                    </p:cTn>
                  </p:par>
                  <p:par>
                    <p:cTn id="46" fill="hold">
                      <p:stCondLst>
                        <p:cond delay="indefinite"/>
                      </p:stCondLst>
                      <p:childTnLst>
                        <p:par>
                          <p:cTn id="47" fill="hold">
                            <p:stCondLst>
                              <p:cond delay="0"/>
                            </p:stCondLst>
                            <p:childTnLst>
                              <p:par>
                                <p:cTn id="48" presetID="24" presetClass="entr" presetSubtype="0" fill="hold" grpId="0" nodeType="clickEffect">
                                  <p:stCondLst>
                                    <p:cond delay="0"/>
                                  </p:stCondLst>
                                  <p:childTnLst>
                                    <p:set>
                                      <p:cBhvr>
                                        <p:cTn id="49" dur="1" fill="hold">
                                          <p:stCondLst>
                                            <p:cond delay="0"/>
                                          </p:stCondLst>
                                        </p:cTn>
                                        <p:tgtEl>
                                          <p:spTgt spid="15"/>
                                        </p:tgtEl>
                                        <p:attrNameLst>
                                          <p:attrName>style.visibility</p:attrName>
                                        </p:attrNameLst>
                                      </p:cBhvr>
                                      <p:to>
                                        <p:strVal val="visible"/>
                                      </p:to>
                                    </p:set>
                                    <p:anim to="" calcmode="lin" valueType="num">
                                      <p:cBhvr>
                                        <p:cTn id="50" dur="1" fill="hold"/>
                                        <p:tgtEl>
                                          <p:spTgt spid="15"/>
                                        </p:tgtEl>
                                        <p:attrNameLst>
                                          <p:attrName/>
                                        </p:attrNameLst>
                                      </p:cBhvr>
                                    </p:anim>
                                  </p:childTnLst>
                                </p:cTn>
                              </p:par>
                            </p:childTnLst>
                          </p:cTn>
                        </p:par>
                      </p:childTnLst>
                    </p:cTn>
                  </p:par>
                  <p:par>
                    <p:cTn id="51" fill="hold">
                      <p:stCondLst>
                        <p:cond delay="indefinite"/>
                      </p:stCondLst>
                      <p:childTnLst>
                        <p:par>
                          <p:cTn id="52" fill="hold">
                            <p:stCondLst>
                              <p:cond delay="0"/>
                            </p:stCondLst>
                            <p:childTnLst>
                              <p:par>
                                <p:cTn id="53" presetID="20" presetClass="entr" presetSubtype="0" fill="hold" grpId="0" nodeType="click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wedge">
                                      <p:cBhvr>
                                        <p:cTn id="55" dur="2000"/>
                                        <p:tgtEl>
                                          <p:spTgt spid="20"/>
                                        </p:tgtEl>
                                      </p:cBhvr>
                                    </p:animEffect>
                                  </p:childTnLst>
                                </p:cTn>
                              </p:par>
                            </p:childTnLst>
                          </p:cTn>
                        </p:par>
                      </p:childTnLst>
                    </p:cTn>
                  </p:par>
                  <p:par>
                    <p:cTn id="56" fill="hold">
                      <p:stCondLst>
                        <p:cond delay="indefinite"/>
                      </p:stCondLst>
                      <p:childTnLst>
                        <p:par>
                          <p:cTn id="57" fill="hold">
                            <p:stCondLst>
                              <p:cond delay="0"/>
                            </p:stCondLst>
                            <p:childTnLst>
                              <p:par>
                                <p:cTn id="58" presetID="42" presetClass="exit" presetSubtype="0" fill="hold" grpId="1" nodeType="clickEffect">
                                  <p:stCondLst>
                                    <p:cond delay="0"/>
                                  </p:stCondLst>
                                  <p:childTnLst>
                                    <p:animEffect transition="out" filter="fade">
                                      <p:cBhvr>
                                        <p:cTn id="59" dur="1000"/>
                                        <p:tgtEl>
                                          <p:spTgt spid="20"/>
                                        </p:tgtEl>
                                      </p:cBhvr>
                                    </p:animEffect>
                                    <p:anim calcmode="lin" valueType="num">
                                      <p:cBhvr>
                                        <p:cTn id="60" dur="1000"/>
                                        <p:tgtEl>
                                          <p:spTgt spid="20"/>
                                        </p:tgtEl>
                                        <p:attrNameLst>
                                          <p:attrName>ppt_x</p:attrName>
                                        </p:attrNameLst>
                                      </p:cBhvr>
                                      <p:tavLst>
                                        <p:tav tm="0">
                                          <p:val>
                                            <p:strVal val="ppt_x"/>
                                          </p:val>
                                        </p:tav>
                                        <p:tav tm="100000">
                                          <p:val>
                                            <p:strVal val="ppt_x"/>
                                          </p:val>
                                        </p:tav>
                                      </p:tavLst>
                                    </p:anim>
                                    <p:anim calcmode="lin" valueType="num">
                                      <p:cBhvr>
                                        <p:cTn id="61" dur="1000"/>
                                        <p:tgtEl>
                                          <p:spTgt spid="20"/>
                                        </p:tgtEl>
                                        <p:attrNameLst>
                                          <p:attrName>ppt_y</p:attrName>
                                        </p:attrNameLst>
                                      </p:cBhvr>
                                      <p:tavLst>
                                        <p:tav tm="0">
                                          <p:val>
                                            <p:strVal val="ppt_y"/>
                                          </p:val>
                                        </p:tav>
                                        <p:tav tm="100000">
                                          <p:val>
                                            <p:strVal val="ppt_y+.1"/>
                                          </p:val>
                                        </p:tav>
                                      </p:tavLst>
                                    </p:anim>
                                    <p:set>
                                      <p:cBhvr>
                                        <p:cTn id="62" dur="1" fill="hold">
                                          <p:stCondLst>
                                            <p:cond delay="999"/>
                                          </p:stCondLst>
                                        </p:cTn>
                                        <p:tgtEl>
                                          <p:spTgt spid="20"/>
                                        </p:tgtEl>
                                        <p:attrNameLst>
                                          <p:attrName>style.visibility</p:attrName>
                                        </p:attrNameLst>
                                      </p:cBhvr>
                                      <p:to>
                                        <p:strVal val="hidden"/>
                                      </p:to>
                                    </p:set>
                                  </p:childTnLst>
                                </p:cTn>
                              </p:par>
                            </p:childTnLst>
                          </p:cTn>
                        </p:par>
                      </p:childTnLst>
                    </p:cTn>
                  </p:par>
                  <p:par>
                    <p:cTn id="63" fill="hold">
                      <p:stCondLst>
                        <p:cond delay="indefinite"/>
                      </p:stCondLst>
                      <p:childTnLst>
                        <p:par>
                          <p:cTn id="64" fill="hold">
                            <p:stCondLst>
                              <p:cond delay="0"/>
                            </p:stCondLst>
                            <p:childTnLst>
                              <p:par>
                                <p:cTn id="65" presetID="21" presetClass="entr" presetSubtype="4" fill="hold" grpId="0" nodeType="clickEffect">
                                  <p:stCondLst>
                                    <p:cond delay="0"/>
                                  </p:stCondLst>
                                  <p:childTnLst>
                                    <p:set>
                                      <p:cBhvr>
                                        <p:cTn id="66" dur="1" fill="hold">
                                          <p:stCondLst>
                                            <p:cond delay="0"/>
                                          </p:stCondLst>
                                        </p:cTn>
                                        <p:tgtEl>
                                          <p:spTgt spid="21">
                                            <p:txEl>
                                              <p:pRg st="0" end="0"/>
                                            </p:txEl>
                                          </p:spTgt>
                                        </p:tgtEl>
                                        <p:attrNameLst>
                                          <p:attrName>style.visibility</p:attrName>
                                        </p:attrNameLst>
                                      </p:cBhvr>
                                      <p:to>
                                        <p:strVal val="visible"/>
                                      </p:to>
                                    </p:set>
                                    <p:animEffect transition="in" filter="wheel(4)">
                                      <p:cBhvr>
                                        <p:cTn id="67" dur="2000"/>
                                        <p:tgtEl>
                                          <p:spTgt spid="21">
                                            <p:txEl>
                                              <p:pRg st="0" end="0"/>
                                            </p:txEl>
                                          </p:spTgt>
                                        </p:tgtEl>
                                      </p:cBhvr>
                                    </p:animEffect>
                                  </p:childTnLst>
                                </p:cTn>
                              </p:par>
                            </p:childTnLst>
                          </p:cTn>
                        </p:par>
                      </p:childTnLst>
                    </p:cTn>
                  </p:par>
                  <p:par>
                    <p:cTn id="68" fill="hold">
                      <p:stCondLst>
                        <p:cond delay="indefinite"/>
                      </p:stCondLst>
                      <p:childTnLst>
                        <p:par>
                          <p:cTn id="69" fill="hold">
                            <p:stCondLst>
                              <p:cond delay="0"/>
                            </p:stCondLst>
                            <p:childTnLst>
                              <p:par>
                                <p:cTn id="70" presetID="21" presetClass="entr" presetSubtype="4" fill="hold" grpId="0" nodeType="clickEffect">
                                  <p:stCondLst>
                                    <p:cond delay="0"/>
                                  </p:stCondLst>
                                  <p:childTnLst>
                                    <p:set>
                                      <p:cBhvr>
                                        <p:cTn id="71" dur="1" fill="hold">
                                          <p:stCondLst>
                                            <p:cond delay="0"/>
                                          </p:stCondLst>
                                        </p:cTn>
                                        <p:tgtEl>
                                          <p:spTgt spid="27">
                                            <p:txEl>
                                              <p:pRg st="0" end="0"/>
                                            </p:txEl>
                                          </p:spTgt>
                                        </p:tgtEl>
                                        <p:attrNameLst>
                                          <p:attrName>style.visibility</p:attrName>
                                        </p:attrNameLst>
                                      </p:cBhvr>
                                      <p:to>
                                        <p:strVal val="visible"/>
                                      </p:to>
                                    </p:set>
                                    <p:animEffect transition="in" filter="wheel(4)">
                                      <p:cBhvr>
                                        <p:cTn id="72" dur="2000"/>
                                        <p:tgtEl>
                                          <p:spTgt spid="27">
                                            <p:txEl>
                                              <p:pRg st="0" end="0"/>
                                            </p:txEl>
                                          </p:spTgt>
                                        </p:tgtEl>
                                      </p:cBhvr>
                                    </p:animEffect>
                                  </p:childTnLst>
                                </p:cTn>
                              </p:par>
                            </p:childTnLst>
                          </p:cTn>
                        </p:par>
                      </p:childTnLst>
                    </p:cTn>
                  </p:par>
                  <p:par>
                    <p:cTn id="73" fill="hold">
                      <p:stCondLst>
                        <p:cond delay="indefinite"/>
                      </p:stCondLst>
                      <p:childTnLst>
                        <p:par>
                          <p:cTn id="74" fill="hold">
                            <p:stCondLst>
                              <p:cond delay="0"/>
                            </p:stCondLst>
                            <p:childTnLst>
                              <p:par>
                                <p:cTn id="75" presetID="21" presetClass="entr" presetSubtype="4" fill="hold" grpId="0" nodeType="clickEffect">
                                  <p:stCondLst>
                                    <p:cond delay="0"/>
                                  </p:stCondLst>
                                  <p:childTnLst>
                                    <p:set>
                                      <p:cBhvr>
                                        <p:cTn id="76" dur="1" fill="hold">
                                          <p:stCondLst>
                                            <p:cond delay="0"/>
                                          </p:stCondLst>
                                        </p:cTn>
                                        <p:tgtEl>
                                          <p:spTgt spid="27">
                                            <p:txEl>
                                              <p:pRg st="1" end="1"/>
                                            </p:txEl>
                                          </p:spTgt>
                                        </p:tgtEl>
                                        <p:attrNameLst>
                                          <p:attrName>style.visibility</p:attrName>
                                        </p:attrNameLst>
                                      </p:cBhvr>
                                      <p:to>
                                        <p:strVal val="visible"/>
                                      </p:to>
                                    </p:set>
                                    <p:animEffect transition="in" filter="wheel(4)">
                                      <p:cBhvr>
                                        <p:cTn id="77" dur="2000"/>
                                        <p:tgtEl>
                                          <p:spTgt spid="27">
                                            <p:txEl>
                                              <p:pRg st="1" end="1"/>
                                            </p:txEl>
                                          </p:spTgt>
                                        </p:tgtEl>
                                      </p:cBhvr>
                                    </p:animEffect>
                                  </p:childTnLst>
                                </p:cTn>
                              </p:par>
                            </p:childTnLst>
                          </p:cTn>
                        </p:par>
                      </p:childTnLst>
                    </p:cTn>
                  </p:par>
                  <p:par>
                    <p:cTn id="78" fill="hold">
                      <p:stCondLst>
                        <p:cond delay="indefinite"/>
                      </p:stCondLst>
                      <p:childTnLst>
                        <p:par>
                          <p:cTn id="79" fill="hold">
                            <p:stCondLst>
                              <p:cond delay="0"/>
                            </p:stCondLst>
                            <p:childTnLst>
                              <p:par>
                                <p:cTn id="80" presetID="21" presetClass="entr" presetSubtype="4" fill="hold" grpId="0" nodeType="clickEffect">
                                  <p:stCondLst>
                                    <p:cond delay="0"/>
                                  </p:stCondLst>
                                  <p:childTnLst>
                                    <p:set>
                                      <p:cBhvr>
                                        <p:cTn id="81" dur="1" fill="hold">
                                          <p:stCondLst>
                                            <p:cond delay="0"/>
                                          </p:stCondLst>
                                        </p:cTn>
                                        <p:tgtEl>
                                          <p:spTgt spid="27">
                                            <p:txEl>
                                              <p:pRg st="2" end="2"/>
                                            </p:txEl>
                                          </p:spTgt>
                                        </p:tgtEl>
                                        <p:attrNameLst>
                                          <p:attrName>style.visibility</p:attrName>
                                        </p:attrNameLst>
                                      </p:cBhvr>
                                      <p:to>
                                        <p:strVal val="visible"/>
                                      </p:to>
                                    </p:set>
                                    <p:animEffect transition="in" filter="wheel(4)">
                                      <p:cBhvr>
                                        <p:cTn id="82" dur="2000"/>
                                        <p:tgtEl>
                                          <p:spTgt spid="27">
                                            <p:txEl>
                                              <p:pRg st="2" end="2"/>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 presetClass="exit" presetSubtype="0" fill="hold" grpId="1" nodeType="clickEffect">
                                  <p:stCondLst>
                                    <p:cond delay="0"/>
                                  </p:stCondLst>
                                  <p:childTnLst>
                                    <p:set>
                                      <p:cBhvr>
                                        <p:cTn id="86" dur="1" fill="hold">
                                          <p:stCondLst>
                                            <p:cond delay="0"/>
                                          </p:stCondLst>
                                        </p:cTn>
                                        <p:tgtEl>
                                          <p:spTgt spid="27">
                                            <p:txEl>
                                              <p:pRg st="0" end="0"/>
                                            </p:txEl>
                                          </p:spTgt>
                                        </p:tgtEl>
                                        <p:attrNameLst>
                                          <p:attrName>style.visibility</p:attrName>
                                        </p:attrNameLst>
                                      </p:cBhvr>
                                      <p:to>
                                        <p:strVal val="hidden"/>
                                      </p:to>
                                    </p:set>
                                  </p:childTnLst>
                                </p:cTn>
                              </p:par>
                              <p:par>
                                <p:cTn id="87" presetID="1" presetClass="exit" presetSubtype="0" fill="hold" grpId="1" nodeType="withEffect">
                                  <p:stCondLst>
                                    <p:cond delay="0"/>
                                  </p:stCondLst>
                                  <p:childTnLst>
                                    <p:set>
                                      <p:cBhvr>
                                        <p:cTn id="88" dur="1" fill="hold">
                                          <p:stCondLst>
                                            <p:cond delay="0"/>
                                          </p:stCondLst>
                                        </p:cTn>
                                        <p:tgtEl>
                                          <p:spTgt spid="27">
                                            <p:txEl>
                                              <p:pRg st="1" end="1"/>
                                            </p:txEl>
                                          </p:spTgt>
                                        </p:tgtEl>
                                        <p:attrNameLst>
                                          <p:attrName>style.visibility</p:attrName>
                                        </p:attrNameLst>
                                      </p:cBhvr>
                                      <p:to>
                                        <p:strVal val="hidden"/>
                                      </p:to>
                                    </p:set>
                                  </p:childTnLst>
                                </p:cTn>
                              </p:par>
                              <p:par>
                                <p:cTn id="89" presetID="1" presetClass="exit" presetSubtype="0" fill="hold" grpId="1" nodeType="withEffect">
                                  <p:stCondLst>
                                    <p:cond delay="0"/>
                                  </p:stCondLst>
                                  <p:childTnLst>
                                    <p:set>
                                      <p:cBhvr>
                                        <p:cTn id="90" dur="1" fill="hold">
                                          <p:stCondLst>
                                            <p:cond delay="0"/>
                                          </p:stCondLst>
                                        </p:cTn>
                                        <p:tgtEl>
                                          <p:spTgt spid="27">
                                            <p:txEl>
                                              <p:pRg st="2" end="2"/>
                                            </p:txEl>
                                          </p:spTgt>
                                        </p:tgtEl>
                                        <p:attrNameLst>
                                          <p:attrName>style.visibility</p:attrName>
                                        </p:attrNameLst>
                                      </p:cBhvr>
                                      <p:to>
                                        <p:strVal val="hidden"/>
                                      </p:to>
                                    </p:set>
                                  </p:childTnLst>
                                </p:cTn>
                              </p:par>
                            </p:childTnLst>
                          </p:cTn>
                        </p:par>
                      </p:childTnLst>
                    </p:cTn>
                  </p:par>
                  <p:par>
                    <p:cTn id="91" fill="hold">
                      <p:stCondLst>
                        <p:cond delay="indefinite"/>
                      </p:stCondLst>
                      <p:childTnLst>
                        <p:par>
                          <p:cTn id="92" fill="hold">
                            <p:stCondLst>
                              <p:cond delay="0"/>
                            </p:stCondLst>
                            <p:childTnLst>
                              <p:par>
                                <p:cTn id="93" presetID="2" presetClass="entr" presetSubtype="4" accel="50000" decel="50000" fill="hold" grpId="0" nodeType="clickEffect">
                                  <p:stCondLst>
                                    <p:cond delay="0"/>
                                  </p:stCondLst>
                                  <p:childTnLst>
                                    <p:set>
                                      <p:cBhvr>
                                        <p:cTn id="94" dur="1" fill="hold">
                                          <p:stCondLst>
                                            <p:cond delay="0"/>
                                          </p:stCondLst>
                                        </p:cTn>
                                        <p:tgtEl>
                                          <p:spTgt spid="30"/>
                                        </p:tgtEl>
                                        <p:attrNameLst>
                                          <p:attrName>style.visibility</p:attrName>
                                        </p:attrNameLst>
                                      </p:cBhvr>
                                      <p:to>
                                        <p:strVal val="visible"/>
                                      </p:to>
                                    </p:set>
                                    <p:anim calcmode="lin" valueType="num">
                                      <p:cBhvr additive="base">
                                        <p:cTn id="95" dur="500" fill="hold"/>
                                        <p:tgtEl>
                                          <p:spTgt spid="30"/>
                                        </p:tgtEl>
                                        <p:attrNameLst>
                                          <p:attrName>ppt_x</p:attrName>
                                        </p:attrNameLst>
                                      </p:cBhvr>
                                      <p:tavLst>
                                        <p:tav tm="0">
                                          <p:val>
                                            <p:strVal val="#ppt_x"/>
                                          </p:val>
                                        </p:tav>
                                        <p:tav tm="100000">
                                          <p:val>
                                            <p:strVal val="#ppt_x"/>
                                          </p:val>
                                        </p:tav>
                                      </p:tavLst>
                                    </p:anim>
                                    <p:anim calcmode="lin" valueType="num">
                                      <p:cBhvr additive="base">
                                        <p:cTn id="96"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par>
                    <p:cTn id="97" fill="hold">
                      <p:stCondLst>
                        <p:cond delay="indefinite"/>
                      </p:stCondLst>
                      <p:childTnLst>
                        <p:par>
                          <p:cTn id="98" fill="hold">
                            <p:stCondLst>
                              <p:cond delay="0"/>
                            </p:stCondLst>
                            <p:childTnLst>
                              <p:par>
                                <p:cTn id="99" presetID="21" presetClass="entr" presetSubtype="4" fill="hold" grpId="0" nodeType="clickEffect">
                                  <p:stCondLst>
                                    <p:cond delay="0"/>
                                  </p:stCondLst>
                                  <p:childTnLst>
                                    <p:set>
                                      <p:cBhvr>
                                        <p:cTn id="100" dur="1" fill="hold">
                                          <p:stCondLst>
                                            <p:cond delay="0"/>
                                          </p:stCondLst>
                                        </p:cTn>
                                        <p:tgtEl>
                                          <p:spTgt spid="31">
                                            <p:txEl>
                                              <p:pRg st="0" end="0"/>
                                            </p:txEl>
                                          </p:spTgt>
                                        </p:tgtEl>
                                        <p:attrNameLst>
                                          <p:attrName>style.visibility</p:attrName>
                                        </p:attrNameLst>
                                      </p:cBhvr>
                                      <p:to>
                                        <p:strVal val="visible"/>
                                      </p:to>
                                    </p:set>
                                    <p:animEffect transition="in" filter="wheel(4)">
                                      <p:cBhvr>
                                        <p:cTn id="101" dur="2000"/>
                                        <p:tgtEl>
                                          <p:spTgt spid="31">
                                            <p:txEl>
                                              <p:pRg st="0" end="0"/>
                                            </p:txEl>
                                          </p:spTgt>
                                        </p:tgtEl>
                                      </p:cBhvr>
                                    </p:animEffect>
                                  </p:childTnLst>
                                </p:cTn>
                              </p:par>
                            </p:childTnLst>
                          </p:cTn>
                        </p:par>
                      </p:childTnLst>
                    </p:cTn>
                  </p:par>
                  <p:par>
                    <p:cTn id="102" fill="hold">
                      <p:stCondLst>
                        <p:cond delay="indefinite"/>
                      </p:stCondLst>
                      <p:childTnLst>
                        <p:par>
                          <p:cTn id="103" fill="hold">
                            <p:stCondLst>
                              <p:cond delay="0"/>
                            </p:stCondLst>
                            <p:childTnLst>
                              <p:par>
                                <p:cTn id="104" presetID="21" presetClass="entr" presetSubtype="4" fill="hold" grpId="0" nodeType="clickEffect">
                                  <p:stCondLst>
                                    <p:cond delay="0"/>
                                  </p:stCondLst>
                                  <p:childTnLst>
                                    <p:set>
                                      <p:cBhvr>
                                        <p:cTn id="105" dur="1" fill="hold">
                                          <p:stCondLst>
                                            <p:cond delay="0"/>
                                          </p:stCondLst>
                                        </p:cTn>
                                        <p:tgtEl>
                                          <p:spTgt spid="31">
                                            <p:txEl>
                                              <p:pRg st="1" end="1"/>
                                            </p:txEl>
                                          </p:spTgt>
                                        </p:tgtEl>
                                        <p:attrNameLst>
                                          <p:attrName>style.visibility</p:attrName>
                                        </p:attrNameLst>
                                      </p:cBhvr>
                                      <p:to>
                                        <p:strVal val="visible"/>
                                      </p:to>
                                    </p:set>
                                    <p:animEffect transition="in" filter="wheel(4)">
                                      <p:cBhvr>
                                        <p:cTn id="106" dur="2000"/>
                                        <p:tgtEl>
                                          <p:spTgt spid="31">
                                            <p:txEl>
                                              <p:pRg st="1" end="1"/>
                                            </p:txEl>
                                          </p:spTgt>
                                        </p:tgtEl>
                                      </p:cBhvr>
                                    </p:animEffect>
                                  </p:childTnLst>
                                </p:cTn>
                              </p:par>
                            </p:childTnLst>
                          </p:cTn>
                        </p:par>
                      </p:childTnLst>
                    </p:cTn>
                  </p:par>
                  <p:par>
                    <p:cTn id="107" fill="hold">
                      <p:stCondLst>
                        <p:cond delay="indefinite"/>
                      </p:stCondLst>
                      <p:childTnLst>
                        <p:par>
                          <p:cTn id="108" fill="hold">
                            <p:stCondLst>
                              <p:cond delay="0"/>
                            </p:stCondLst>
                            <p:childTnLst>
                              <p:par>
                                <p:cTn id="109" presetID="21" presetClass="entr" presetSubtype="4" fill="hold" grpId="0" nodeType="clickEffect">
                                  <p:stCondLst>
                                    <p:cond delay="0"/>
                                  </p:stCondLst>
                                  <p:childTnLst>
                                    <p:set>
                                      <p:cBhvr>
                                        <p:cTn id="110" dur="1" fill="hold">
                                          <p:stCondLst>
                                            <p:cond delay="0"/>
                                          </p:stCondLst>
                                        </p:cTn>
                                        <p:tgtEl>
                                          <p:spTgt spid="31">
                                            <p:txEl>
                                              <p:pRg st="2" end="2"/>
                                            </p:txEl>
                                          </p:spTgt>
                                        </p:tgtEl>
                                        <p:attrNameLst>
                                          <p:attrName>style.visibility</p:attrName>
                                        </p:attrNameLst>
                                      </p:cBhvr>
                                      <p:to>
                                        <p:strVal val="visible"/>
                                      </p:to>
                                    </p:set>
                                    <p:animEffect transition="in" filter="wheel(4)">
                                      <p:cBhvr>
                                        <p:cTn id="111" dur="2000"/>
                                        <p:tgtEl>
                                          <p:spTgt spid="31">
                                            <p:txEl>
                                              <p:pRg st="2" end="2"/>
                                            </p:txEl>
                                          </p:spTgt>
                                        </p:tgtEl>
                                      </p:cBhvr>
                                    </p:animEffect>
                                  </p:childTnLst>
                                </p:cTn>
                              </p:par>
                            </p:childTnLst>
                          </p:cTn>
                        </p:par>
                      </p:childTnLst>
                    </p:cTn>
                  </p:par>
                  <p:par>
                    <p:cTn id="112" fill="hold">
                      <p:stCondLst>
                        <p:cond delay="indefinite"/>
                      </p:stCondLst>
                      <p:childTnLst>
                        <p:par>
                          <p:cTn id="113" fill="hold">
                            <p:stCondLst>
                              <p:cond delay="0"/>
                            </p:stCondLst>
                            <p:childTnLst>
                              <p:par>
                                <p:cTn id="114" presetID="21" presetClass="entr" presetSubtype="4" fill="hold" grpId="0" nodeType="clickEffect">
                                  <p:stCondLst>
                                    <p:cond delay="0"/>
                                  </p:stCondLst>
                                  <p:childTnLst>
                                    <p:set>
                                      <p:cBhvr>
                                        <p:cTn id="115" dur="1" fill="hold">
                                          <p:stCondLst>
                                            <p:cond delay="0"/>
                                          </p:stCondLst>
                                        </p:cTn>
                                        <p:tgtEl>
                                          <p:spTgt spid="31">
                                            <p:txEl>
                                              <p:pRg st="3" end="3"/>
                                            </p:txEl>
                                          </p:spTgt>
                                        </p:tgtEl>
                                        <p:attrNameLst>
                                          <p:attrName>style.visibility</p:attrName>
                                        </p:attrNameLst>
                                      </p:cBhvr>
                                      <p:to>
                                        <p:strVal val="visible"/>
                                      </p:to>
                                    </p:set>
                                    <p:animEffect transition="in" filter="wheel(4)">
                                      <p:cBhvr>
                                        <p:cTn id="116" dur="2000"/>
                                        <p:tgtEl>
                                          <p:spTgt spid="31">
                                            <p:txEl>
                                              <p:pRg st="3" end="3"/>
                                            </p:txEl>
                                          </p:spTgt>
                                        </p:tgtEl>
                                      </p:cBhvr>
                                    </p:animEffect>
                                  </p:childTnLst>
                                </p:cTn>
                              </p:par>
                            </p:childTnLst>
                          </p:cTn>
                        </p:par>
                      </p:childTnLst>
                    </p:cTn>
                  </p:par>
                  <p:par>
                    <p:cTn id="117" fill="hold">
                      <p:stCondLst>
                        <p:cond delay="indefinite"/>
                      </p:stCondLst>
                      <p:childTnLst>
                        <p:par>
                          <p:cTn id="118" fill="hold">
                            <p:stCondLst>
                              <p:cond delay="0"/>
                            </p:stCondLst>
                            <p:childTnLst>
                              <p:par>
                                <p:cTn id="119" presetID="10" presetClass="exit" presetSubtype="0" fill="hold" grpId="1" nodeType="clickEffect">
                                  <p:stCondLst>
                                    <p:cond delay="0"/>
                                  </p:stCondLst>
                                  <p:childTnLst>
                                    <p:animEffect transition="out" filter="fade">
                                      <p:cBhvr>
                                        <p:cTn id="120" dur="2000"/>
                                        <p:tgtEl>
                                          <p:spTgt spid="31">
                                            <p:txEl>
                                              <p:pRg st="0" end="0"/>
                                            </p:txEl>
                                          </p:spTgt>
                                        </p:tgtEl>
                                      </p:cBhvr>
                                    </p:animEffect>
                                    <p:set>
                                      <p:cBhvr>
                                        <p:cTn id="121" dur="1" fill="hold">
                                          <p:stCondLst>
                                            <p:cond delay="1999"/>
                                          </p:stCondLst>
                                        </p:cTn>
                                        <p:tgtEl>
                                          <p:spTgt spid="31">
                                            <p:txEl>
                                              <p:pRg st="0" end="0"/>
                                            </p:txEl>
                                          </p:spTgt>
                                        </p:tgtEl>
                                        <p:attrNameLst>
                                          <p:attrName>style.visibility</p:attrName>
                                        </p:attrNameLst>
                                      </p:cBhvr>
                                      <p:to>
                                        <p:strVal val="hidden"/>
                                      </p:to>
                                    </p:set>
                                  </p:childTnLst>
                                </p:cTn>
                              </p:par>
                              <p:par>
                                <p:cTn id="122" presetID="10" presetClass="exit" presetSubtype="0" fill="hold" grpId="1" nodeType="withEffect">
                                  <p:stCondLst>
                                    <p:cond delay="0"/>
                                  </p:stCondLst>
                                  <p:childTnLst>
                                    <p:animEffect transition="out" filter="fade">
                                      <p:cBhvr>
                                        <p:cTn id="123" dur="2000"/>
                                        <p:tgtEl>
                                          <p:spTgt spid="31">
                                            <p:txEl>
                                              <p:pRg st="1" end="1"/>
                                            </p:txEl>
                                          </p:spTgt>
                                        </p:tgtEl>
                                      </p:cBhvr>
                                    </p:animEffect>
                                    <p:set>
                                      <p:cBhvr>
                                        <p:cTn id="124" dur="1" fill="hold">
                                          <p:stCondLst>
                                            <p:cond delay="1999"/>
                                          </p:stCondLst>
                                        </p:cTn>
                                        <p:tgtEl>
                                          <p:spTgt spid="31">
                                            <p:txEl>
                                              <p:pRg st="1" end="1"/>
                                            </p:txEl>
                                          </p:spTgt>
                                        </p:tgtEl>
                                        <p:attrNameLst>
                                          <p:attrName>style.visibility</p:attrName>
                                        </p:attrNameLst>
                                      </p:cBhvr>
                                      <p:to>
                                        <p:strVal val="hidden"/>
                                      </p:to>
                                    </p:set>
                                  </p:childTnLst>
                                </p:cTn>
                              </p:par>
                              <p:par>
                                <p:cTn id="125" presetID="10" presetClass="exit" presetSubtype="0" fill="hold" grpId="1" nodeType="withEffect">
                                  <p:stCondLst>
                                    <p:cond delay="0"/>
                                  </p:stCondLst>
                                  <p:childTnLst>
                                    <p:animEffect transition="out" filter="fade">
                                      <p:cBhvr>
                                        <p:cTn id="126" dur="2000"/>
                                        <p:tgtEl>
                                          <p:spTgt spid="31">
                                            <p:txEl>
                                              <p:pRg st="2" end="2"/>
                                            </p:txEl>
                                          </p:spTgt>
                                        </p:tgtEl>
                                      </p:cBhvr>
                                    </p:animEffect>
                                    <p:set>
                                      <p:cBhvr>
                                        <p:cTn id="127" dur="1" fill="hold">
                                          <p:stCondLst>
                                            <p:cond delay="1999"/>
                                          </p:stCondLst>
                                        </p:cTn>
                                        <p:tgtEl>
                                          <p:spTgt spid="31">
                                            <p:txEl>
                                              <p:pRg st="2" end="2"/>
                                            </p:txEl>
                                          </p:spTgt>
                                        </p:tgtEl>
                                        <p:attrNameLst>
                                          <p:attrName>style.visibility</p:attrName>
                                        </p:attrNameLst>
                                      </p:cBhvr>
                                      <p:to>
                                        <p:strVal val="hidden"/>
                                      </p:to>
                                    </p:set>
                                  </p:childTnLst>
                                </p:cTn>
                              </p:par>
                              <p:par>
                                <p:cTn id="128" presetID="10" presetClass="exit" presetSubtype="0" fill="hold" grpId="1" nodeType="withEffect">
                                  <p:stCondLst>
                                    <p:cond delay="0"/>
                                  </p:stCondLst>
                                  <p:childTnLst>
                                    <p:animEffect transition="out" filter="fade">
                                      <p:cBhvr>
                                        <p:cTn id="129" dur="2000"/>
                                        <p:tgtEl>
                                          <p:spTgt spid="31">
                                            <p:txEl>
                                              <p:pRg st="3" end="3"/>
                                            </p:txEl>
                                          </p:spTgt>
                                        </p:tgtEl>
                                      </p:cBhvr>
                                    </p:animEffect>
                                    <p:set>
                                      <p:cBhvr>
                                        <p:cTn id="130" dur="1" fill="hold">
                                          <p:stCondLst>
                                            <p:cond delay="1999"/>
                                          </p:stCondLst>
                                        </p:cTn>
                                        <p:tgtEl>
                                          <p:spTgt spid="31">
                                            <p:txEl>
                                              <p:pRg st="3" end="3"/>
                                            </p:txEl>
                                          </p:spTgt>
                                        </p:tgtEl>
                                        <p:attrNameLst>
                                          <p:attrName>style.visibility</p:attrName>
                                        </p:attrNameLst>
                                      </p:cBhvr>
                                      <p:to>
                                        <p:strVal val="hidden"/>
                                      </p:to>
                                    </p:set>
                                  </p:childTnLst>
                                </p:cTn>
                              </p:par>
                            </p:childTnLst>
                          </p:cTn>
                        </p:par>
                      </p:childTnLst>
                    </p:cTn>
                  </p:par>
                  <p:par>
                    <p:cTn id="131" fill="hold">
                      <p:stCondLst>
                        <p:cond delay="indefinite"/>
                      </p:stCondLst>
                      <p:childTnLst>
                        <p:par>
                          <p:cTn id="132" fill="hold">
                            <p:stCondLst>
                              <p:cond delay="0"/>
                            </p:stCondLst>
                            <p:childTnLst>
                              <p:par>
                                <p:cTn id="133" presetID="21" presetClass="entr" presetSubtype="4" fill="hold" grpId="0" nodeType="clickEffect">
                                  <p:stCondLst>
                                    <p:cond delay="0"/>
                                  </p:stCondLst>
                                  <p:childTnLst>
                                    <p:set>
                                      <p:cBhvr>
                                        <p:cTn id="134" dur="1" fill="hold">
                                          <p:stCondLst>
                                            <p:cond delay="0"/>
                                          </p:stCondLst>
                                        </p:cTn>
                                        <p:tgtEl>
                                          <p:spTgt spid="32"/>
                                        </p:tgtEl>
                                        <p:attrNameLst>
                                          <p:attrName>style.visibility</p:attrName>
                                        </p:attrNameLst>
                                      </p:cBhvr>
                                      <p:to>
                                        <p:strVal val="visible"/>
                                      </p:to>
                                    </p:set>
                                    <p:animEffect transition="in" filter="wheel(4)">
                                      <p:cBhvr>
                                        <p:cTn id="135" dur="2000"/>
                                        <p:tgtEl>
                                          <p:spTgt spid="32"/>
                                        </p:tgtEl>
                                      </p:cBhvr>
                                    </p:animEffect>
                                  </p:childTnLst>
                                </p:cTn>
                              </p:par>
                            </p:childTnLst>
                          </p:cTn>
                        </p:par>
                      </p:childTnLst>
                    </p:cTn>
                  </p:par>
                  <p:par>
                    <p:cTn id="136" fill="hold">
                      <p:stCondLst>
                        <p:cond delay="indefinite"/>
                      </p:stCondLst>
                      <p:childTnLst>
                        <p:par>
                          <p:cTn id="137" fill="hold">
                            <p:stCondLst>
                              <p:cond delay="0"/>
                            </p:stCondLst>
                            <p:childTnLst>
                              <p:par>
                                <p:cTn id="138" presetID="20" presetClass="entr" presetSubtype="0" fill="hold" grpId="0" nodeType="clickEffect">
                                  <p:stCondLst>
                                    <p:cond delay="0"/>
                                  </p:stCondLst>
                                  <p:childTnLst>
                                    <p:set>
                                      <p:cBhvr>
                                        <p:cTn id="139" dur="1" fill="hold">
                                          <p:stCondLst>
                                            <p:cond delay="0"/>
                                          </p:stCondLst>
                                        </p:cTn>
                                        <p:tgtEl>
                                          <p:spTgt spid="33"/>
                                        </p:tgtEl>
                                        <p:attrNameLst>
                                          <p:attrName>style.visibility</p:attrName>
                                        </p:attrNameLst>
                                      </p:cBhvr>
                                      <p:to>
                                        <p:strVal val="visible"/>
                                      </p:to>
                                    </p:set>
                                    <p:animEffect transition="in" filter="wedge">
                                      <p:cBhvr>
                                        <p:cTn id="140" dur="2000"/>
                                        <p:tgtEl>
                                          <p:spTgt spid="33"/>
                                        </p:tgtEl>
                                      </p:cBhvr>
                                    </p:animEffect>
                                  </p:childTnLst>
                                </p:cTn>
                              </p:par>
                            </p:childTnLst>
                          </p:cTn>
                        </p:par>
                      </p:childTnLst>
                    </p:cTn>
                  </p:par>
                  <p:par>
                    <p:cTn id="141" fill="hold">
                      <p:stCondLst>
                        <p:cond delay="indefinite"/>
                      </p:stCondLst>
                      <p:childTnLst>
                        <p:par>
                          <p:cTn id="142" fill="hold">
                            <p:stCondLst>
                              <p:cond delay="0"/>
                            </p:stCondLst>
                            <p:childTnLst>
                              <p:par>
                                <p:cTn id="143" presetID="42" presetClass="exit" presetSubtype="0" fill="hold" grpId="1" nodeType="clickEffect">
                                  <p:stCondLst>
                                    <p:cond delay="0"/>
                                  </p:stCondLst>
                                  <p:childTnLst>
                                    <p:animEffect transition="out" filter="fade">
                                      <p:cBhvr>
                                        <p:cTn id="144" dur="1000"/>
                                        <p:tgtEl>
                                          <p:spTgt spid="33"/>
                                        </p:tgtEl>
                                      </p:cBhvr>
                                    </p:animEffect>
                                    <p:anim calcmode="lin" valueType="num">
                                      <p:cBhvr>
                                        <p:cTn id="145" dur="1000"/>
                                        <p:tgtEl>
                                          <p:spTgt spid="33"/>
                                        </p:tgtEl>
                                        <p:attrNameLst>
                                          <p:attrName>ppt_x</p:attrName>
                                        </p:attrNameLst>
                                      </p:cBhvr>
                                      <p:tavLst>
                                        <p:tav tm="0">
                                          <p:val>
                                            <p:strVal val="ppt_x"/>
                                          </p:val>
                                        </p:tav>
                                        <p:tav tm="100000">
                                          <p:val>
                                            <p:strVal val="ppt_x"/>
                                          </p:val>
                                        </p:tav>
                                      </p:tavLst>
                                    </p:anim>
                                    <p:anim calcmode="lin" valueType="num">
                                      <p:cBhvr>
                                        <p:cTn id="146" dur="1000"/>
                                        <p:tgtEl>
                                          <p:spTgt spid="33"/>
                                        </p:tgtEl>
                                        <p:attrNameLst>
                                          <p:attrName>ppt_y</p:attrName>
                                        </p:attrNameLst>
                                      </p:cBhvr>
                                      <p:tavLst>
                                        <p:tav tm="0">
                                          <p:val>
                                            <p:strVal val="ppt_y"/>
                                          </p:val>
                                        </p:tav>
                                        <p:tav tm="100000">
                                          <p:val>
                                            <p:strVal val="ppt_y+.1"/>
                                          </p:val>
                                        </p:tav>
                                      </p:tavLst>
                                    </p:anim>
                                    <p:set>
                                      <p:cBhvr>
                                        <p:cTn id="147" dur="1" fill="hold">
                                          <p:stCondLst>
                                            <p:cond delay="999"/>
                                          </p:stCondLst>
                                        </p:cTn>
                                        <p:tgtEl>
                                          <p:spTgt spid="33"/>
                                        </p:tgtEl>
                                        <p:attrNameLst>
                                          <p:attrName>style.visibility</p:attrName>
                                        </p:attrNameLst>
                                      </p:cBhvr>
                                      <p:to>
                                        <p:strVal val="hidden"/>
                                      </p:to>
                                    </p:set>
                                  </p:childTnLst>
                                </p:cTn>
                              </p:par>
                            </p:childTnLst>
                          </p:cTn>
                        </p:par>
                      </p:childTnLst>
                    </p:cTn>
                  </p:par>
                  <p:par>
                    <p:cTn id="148" fill="hold">
                      <p:stCondLst>
                        <p:cond delay="indefinite"/>
                      </p:stCondLst>
                      <p:childTnLst>
                        <p:par>
                          <p:cTn id="149" fill="hold">
                            <p:stCondLst>
                              <p:cond delay="0"/>
                            </p:stCondLst>
                            <p:childTnLst>
                              <p:par>
                                <p:cTn id="150" presetID="20" presetClass="entr" presetSubtype="0" fill="hold" grpId="0" nodeType="clickEffect">
                                  <p:stCondLst>
                                    <p:cond delay="0"/>
                                  </p:stCondLst>
                                  <p:childTnLst>
                                    <p:set>
                                      <p:cBhvr>
                                        <p:cTn id="151" dur="1" fill="hold">
                                          <p:stCondLst>
                                            <p:cond delay="0"/>
                                          </p:stCondLst>
                                        </p:cTn>
                                        <p:tgtEl>
                                          <p:spTgt spid="34"/>
                                        </p:tgtEl>
                                        <p:attrNameLst>
                                          <p:attrName>style.visibility</p:attrName>
                                        </p:attrNameLst>
                                      </p:cBhvr>
                                      <p:to>
                                        <p:strVal val="visible"/>
                                      </p:to>
                                    </p:set>
                                    <p:animEffect transition="in" filter="wedge">
                                      <p:cBhvr>
                                        <p:cTn id="152" dur="2000"/>
                                        <p:tgtEl>
                                          <p:spTgt spid="34"/>
                                        </p:tgtEl>
                                      </p:cBhvr>
                                    </p:animEffect>
                                  </p:childTnLst>
                                </p:cTn>
                              </p:par>
                            </p:childTnLst>
                          </p:cTn>
                        </p:par>
                      </p:childTnLst>
                    </p:cTn>
                  </p:par>
                  <p:par>
                    <p:cTn id="153" fill="hold">
                      <p:stCondLst>
                        <p:cond delay="indefinite"/>
                      </p:stCondLst>
                      <p:childTnLst>
                        <p:par>
                          <p:cTn id="154" fill="hold">
                            <p:stCondLst>
                              <p:cond delay="0"/>
                            </p:stCondLst>
                            <p:childTnLst>
                              <p:par>
                                <p:cTn id="155" presetID="8" presetClass="entr" presetSubtype="16" fill="hold" grpId="0" nodeType="clickEffect">
                                  <p:stCondLst>
                                    <p:cond delay="0"/>
                                  </p:stCondLst>
                                  <p:childTnLst>
                                    <p:set>
                                      <p:cBhvr>
                                        <p:cTn id="156" dur="1" fill="hold">
                                          <p:stCondLst>
                                            <p:cond delay="0"/>
                                          </p:stCondLst>
                                        </p:cTn>
                                        <p:tgtEl>
                                          <p:spTgt spid="42"/>
                                        </p:tgtEl>
                                        <p:attrNameLst>
                                          <p:attrName>style.visibility</p:attrName>
                                        </p:attrNameLst>
                                      </p:cBhvr>
                                      <p:to>
                                        <p:strVal val="visible"/>
                                      </p:to>
                                    </p:set>
                                    <p:animEffect transition="in" filter="diamond(in)">
                                      <p:cBhvr>
                                        <p:cTn id="157" dur="2000"/>
                                        <p:tgtEl>
                                          <p:spTgt spid="42"/>
                                        </p:tgtEl>
                                      </p:cBhvr>
                                    </p:animEffect>
                                  </p:childTnLst>
                                </p:cTn>
                              </p:par>
                            </p:childTnLst>
                          </p:cTn>
                        </p:par>
                      </p:childTnLst>
                    </p:cTn>
                  </p:par>
                  <p:par>
                    <p:cTn id="158" fill="hold">
                      <p:stCondLst>
                        <p:cond delay="indefinite"/>
                      </p:stCondLst>
                      <p:childTnLst>
                        <p:par>
                          <p:cTn id="159" fill="hold">
                            <p:stCondLst>
                              <p:cond delay="0"/>
                            </p:stCondLst>
                            <p:childTnLst>
                              <p:par>
                                <p:cTn id="160" presetID="5" presetClass="exit" presetSubtype="10" fill="hold" grpId="1" nodeType="clickEffect">
                                  <p:stCondLst>
                                    <p:cond delay="0"/>
                                  </p:stCondLst>
                                  <p:childTnLst>
                                    <p:animEffect transition="out" filter="checkerboard(across)">
                                      <p:cBhvr>
                                        <p:cTn id="161" dur="500"/>
                                        <p:tgtEl>
                                          <p:spTgt spid="42"/>
                                        </p:tgtEl>
                                      </p:cBhvr>
                                    </p:animEffect>
                                    <p:set>
                                      <p:cBhvr>
                                        <p:cTn id="162" dur="1" fill="hold">
                                          <p:stCondLst>
                                            <p:cond delay="499"/>
                                          </p:stCondLst>
                                        </p:cTn>
                                        <p:tgtEl>
                                          <p:spTgt spid="42"/>
                                        </p:tgtEl>
                                        <p:attrNameLst>
                                          <p:attrName>style.visibility</p:attrName>
                                        </p:attrNameLst>
                                      </p:cBhvr>
                                      <p:to>
                                        <p:strVal val="hidden"/>
                                      </p:to>
                                    </p:set>
                                  </p:childTnLst>
                                </p:cTn>
                              </p:par>
                            </p:childTnLst>
                          </p:cTn>
                        </p:par>
                      </p:childTnLst>
                    </p:cTn>
                  </p:par>
                  <p:par>
                    <p:cTn id="163" fill="hold">
                      <p:stCondLst>
                        <p:cond delay="indefinite"/>
                      </p:stCondLst>
                      <p:childTnLst>
                        <p:par>
                          <p:cTn id="164" fill="hold">
                            <p:stCondLst>
                              <p:cond delay="0"/>
                            </p:stCondLst>
                            <p:childTnLst>
                              <p:par>
                                <p:cTn id="165" presetID="12" presetClass="entr" presetSubtype="4" fill="hold" grpId="0" nodeType="clickEffect">
                                  <p:stCondLst>
                                    <p:cond delay="0"/>
                                  </p:stCondLst>
                                  <p:childTnLst>
                                    <p:set>
                                      <p:cBhvr>
                                        <p:cTn id="166" dur="1" fill="hold">
                                          <p:stCondLst>
                                            <p:cond delay="0"/>
                                          </p:stCondLst>
                                        </p:cTn>
                                        <p:tgtEl>
                                          <p:spTgt spid="43"/>
                                        </p:tgtEl>
                                        <p:attrNameLst>
                                          <p:attrName>style.visibility</p:attrName>
                                        </p:attrNameLst>
                                      </p:cBhvr>
                                      <p:to>
                                        <p:strVal val="visible"/>
                                      </p:to>
                                    </p:set>
                                    <p:animEffect transition="in" filter="slide(fromBottom)">
                                      <p:cBhvr>
                                        <p:cTn id="16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7" grpId="1" build="p"/>
      <p:bldP spid="9" grpId="0"/>
      <p:bldP spid="14" grpId="0"/>
      <p:bldP spid="14" grpId="1"/>
      <p:bldP spid="15" grpId="0"/>
      <p:bldP spid="20" grpId="0"/>
      <p:bldP spid="20" grpId="1"/>
      <p:bldP spid="21" grpId="0" build="p"/>
      <p:bldP spid="27" grpId="0" build="p"/>
      <p:bldP spid="27" grpId="1" build="allAtOnce"/>
      <p:bldP spid="30" grpId="0"/>
      <p:bldP spid="31" grpId="0" build="p"/>
      <p:bldP spid="31" grpId="1" build="allAtOnce"/>
      <p:bldP spid="32" grpId="0"/>
      <p:bldP spid="33" grpId="0"/>
      <p:bldP spid="33" grpId="1"/>
      <p:bldP spid="34" grpId="0"/>
      <p:bldP spid="42" grpId="0"/>
      <p:bldP spid="42" grpId="1"/>
      <p:bldP spid="43" grpId="0"/>
    </p:bld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69850" y="550333"/>
            <a:ext cx="9004300" cy="345440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3074" name="Picture 3"/>
          <p:cNvPicPr>
            <a:picLocks noChangeAspect="1"/>
          </p:cNvPicPr>
          <p:nvPr/>
        </p:nvPicPr>
        <p:blipFill>
          <a:blip r:embed="rId3"/>
          <a:srcRect/>
          <a:stretch>
            <a:fillRect/>
          </a:stretch>
        </p:blipFill>
        <p:spPr bwMode="auto">
          <a:xfrm>
            <a:off x="1508485" y="126999"/>
            <a:ext cx="6184539" cy="58515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8" name="AutoShape 2"/>
          <p:cNvSpPr>
            <a:spLocks noChangeArrowheads="1"/>
          </p:cNvSpPr>
          <p:nvPr/>
        </p:nvSpPr>
        <p:spPr bwMode="auto">
          <a:xfrm>
            <a:off x="2006600" y="809625"/>
            <a:ext cx="5599113" cy="4525963"/>
          </a:xfrm>
          <a:prstGeom prst="rtTriangle">
            <a:avLst/>
          </a:prstGeom>
          <a:solidFill>
            <a:srgbClr val="CCFFFF"/>
          </a:solidFill>
          <a:ln w="9525">
            <a:solidFill>
              <a:schemeClr val="tx1"/>
            </a:solidFill>
            <a:miter lim="800000"/>
            <a:headEnd/>
            <a:tailEnd/>
          </a:ln>
        </p:spPr>
        <p:txBody>
          <a:bodyPr wrap="none" anchor="ctr"/>
          <a:lstStyle/>
          <a:p>
            <a:endParaRPr lang="en-US">
              <a:latin typeface="Calibri" pitchFamily="34" charset="0"/>
            </a:endParaRPr>
          </a:p>
        </p:txBody>
      </p:sp>
      <p:sp>
        <p:nvSpPr>
          <p:cNvPr id="4101" name="Text Box 5"/>
          <p:cNvSpPr txBox="1">
            <a:spLocks noChangeArrowheads="1"/>
          </p:cNvSpPr>
          <p:nvPr/>
        </p:nvSpPr>
        <p:spPr bwMode="auto">
          <a:xfrm>
            <a:off x="2162175" y="4144963"/>
            <a:ext cx="2333625" cy="476250"/>
          </a:xfrm>
          <a:prstGeom prst="rect">
            <a:avLst/>
          </a:prstGeom>
          <a:noFill/>
          <a:ln w="9525">
            <a:noFill/>
            <a:miter lim="800000"/>
            <a:headEnd/>
            <a:tailEnd/>
          </a:ln>
        </p:spPr>
        <p:txBody>
          <a:bodyPr lIns="94128" tIns="47064" rIns="94128" bIns="47064">
            <a:spAutoFit/>
          </a:bodyPr>
          <a:lstStyle/>
          <a:p>
            <a:pPr defTabSz="941388">
              <a:spcBef>
                <a:spcPct val="50000"/>
              </a:spcBef>
            </a:pPr>
            <a:endParaRPr lang="en-US" sz="2500" b="1"/>
          </a:p>
        </p:txBody>
      </p:sp>
      <p:sp>
        <p:nvSpPr>
          <p:cNvPr id="4102" name="Text Box 6"/>
          <p:cNvSpPr txBox="1">
            <a:spLocks noChangeArrowheads="1"/>
          </p:cNvSpPr>
          <p:nvPr/>
        </p:nvSpPr>
        <p:spPr bwMode="auto">
          <a:xfrm>
            <a:off x="5116513" y="3113088"/>
            <a:ext cx="1944687" cy="476250"/>
          </a:xfrm>
          <a:prstGeom prst="rect">
            <a:avLst/>
          </a:prstGeom>
          <a:noFill/>
          <a:ln w="9525">
            <a:noFill/>
            <a:miter lim="800000"/>
            <a:headEnd/>
            <a:tailEnd/>
          </a:ln>
        </p:spPr>
        <p:txBody>
          <a:bodyPr lIns="94128" tIns="47064" rIns="94128" bIns="47064">
            <a:spAutoFit/>
          </a:bodyPr>
          <a:lstStyle/>
          <a:p>
            <a:pPr defTabSz="941388">
              <a:spcBef>
                <a:spcPct val="50000"/>
              </a:spcBef>
            </a:pPr>
            <a:r>
              <a:rPr lang="en-US" sz="2500" b="1"/>
              <a:t>Child Does</a:t>
            </a:r>
          </a:p>
        </p:txBody>
      </p:sp>
      <p:sp>
        <p:nvSpPr>
          <p:cNvPr id="4103" name="Text Box 7"/>
          <p:cNvSpPr txBox="1">
            <a:spLocks noChangeArrowheads="1"/>
          </p:cNvSpPr>
          <p:nvPr/>
        </p:nvSpPr>
        <p:spPr bwMode="auto">
          <a:xfrm>
            <a:off x="127000" y="506862"/>
            <a:ext cx="1681162" cy="956822"/>
          </a:xfrm>
          <a:prstGeom prst="rect">
            <a:avLst/>
          </a:prstGeom>
          <a:noFill/>
          <a:ln w="9525">
            <a:noFill/>
            <a:miter lim="800000"/>
            <a:headEnd/>
            <a:tailEnd/>
          </a:ln>
        </p:spPr>
        <p:txBody>
          <a:bodyPr wrap="square" lIns="94128" tIns="47064" rIns="94128" bIns="47064">
            <a:spAutoFit/>
          </a:bodyPr>
          <a:lstStyle/>
          <a:p>
            <a:pPr defTabSz="941388">
              <a:spcBef>
                <a:spcPct val="50000"/>
              </a:spcBef>
            </a:pPr>
            <a:r>
              <a:rPr lang="en-US" sz="1600" b="1" dirty="0">
                <a:solidFill>
                  <a:srgbClr val="292929"/>
                </a:solidFill>
              </a:rPr>
              <a:t>Read </a:t>
            </a:r>
            <a:r>
              <a:rPr lang="en-US" sz="1600" b="1" dirty="0" smtClean="0">
                <a:solidFill>
                  <a:srgbClr val="292929"/>
                </a:solidFill>
              </a:rPr>
              <a:t>Aloud</a:t>
            </a:r>
          </a:p>
          <a:p>
            <a:pPr defTabSz="941388">
              <a:spcBef>
                <a:spcPct val="50000"/>
              </a:spcBef>
            </a:pPr>
            <a:r>
              <a:rPr lang="en-US" sz="1600" b="1" dirty="0" smtClean="0">
                <a:solidFill>
                  <a:srgbClr val="292929"/>
                </a:solidFill>
              </a:rPr>
              <a:t>Modeled Writing</a:t>
            </a:r>
            <a:endParaRPr lang="en-US" sz="1600" b="1" dirty="0">
              <a:solidFill>
                <a:srgbClr val="292929"/>
              </a:solidFill>
            </a:endParaRPr>
          </a:p>
        </p:txBody>
      </p:sp>
      <p:sp>
        <p:nvSpPr>
          <p:cNvPr id="4104" name="Text Box 8"/>
          <p:cNvSpPr txBox="1">
            <a:spLocks noChangeArrowheads="1"/>
          </p:cNvSpPr>
          <p:nvPr/>
        </p:nvSpPr>
        <p:spPr bwMode="auto">
          <a:xfrm>
            <a:off x="160866" y="1502070"/>
            <a:ext cx="1554163" cy="1203043"/>
          </a:xfrm>
          <a:prstGeom prst="rect">
            <a:avLst/>
          </a:prstGeom>
          <a:noFill/>
          <a:ln w="9525">
            <a:noFill/>
            <a:miter lim="800000"/>
            <a:headEnd/>
            <a:tailEnd/>
          </a:ln>
        </p:spPr>
        <p:txBody>
          <a:bodyPr lIns="94128" tIns="47064" rIns="94128" bIns="47064">
            <a:spAutoFit/>
          </a:bodyPr>
          <a:lstStyle/>
          <a:p>
            <a:pPr defTabSz="941388">
              <a:spcBef>
                <a:spcPct val="50000"/>
              </a:spcBef>
            </a:pPr>
            <a:r>
              <a:rPr lang="en-US" sz="1600" b="1" dirty="0">
                <a:solidFill>
                  <a:srgbClr val="292929"/>
                </a:solidFill>
              </a:rPr>
              <a:t>Shared </a:t>
            </a:r>
            <a:r>
              <a:rPr lang="en-US" sz="1600" b="1" dirty="0" smtClean="0">
                <a:solidFill>
                  <a:srgbClr val="292929"/>
                </a:solidFill>
              </a:rPr>
              <a:t>Reading</a:t>
            </a:r>
          </a:p>
          <a:p>
            <a:pPr defTabSz="941388">
              <a:spcBef>
                <a:spcPct val="50000"/>
              </a:spcBef>
            </a:pPr>
            <a:r>
              <a:rPr lang="en-US" sz="1600" b="1" dirty="0" smtClean="0">
                <a:solidFill>
                  <a:srgbClr val="292929"/>
                </a:solidFill>
              </a:rPr>
              <a:t>Shared Writing</a:t>
            </a:r>
            <a:endParaRPr lang="en-US" sz="1600" b="1" dirty="0">
              <a:solidFill>
                <a:srgbClr val="292929"/>
              </a:solidFill>
            </a:endParaRPr>
          </a:p>
        </p:txBody>
      </p:sp>
      <p:sp>
        <p:nvSpPr>
          <p:cNvPr id="9" name="Text Box 9"/>
          <p:cNvSpPr txBox="1">
            <a:spLocks noChangeArrowheads="1"/>
          </p:cNvSpPr>
          <p:nvPr/>
        </p:nvSpPr>
        <p:spPr bwMode="auto">
          <a:xfrm>
            <a:off x="184678" y="3695167"/>
            <a:ext cx="1389063" cy="587490"/>
          </a:xfrm>
          <a:prstGeom prst="rect">
            <a:avLst/>
          </a:prstGeom>
          <a:noFill/>
          <a:ln w="9525">
            <a:noFill/>
            <a:miter lim="800000"/>
            <a:headEnd/>
            <a:tailEnd/>
          </a:ln>
          <a:effectLst/>
        </p:spPr>
        <p:txBody>
          <a:bodyPr lIns="94128" tIns="47064" rIns="94128" bIns="47064">
            <a:spAutoFit/>
          </a:bodyPr>
          <a:lstStyle/>
          <a:p>
            <a:pPr defTabSz="941388" fontAlgn="auto">
              <a:spcBef>
                <a:spcPct val="50000"/>
              </a:spcBef>
              <a:spcAft>
                <a:spcPts val="0"/>
              </a:spcAft>
              <a:defRPr/>
            </a:pPr>
            <a:r>
              <a:rPr lang="en-US" sz="1600" b="1" i="1" dirty="0">
                <a:solidFill>
                  <a:srgbClr val="000000"/>
                </a:solidFill>
                <a:effectLst>
                  <a:outerShdw blurRad="38100" dist="38100" dir="2700000" algn="tl">
                    <a:srgbClr val="FFFFFF"/>
                  </a:outerShdw>
                </a:effectLst>
                <a:latin typeface="Arial" pitchFamily="-109" charset="-52"/>
              </a:rPr>
              <a:t>Guided Reading</a:t>
            </a:r>
          </a:p>
        </p:txBody>
      </p:sp>
      <p:sp>
        <p:nvSpPr>
          <p:cNvPr id="4106" name="Text Box 10"/>
          <p:cNvSpPr txBox="1">
            <a:spLocks noChangeArrowheads="1"/>
          </p:cNvSpPr>
          <p:nvPr/>
        </p:nvSpPr>
        <p:spPr bwMode="auto">
          <a:xfrm>
            <a:off x="212198" y="4937650"/>
            <a:ext cx="1554162" cy="584200"/>
          </a:xfrm>
          <a:prstGeom prst="rect">
            <a:avLst/>
          </a:prstGeom>
          <a:noFill/>
          <a:ln w="9525">
            <a:noFill/>
            <a:miter lim="800000"/>
            <a:headEnd/>
            <a:tailEnd/>
          </a:ln>
        </p:spPr>
        <p:txBody>
          <a:bodyPr lIns="94128" tIns="47064" rIns="94128" bIns="47064">
            <a:spAutoFit/>
          </a:bodyPr>
          <a:lstStyle/>
          <a:p>
            <a:pPr defTabSz="941388">
              <a:spcBef>
                <a:spcPct val="50000"/>
              </a:spcBef>
            </a:pPr>
            <a:r>
              <a:rPr lang="en-US" sz="1600" b="1" dirty="0">
                <a:solidFill>
                  <a:srgbClr val="292929"/>
                </a:solidFill>
              </a:rPr>
              <a:t>Independent Reading</a:t>
            </a:r>
          </a:p>
        </p:txBody>
      </p:sp>
      <p:sp>
        <p:nvSpPr>
          <p:cNvPr id="4107" name="AutoShape 11"/>
          <p:cNvSpPr>
            <a:spLocks noChangeArrowheads="1"/>
          </p:cNvSpPr>
          <p:nvPr/>
        </p:nvSpPr>
        <p:spPr bwMode="auto">
          <a:xfrm rot="10800000">
            <a:off x="2006600" y="809625"/>
            <a:ext cx="5599113" cy="4525963"/>
          </a:xfrm>
          <a:prstGeom prst="rtTriangle">
            <a:avLst/>
          </a:prstGeom>
          <a:solidFill>
            <a:srgbClr val="CC99FF"/>
          </a:solidFill>
          <a:ln w="9525">
            <a:solidFill>
              <a:schemeClr val="tx1"/>
            </a:solidFill>
            <a:miter lim="800000"/>
            <a:headEnd/>
            <a:tailEnd/>
          </a:ln>
        </p:spPr>
        <p:txBody>
          <a:bodyPr rot="10800000" wrap="none" lIns="94128" tIns="47064" rIns="94128" bIns="47064" anchor="ctr"/>
          <a:lstStyle/>
          <a:p>
            <a:pPr algn="ctr" defTabSz="941388"/>
            <a:endParaRPr lang="en-US" sz="2500" b="1">
              <a:solidFill>
                <a:srgbClr val="CC99FF"/>
              </a:solidFill>
            </a:endParaRPr>
          </a:p>
        </p:txBody>
      </p:sp>
      <p:sp>
        <p:nvSpPr>
          <p:cNvPr id="4108" name="Text Box 12"/>
          <p:cNvSpPr txBox="1">
            <a:spLocks noChangeArrowheads="1"/>
          </p:cNvSpPr>
          <p:nvPr/>
        </p:nvSpPr>
        <p:spPr bwMode="auto">
          <a:xfrm>
            <a:off x="4106863" y="2555875"/>
            <a:ext cx="1943100" cy="477838"/>
          </a:xfrm>
          <a:prstGeom prst="rect">
            <a:avLst/>
          </a:prstGeom>
          <a:noFill/>
          <a:ln w="9525">
            <a:noFill/>
            <a:miter lim="800000"/>
            <a:headEnd/>
            <a:tailEnd/>
          </a:ln>
        </p:spPr>
        <p:txBody>
          <a:bodyPr lIns="94128" tIns="47064" rIns="94128" bIns="47064">
            <a:spAutoFit/>
          </a:bodyPr>
          <a:lstStyle/>
          <a:p>
            <a:pPr defTabSz="941388">
              <a:spcBef>
                <a:spcPct val="50000"/>
              </a:spcBef>
            </a:pPr>
            <a:endParaRPr lang="en-US" sz="2500" b="1"/>
          </a:p>
        </p:txBody>
      </p:sp>
      <p:graphicFrame>
        <p:nvGraphicFramePr>
          <p:cNvPr id="13" name="Group 13"/>
          <p:cNvGraphicFramePr>
            <a:graphicFrameLocks noGrp="1"/>
          </p:cNvGraphicFramePr>
          <p:nvPr/>
        </p:nvGraphicFramePr>
        <p:xfrm>
          <a:off x="1979613" y="836613"/>
          <a:ext cx="5599112" cy="4505326"/>
        </p:xfrm>
        <a:graphic>
          <a:graphicData uri="http://schemas.openxmlformats.org/drawingml/2006/table">
            <a:tbl>
              <a:tblPr/>
              <a:tblGrid>
                <a:gridCol w="2800350"/>
                <a:gridCol w="2798762"/>
              </a:tblGrid>
              <a:tr h="1111250">
                <a:tc>
                  <a:txBody>
                    <a:bodyPr/>
                    <a:lstStyle/>
                    <a:p>
                      <a:pPr marL="0" marR="0" lvl="0" indent="0" algn="l" defTabSz="889000" rtl="0" eaLnBrk="1" fontAlgn="base" latinLnBrk="0" hangingPunct="1">
                        <a:lnSpc>
                          <a:spcPct val="100000"/>
                        </a:lnSpc>
                        <a:spcBef>
                          <a:spcPct val="20000"/>
                        </a:spcBef>
                        <a:spcAft>
                          <a:spcPct val="0"/>
                        </a:spcAft>
                        <a:buClrTx/>
                        <a:buSzTx/>
                        <a:buFontTx/>
                        <a:buNone/>
                        <a:tabLst/>
                      </a:pPr>
                      <a:endParaRPr kumimoji="0" lang="en-US" sz="2800" b="1" i="0" u="none" strike="noStrike" cap="none" normalizeH="0" baseline="0">
                        <a:ln>
                          <a:noFill/>
                        </a:ln>
                        <a:solidFill>
                          <a:schemeClr val="tx1"/>
                        </a:solidFill>
                        <a:effectLst/>
                        <a:latin typeface="Arial" pitchFamily="-109" charset="-52"/>
                      </a:endParaRPr>
                    </a:p>
                  </a:txBody>
                  <a:tcPr marL="94128" marR="94128" marT="47064" marB="47064" horzOverflow="overflow">
                    <a:lnL w="28575" cap="flat" cmpd="sng" algn="ctr">
                      <a:solidFill>
                        <a:schemeClr val="tx1"/>
                      </a:solidFill>
                      <a:prstDash val="solid"/>
                      <a:round/>
                      <a:headEnd type="none" w="med" len="med"/>
                      <a:tailEnd type="none" w="med" len="med"/>
                    </a:lnL>
                    <a:lnR>
                      <a:noFill/>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889000" rtl="0" eaLnBrk="1" fontAlgn="base" latinLnBrk="0" hangingPunct="1">
                        <a:lnSpc>
                          <a:spcPct val="100000"/>
                        </a:lnSpc>
                        <a:spcBef>
                          <a:spcPct val="20000"/>
                        </a:spcBef>
                        <a:spcAft>
                          <a:spcPct val="0"/>
                        </a:spcAft>
                        <a:buClrTx/>
                        <a:buSzTx/>
                        <a:buFontTx/>
                        <a:buNone/>
                        <a:tabLst/>
                      </a:pPr>
                      <a:endParaRPr kumimoji="0" lang="en-US" sz="2800" b="1" i="0" u="none" strike="noStrike" cap="none" normalizeH="0" baseline="0">
                        <a:ln>
                          <a:noFill/>
                        </a:ln>
                        <a:solidFill>
                          <a:schemeClr val="tx1"/>
                        </a:solidFill>
                        <a:effectLst/>
                        <a:latin typeface="Arial" pitchFamily="-109" charset="-52"/>
                      </a:endParaRPr>
                    </a:p>
                  </a:txBody>
                  <a:tcPr marL="94128" marR="94128" marT="47064" marB="47064" horzOverflow="overflow">
                    <a:lnL>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131888">
                <a:tc>
                  <a:txBody>
                    <a:bodyPr/>
                    <a:lstStyle/>
                    <a:p>
                      <a:pPr marL="0" marR="0" lvl="0" indent="0" algn="l" defTabSz="889000" rtl="0" eaLnBrk="1" fontAlgn="base" latinLnBrk="0" hangingPunct="1">
                        <a:lnSpc>
                          <a:spcPct val="100000"/>
                        </a:lnSpc>
                        <a:spcBef>
                          <a:spcPct val="20000"/>
                        </a:spcBef>
                        <a:spcAft>
                          <a:spcPct val="0"/>
                        </a:spcAft>
                        <a:buClrTx/>
                        <a:buSzTx/>
                        <a:buFontTx/>
                        <a:buNone/>
                        <a:tabLst/>
                      </a:pPr>
                      <a:endParaRPr kumimoji="0" lang="en-US" sz="2800" b="1" i="0" u="none" strike="noStrike" cap="none" normalizeH="0" baseline="0" dirty="0">
                        <a:ln>
                          <a:noFill/>
                        </a:ln>
                        <a:solidFill>
                          <a:schemeClr val="tx1"/>
                        </a:solidFill>
                        <a:effectLst/>
                        <a:latin typeface="Arial" pitchFamily="-109" charset="-52"/>
                      </a:endParaRPr>
                    </a:p>
                  </a:txBody>
                  <a:tcPr marL="94128" marR="94128" marT="47064" marB="47064" horzOverflow="overflow">
                    <a:lnL w="28575"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889000" rtl="0" eaLnBrk="1" fontAlgn="base" latinLnBrk="0" hangingPunct="1">
                        <a:lnSpc>
                          <a:spcPct val="100000"/>
                        </a:lnSpc>
                        <a:spcBef>
                          <a:spcPct val="20000"/>
                        </a:spcBef>
                        <a:spcAft>
                          <a:spcPct val="0"/>
                        </a:spcAft>
                        <a:buClrTx/>
                        <a:buSzTx/>
                        <a:buFontTx/>
                        <a:buNone/>
                        <a:tabLst/>
                      </a:pPr>
                      <a:endParaRPr kumimoji="0" lang="en-US" sz="2800" b="1" i="0" u="none" strike="noStrike" cap="none" normalizeH="0" baseline="0" dirty="0">
                        <a:ln>
                          <a:noFill/>
                        </a:ln>
                        <a:solidFill>
                          <a:schemeClr val="tx1"/>
                        </a:solidFill>
                        <a:effectLst/>
                        <a:latin typeface="Arial" pitchFamily="-109" charset="-52"/>
                      </a:endParaRPr>
                    </a:p>
                  </a:txBody>
                  <a:tcPr marL="94128" marR="94128" marT="47064" marB="47064" horzOverflow="overflow">
                    <a:lnL>
                      <a:noFill/>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130300">
                <a:tc>
                  <a:txBody>
                    <a:bodyPr/>
                    <a:lstStyle/>
                    <a:p>
                      <a:pPr marL="0" marR="0" lvl="0" indent="0" algn="l" defTabSz="889000" rtl="0" eaLnBrk="1" fontAlgn="base" latinLnBrk="0" hangingPunct="1">
                        <a:lnSpc>
                          <a:spcPct val="100000"/>
                        </a:lnSpc>
                        <a:spcBef>
                          <a:spcPct val="20000"/>
                        </a:spcBef>
                        <a:spcAft>
                          <a:spcPct val="0"/>
                        </a:spcAft>
                        <a:buClrTx/>
                        <a:buSzTx/>
                        <a:buFontTx/>
                        <a:buNone/>
                        <a:tabLst/>
                      </a:pPr>
                      <a:endParaRPr kumimoji="0" lang="en-US" sz="2800" b="1" i="0" u="none" strike="noStrike" cap="none" normalizeH="0" baseline="0">
                        <a:ln>
                          <a:noFill/>
                        </a:ln>
                        <a:solidFill>
                          <a:schemeClr val="tx1"/>
                        </a:solidFill>
                        <a:effectLst/>
                        <a:latin typeface="Arial" pitchFamily="-109" charset="-52"/>
                      </a:endParaRPr>
                    </a:p>
                  </a:txBody>
                  <a:tcPr marL="94128" marR="94128" marT="47064" marB="47064" horzOverflow="overflow">
                    <a:lnL w="28575"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889000" rtl="0" eaLnBrk="1" fontAlgn="base" latinLnBrk="0" hangingPunct="1">
                        <a:lnSpc>
                          <a:spcPct val="100000"/>
                        </a:lnSpc>
                        <a:spcBef>
                          <a:spcPct val="20000"/>
                        </a:spcBef>
                        <a:spcAft>
                          <a:spcPct val="0"/>
                        </a:spcAft>
                        <a:buClrTx/>
                        <a:buSzTx/>
                        <a:buFontTx/>
                        <a:buNone/>
                        <a:tabLst/>
                      </a:pPr>
                      <a:endParaRPr kumimoji="0" lang="en-US" sz="2800" b="1" i="0" u="none" strike="noStrike" cap="none" normalizeH="0" baseline="0" dirty="0">
                        <a:ln>
                          <a:noFill/>
                        </a:ln>
                        <a:solidFill>
                          <a:schemeClr val="tx1"/>
                        </a:solidFill>
                        <a:effectLst/>
                        <a:latin typeface="Arial" pitchFamily="-109" charset="-52"/>
                      </a:endParaRPr>
                    </a:p>
                  </a:txBody>
                  <a:tcPr marL="94128" marR="94128" marT="47064" marB="47064" horzOverflow="overflow">
                    <a:lnL>
                      <a:noFill/>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131888">
                <a:tc>
                  <a:txBody>
                    <a:bodyPr/>
                    <a:lstStyle/>
                    <a:p>
                      <a:pPr marL="0" marR="0" lvl="0" indent="0" algn="l" defTabSz="889000" rtl="0" eaLnBrk="1" fontAlgn="base" latinLnBrk="0" hangingPunct="1">
                        <a:lnSpc>
                          <a:spcPct val="100000"/>
                        </a:lnSpc>
                        <a:spcBef>
                          <a:spcPct val="20000"/>
                        </a:spcBef>
                        <a:spcAft>
                          <a:spcPct val="0"/>
                        </a:spcAft>
                        <a:buClrTx/>
                        <a:buSzTx/>
                        <a:buFontTx/>
                        <a:buNone/>
                        <a:tabLst/>
                      </a:pPr>
                      <a:endParaRPr kumimoji="0" lang="en-US" sz="2800" b="1" i="0" u="none" strike="noStrike" cap="none" normalizeH="0" baseline="0">
                        <a:ln>
                          <a:noFill/>
                        </a:ln>
                        <a:solidFill>
                          <a:schemeClr val="tx1"/>
                        </a:solidFill>
                        <a:effectLst/>
                        <a:latin typeface="Arial" pitchFamily="-109" charset="-52"/>
                      </a:endParaRPr>
                    </a:p>
                  </a:txBody>
                  <a:tcPr marL="94128" marR="94128" marT="47064" marB="47064" horzOverflow="overflow">
                    <a:lnL w="28575"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889000" rtl="0" eaLnBrk="1" fontAlgn="base" latinLnBrk="0" hangingPunct="1">
                        <a:lnSpc>
                          <a:spcPct val="100000"/>
                        </a:lnSpc>
                        <a:spcBef>
                          <a:spcPct val="20000"/>
                        </a:spcBef>
                        <a:spcAft>
                          <a:spcPct val="0"/>
                        </a:spcAft>
                        <a:buClrTx/>
                        <a:buSzTx/>
                        <a:buFontTx/>
                        <a:buNone/>
                        <a:tabLst/>
                      </a:pPr>
                      <a:endParaRPr kumimoji="0" lang="en-US" sz="2800" b="1" i="0" u="none" strike="noStrike" cap="none" normalizeH="0" baseline="0" dirty="0">
                        <a:ln>
                          <a:noFill/>
                        </a:ln>
                        <a:solidFill>
                          <a:schemeClr val="tx1"/>
                        </a:solidFill>
                        <a:effectLst/>
                        <a:latin typeface="Arial" pitchFamily="-109" charset="-52"/>
                      </a:endParaRPr>
                    </a:p>
                  </a:txBody>
                  <a:tcPr marL="94128" marR="94128" marT="47064" marB="47064" horzOverflow="overflow">
                    <a:lnL>
                      <a:noFill/>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4126" name="Text Box 30"/>
          <p:cNvSpPr txBox="1">
            <a:spLocks noChangeArrowheads="1"/>
          </p:cNvSpPr>
          <p:nvPr/>
        </p:nvSpPr>
        <p:spPr bwMode="auto">
          <a:xfrm>
            <a:off x="159810" y="2738441"/>
            <a:ext cx="1396997" cy="833711"/>
          </a:xfrm>
          <a:prstGeom prst="rect">
            <a:avLst/>
          </a:prstGeom>
          <a:noFill/>
          <a:ln w="9525">
            <a:noFill/>
            <a:miter lim="800000"/>
            <a:headEnd/>
            <a:tailEnd/>
          </a:ln>
        </p:spPr>
        <p:txBody>
          <a:bodyPr wrap="square" lIns="94128" tIns="47064" rIns="94128" bIns="47064">
            <a:spAutoFit/>
          </a:bodyPr>
          <a:lstStyle/>
          <a:p>
            <a:pPr defTabSz="941388">
              <a:spcBef>
                <a:spcPct val="50000"/>
              </a:spcBef>
            </a:pPr>
            <a:r>
              <a:rPr lang="en-US" sz="1600" b="1" dirty="0">
                <a:solidFill>
                  <a:srgbClr val="292929"/>
                </a:solidFill>
              </a:rPr>
              <a:t>Interactive </a:t>
            </a:r>
            <a:r>
              <a:rPr lang="en-US" sz="1600" b="1" dirty="0" smtClean="0">
                <a:solidFill>
                  <a:srgbClr val="292929"/>
                </a:solidFill>
              </a:rPr>
              <a:t>Writing/ Read Aloud</a:t>
            </a:r>
            <a:endParaRPr lang="en-US" sz="1600" b="1" dirty="0">
              <a:solidFill>
                <a:srgbClr val="292929"/>
              </a:solidFill>
            </a:endParaRPr>
          </a:p>
        </p:txBody>
      </p:sp>
      <p:sp>
        <p:nvSpPr>
          <p:cNvPr id="4127" name="Text Box 31"/>
          <p:cNvSpPr txBox="1">
            <a:spLocks noChangeArrowheads="1"/>
          </p:cNvSpPr>
          <p:nvPr/>
        </p:nvSpPr>
        <p:spPr bwMode="auto">
          <a:xfrm>
            <a:off x="229131" y="4333456"/>
            <a:ext cx="931863" cy="584200"/>
          </a:xfrm>
          <a:prstGeom prst="rect">
            <a:avLst/>
          </a:prstGeom>
          <a:noFill/>
          <a:ln w="9525">
            <a:noFill/>
            <a:miter lim="800000"/>
            <a:headEnd/>
            <a:tailEnd/>
          </a:ln>
        </p:spPr>
        <p:txBody>
          <a:bodyPr lIns="94128" tIns="47064" rIns="94128" bIns="47064">
            <a:spAutoFit/>
          </a:bodyPr>
          <a:lstStyle/>
          <a:p>
            <a:pPr defTabSz="941388">
              <a:spcBef>
                <a:spcPct val="50000"/>
              </a:spcBef>
            </a:pPr>
            <a:r>
              <a:rPr lang="en-US" sz="1600" b="1" dirty="0">
                <a:solidFill>
                  <a:srgbClr val="292929"/>
                </a:solidFill>
              </a:rPr>
              <a:t>Guided Writing</a:t>
            </a:r>
          </a:p>
        </p:txBody>
      </p:sp>
      <p:sp>
        <p:nvSpPr>
          <p:cNvPr id="4128" name="Text Box 32"/>
          <p:cNvSpPr txBox="1">
            <a:spLocks noChangeArrowheads="1"/>
          </p:cNvSpPr>
          <p:nvPr/>
        </p:nvSpPr>
        <p:spPr bwMode="auto">
          <a:xfrm>
            <a:off x="227543" y="5600173"/>
            <a:ext cx="1555750" cy="584200"/>
          </a:xfrm>
          <a:prstGeom prst="rect">
            <a:avLst/>
          </a:prstGeom>
          <a:noFill/>
          <a:ln w="9525">
            <a:noFill/>
            <a:miter lim="800000"/>
            <a:headEnd/>
            <a:tailEnd/>
          </a:ln>
        </p:spPr>
        <p:txBody>
          <a:bodyPr lIns="94128" tIns="47064" rIns="94128" bIns="47064">
            <a:spAutoFit/>
          </a:bodyPr>
          <a:lstStyle/>
          <a:p>
            <a:pPr defTabSz="941388">
              <a:spcBef>
                <a:spcPct val="50000"/>
              </a:spcBef>
            </a:pPr>
            <a:r>
              <a:rPr lang="en-US" sz="1600" b="1" dirty="0">
                <a:solidFill>
                  <a:srgbClr val="292929"/>
                </a:solidFill>
              </a:rPr>
              <a:t>Independent Writing</a:t>
            </a:r>
          </a:p>
        </p:txBody>
      </p:sp>
      <p:sp>
        <p:nvSpPr>
          <p:cNvPr id="4129" name="Text Box 33"/>
          <p:cNvSpPr txBox="1">
            <a:spLocks noChangeArrowheads="1"/>
          </p:cNvSpPr>
          <p:nvPr/>
        </p:nvSpPr>
        <p:spPr bwMode="auto">
          <a:xfrm>
            <a:off x="3530075" y="1060448"/>
            <a:ext cx="2333625" cy="476250"/>
          </a:xfrm>
          <a:prstGeom prst="rect">
            <a:avLst/>
          </a:prstGeom>
          <a:noFill/>
          <a:ln w="9525">
            <a:noFill/>
            <a:miter lim="800000"/>
            <a:headEnd/>
            <a:tailEnd/>
          </a:ln>
        </p:spPr>
        <p:txBody>
          <a:bodyPr lIns="94128" tIns="47064" rIns="94128" bIns="47064">
            <a:spAutoFit/>
          </a:bodyPr>
          <a:lstStyle/>
          <a:p>
            <a:pPr defTabSz="941388">
              <a:spcBef>
                <a:spcPct val="50000"/>
              </a:spcBef>
            </a:pPr>
            <a:r>
              <a:rPr lang="en-US" sz="2500" b="1" dirty="0" smtClean="0"/>
              <a:t>Teacher Does</a:t>
            </a:r>
            <a:endParaRPr lang="en-US" sz="2500" b="1" dirty="0"/>
          </a:p>
        </p:txBody>
      </p:sp>
      <p:sp>
        <p:nvSpPr>
          <p:cNvPr id="4130" name="Text Box 34"/>
          <p:cNvSpPr txBox="1">
            <a:spLocks noChangeArrowheads="1"/>
          </p:cNvSpPr>
          <p:nvPr/>
        </p:nvSpPr>
        <p:spPr bwMode="auto">
          <a:xfrm>
            <a:off x="3851802" y="4581525"/>
            <a:ext cx="2798763" cy="476250"/>
          </a:xfrm>
          <a:prstGeom prst="rect">
            <a:avLst/>
          </a:prstGeom>
          <a:noFill/>
          <a:ln w="9525">
            <a:noFill/>
            <a:miter lim="800000"/>
            <a:headEnd/>
            <a:tailEnd/>
          </a:ln>
        </p:spPr>
        <p:txBody>
          <a:bodyPr lIns="94128" tIns="47064" rIns="94128" bIns="47064">
            <a:spAutoFit/>
          </a:bodyPr>
          <a:lstStyle/>
          <a:p>
            <a:pPr defTabSz="941388">
              <a:spcBef>
                <a:spcPct val="50000"/>
              </a:spcBef>
            </a:pPr>
            <a:r>
              <a:rPr lang="en-US" sz="2500" b="1" dirty="0" smtClean="0"/>
              <a:t>Child Does</a:t>
            </a:r>
            <a:endParaRPr lang="en-US" sz="2500" b="1" dirty="0"/>
          </a:p>
        </p:txBody>
      </p:sp>
      <p:sp>
        <p:nvSpPr>
          <p:cNvPr id="4132" name="Text Box 36"/>
          <p:cNvSpPr txBox="1">
            <a:spLocks noChangeArrowheads="1"/>
          </p:cNvSpPr>
          <p:nvPr/>
        </p:nvSpPr>
        <p:spPr bwMode="auto">
          <a:xfrm>
            <a:off x="2628900" y="188913"/>
            <a:ext cx="4648200" cy="402824"/>
          </a:xfrm>
          <a:prstGeom prst="rect">
            <a:avLst/>
          </a:prstGeom>
          <a:noFill/>
          <a:ln w="9525">
            <a:noFill/>
            <a:miter lim="800000"/>
            <a:headEnd/>
            <a:tailEnd/>
          </a:ln>
        </p:spPr>
        <p:txBody>
          <a:bodyPr wrap="square" lIns="94128" tIns="47064" rIns="94128" bIns="47064">
            <a:spAutoFit/>
          </a:bodyPr>
          <a:lstStyle/>
          <a:p>
            <a:pPr defTabSz="941388">
              <a:spcBef>
                <a:spcPct val="50000"/>
              </a:spcBef>
            </a:pPr>
            <a:r>
              <a:rPr lang="en-US" sz="2000" b="1" u="sng" dirty="0" smtClean="0"/>
              <a:t>Comprehensive Core </a:t>
            </a:r>
            <a:r>
              <a:rPr lang="en-US" sz="2000" b="1" u="sng" dirty="0"/>
              <a:t>Literacy </a:t>
            </a:r>
          </a:p>
        </p:txBody>
      </p:sp>
      <p:sp>
        <p:nvSpPr>
          <p:cNvPr id="4133" name="Text Box 37"/>
          <p:cNvSpPr txBox="1">
            <a:spLocks noChangeArrowheads="1"/>
          </p:cNvSpPr>
          <p:nvPr/>
        </p:nvSpPr>
        <p:spPr bwMode="auto">
          <a:xfrm>
            <a:off x="1851025" y="6129338"/>
            <a:ext cx="5988050" cy="476250"/>
          </a:xfrm>
          <a:prstGeom prst="rect">
            <a:avLst/>
          </a:prstGeom>
          <a:noFill/>
          <a:ln w="9525">
            <a:noFill/>
            <a:miter lim="800000"/>
            <a:headEnd/>
            <a:tailEnd/>
          </a:ln>
        </p:spPr>
        <p:txBody>
          <a:bodyPr lIns="94128" tIns="47064" rIns="94128" bIns="47064">
            <a:spAutoFit/>
          </a:bodyPr>
          <a:lstStyle/>
          <a:p>
            <a:pPr defTabSz="941388">
              <a:spcBef>
                <a:spcPct val="50000"/>
              </a:spcBef>
            </a:pPr>
            <a:endParaRPr lang="en-US" sz="2500" b="1"/>
          </a:p>
        </p:txBody>
      </p:sp>
      <p:sp>
        <p:nvSpPr>
          <p:cNvPr id="4134" name="Text Box 38"/>
          <p:cNvSpPr txBox="1">
            <a:spLocks noChangeArrowheads="1"/>
          </p:cNvSpPr>
          <p:nvPr/>
        </p:nvSpPr>
        <p:spPr bwMode="auto">
          <a:xfrm>
            <a:off x="2162175" y="5557838"/>
            <a:ext cx="6592888" cy="1064543"/>
          </a:xfrm>
          <a:prstGeom prst="rect">
            <a:avLst/>
          </a:prstGeom>
          <a:noFill/>
          <a:ln w="9525">
            <a:noFill/>
            <a:miter lim="800000"/>
            <a:headEnd/>
            <a:tailEnd/>
          </a:ln>
        </p:spPr>
        <p:txBody>
          <a:bodyPr lIns="94128" tIns="47064" rIns="94128" bIns="47064">
            <a:spAutoFit/>
          </a:bodyPr>
          <a:lstStyle/>
          <a:p>
            <a:pPr defTabSz="941388">
              <a:spcBef>
                <a:spcPct val="50000"/>
              </a:spcBef>
            </a:pPr>
            <a:r>
              <a:rPr lang="en-US" sz="2100" b="1" i="1" dirty="0"/>
              <a:t>The teacher</a:t>
            </a:r>
            <a:r>
              <a:rPr lang="en-US" sz="2100" b="1" i="1" dirty="0" smtClean="0"/>
              <a:t> gradually </a:t>
            </a:r>
            <a:r>
              <a:rPr lang="en-US" sz="2100" b="1" i="1" dirty="0"/>
              <a:t>gives control of the text to the child, depending upon the demands of the text and the child’s ability</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27651" name="Object 3"/>
          <p:cNvGraphicFramePr>
            <a:graphicFrameLocks noChangeAspect="1"/>
          </p:cNvGraphicFramePr>
          <p:nvPr/>
        </p:nvGraphicFramePr>
        <p:xfrm>
          <a:off x="224461" y="508003"/>
          <a:ext cx="8682468" cy="5185363"/>
        </p:xfrm>
        <a:graphic>
          <a:graphicData uri="http://schemas.openxmlformats.org/presentationml/2006/ole">
            <p:oleObj spid="_x0000_s27651" name="Document" r:id="rId4" imgW="5486400" imgH="3276600" progId="Word.Document.12">
              <p:link updateAutomatic="1"/>
            </p:oleObj>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28674" name="Object 2"/>
          <p:cNvGraphicFramePr>
            <a:graphicFrameLocks noChangeAspect="1"/>
          </p:cNvGraphicFramePr>
          <p:nvPr/>
        </p:nvGraphicFramePr>
        <p:xfrm>
          <a:off x="812799" y="174291"/>
          <a:ext cx="7450667" cy="6439768"/>
        </p:xfrm>
        <a:graphic>
          <a:graphicData uri="http://schemas.openxmlformats.org/presentationml/2006/ole">
            <p:oleObj spid="_x0000_s28674" name="Document" r:id="rId4" imgW="5486400" imgH="5041900" progId="Word.Document.12">
              <p:link updateAutomatic="1"/>
            </p:oleObj>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29698" name="Object 2"/>
          <p:cNvGraphicFramePr>
            <a:graphicFrameLocks noChangeAspect="1"/>
          </p:cNvGraphicFramePr>
          <p:nvPr/>
        </p:nvGraphicFramePr>
        <p:xfrm>
          <a:off x="186276" y="1185334"/>
          <a:ext cx="8703734" cy="1617112"/>
        </p:xfrm>
        <a:graphic>
          <a:graphicData uri="http://schemas.openxmlformats.org/presentationml/2006/ole">
            <p:oleObj spid="_x0000_s29698" name="Document" r:id="rId4" imgW="5486400" imgH="863600" progId="Word.Document.12">
              <p:link updateAutomatic="1"/>
            </p:oleObj>
          </a:graphicData>
        </a:graphic>
      </p:graphicFrame>
      <p:graphicFrame>
        <p:nvGraphicFramePr>
          <p:cNvPr id="29699" name="Object 3"/>
          <p:cNvGraphicFramePr>
            <a:graphicFrameLocks noChangeAspect="1"/>
          </p:cNvGraphicFramePr>
          <p:nvPr/>
        </p:nvGraphicFramePr>
        <p:xfrm>
          <a:off x="238125" y="3606800"/>
          <a:ext cx="8734425" cy="1162050"/>
        </p:xfrm>
        <a:graphic>
          <a:graphicData uri="http://schemas.openxmlformats.org/presentationml/2006/ole">
            <p:oleObj spid="_x0000_s29699" name="Document" r:id="rId5" imgW="6311900" imgH="546100" progId="Word.Document.12">
              <p:link updateAutomatic="1"/>
            </p:oleObj>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3643</TotalTime>
  <Words>1433</Words>
  <Application>Microsoft Macintosh PowerPoint</Application>
  <PresentationFormat>On-screen Show (4:3)</PresentationFormat>
  <Paragraphs>251</Paragraphs>
  <Slides>14</Slides>
  <Notes>13</Notes>
  <HiddenSlides>0</HiddenSlides>
  <MMClips>0</MMClips>
  <ScaleCrop>false</ScaleCrop>
  <HeadingPairs>
    <vt:vector size="6" baseType="variant">
      <vt:variant>
        <vt:lpstr>Design Template</vt:lpstr>
      </vt:variant>
      <vt:variant>
        <vt:i4>1</vt:i4>
      </vt:variant>
      <vt:variant>
        <vt:lpstr>Links</vt:lpstr>
      </vt:variant>
      <vt:variant>
        <vt:i4>4</vt:i4>
      </vt:variant>
      <vt:variant>
        <vt:lpstr>Slide Titles</vt:lpstr>
      </vt:variant>
      <vt:variant>
        <vt:i4>14</vt:i4>
      </vt:variant>
    </vt:vector>
  </HeadingPairs>
  <TitlesOfParts>
    <vt:vector size="19" baseType="lpstr">
      <vt:lpstr>Office Theme</vt:lpstr>
      <vt:lpstr>BOECOMR:Users:mrafferty:Desktop:Aug%20PD%20Materials:Bottom%20Line.doc!OLE_LINK2</vt:lpstr>
      <vt:lpstr>BOECOMR:Users:mrafferty:Desktop:Aug%20PD%20Materials:Bottom%20Line.doc!OLE_LINK3</vt:lpstr>
      <vt:lpstr>BOECOMR:Users:mrafferty:Desktop:Aug%20PD%20Materials:Bottom%20Line.doc!OLE_LINK4</vt:lpstr>
      <vt:lpstr>BOECOMR:Users:mrafferty:Desktop:Aug%20PD%20Materials:Bottom%20Line.doc!OLE_LINK5</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vector>
  </TitlesOfParts>
  <Company>FPS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Rafferty Michael</dc:creator>
  <cp:lastModifiedBy>Rafferty Michael</cp:lastModifiedBy>
  <cp:revision>50</cp:revision>
  <cp:lastPrinted>2011-08-25T17:32:19Z</cp:lastPrinted>
  <dcterms:created xsi:type="dcterms:W3CDTF">2011-08-25T17:09:49Z</dcterms:created>
  <dcterms:modified xsi:type="dcterms:W3CDTF">2011-08-25T18:35:53Z</dcterms:modified>
</cp:coreProperties>
</file>