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72" r:id="rId2"/>
    <p:sldId id="274" r:id="rId3"/>
    <p:sldId id="271" r:id="rId4"/>
    <p:sldId id="269" r:id="rId5"/>
    <p:sldId id="270" r:id="rId6"/>
    <p:sldId id="27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7-03T13:25:53.270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3877B9-F61D-F046-AC59-D42B26481A87}" type="datetimeFigureOut">
              <a:rPr lang="en-US" smtClean="0"/>
              <a:t>8/22/12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D40654-F242-854E-A75F-C9E89A5F001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30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Keep</a:t>
            </a:r>
            <a:r>
              <a:rPr lang="en-US" baseline="0" dirty="0" smtClean="0"/>
              <a:t> in mind that t</a:t>
            </a:r>
            <a:r>
              <a:rPr lang="en-US" dirty="0" smtClean="0"/>
              <a:t>his will</a:t>
            </a:r>
            <a:r>
              <a:rPr lang="en-US" baseline="0" dirty="0" smtClean="0"/>
              <a:t> be</a:t>
            </a:r>
            <a:r>
              <a:rPr lang="en-US" dirty="0" smtClean="0"/>
              <a:t> a multi-year initiative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We</a:t>
            </a:r>
            <a:r>
              <a:rPr lang="en-US" baseline="0" dirty="0" smtClean="0"/>
              <a:t> will transition into this work by building onto the Interactive Read Aloud work we have already begun last year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This afternoon we will be giving thought to what kind of text we want students to exposed to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Today will spend time mapping out this work so you have resources made readily available for Sept./Oct.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Our aim is to provides consistency of instruction w/in grade levels &amp; the district</a:t>
            </a:r>
          </a:p>
          <a:p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40654-F242-854E-A75F-C9E89A5F00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966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 of question</a:t>
            </a:r>
            <a:r>
              <a:rPr lang="en-US" baseline="0" dirty="0" smtClean="0"/>
              <a:t> types related to CCSS The new emphasis is on </a:t>
            </a:r>
            <a:r>
              <a:rPr lang="en-US" baseline="0" smtClean="0"/>
              <a:t>text dependent </a:t>
            </a:r>
            <a:r>
              <a:rPr lang="en-US" baseline="0" dirty="0" smtClean="0"/>
              <a:t>questions.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40654-F242-854E-A75F-C9E89A5F001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505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We</a:t>
            </a:r>
            <a:r>
              <a:rPr lang="en-US" baseline="0" dirty="0" smtClean="0"/>
              <a:t> researched Common Core Standards/Comprehension Continuum/Nancy Boyles resources/questioning to where we felt they aligned with the units of study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We have heard from teachers about concerns around covering “everything” that needs to be addressed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This work will provide our students with thoughtful, universal/assured literacy experiences  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Refer to handout page with specific grade level calendars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May want to highlight or have teachers focus on the questions for Sept. &amp; Oct. for their own grade level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40654-F242-854E-A75F-C9E89A5F001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818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Example</a:t>
            </a:r>
            <a:r>
              <a:rPr lang="en-US" baseline="0" dirty="0" smtClean="0"/>
              <a:t> of a t</a:t>
            </a:r>
            <a:r>
              <a:rPr lang="en-US" dirty="0" smtClean="0"/>
              <a:t>emplate for</a:t>
            </a:r>
            <a:r>
              <a:rPr lang="en-US" baseline="0" dirty="0" smtClean="0"/>
              <a:t> one month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Each rectangle represents 1 week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Plan for about 3 weeks – allows for flexibility of time w/in a month 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This is a map to help you guide your thinking about text and responding to reading (we will address </a:t>
            </a:r>
            <a:r>
              <a:rPr lang="en-US" baseline="0" dirty="0" err="1" smtClean="0"/>
              <a:t>TtoR</a:t>
            </a:r>
            <a:r>
              <a:rPr lang="en-US" baseline="0" dirty="0" smtClean="0"/>
              <a:t> later in Nov.)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Text 1 represents fiction  column so several titles can serve as a menu of options to use 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Text 2 represents a variety of texts other than fiction (informational, biography, poetry, </a:t>
            </a:r>
            <a:r>
              <a:rPr lang="en-US" baseline="0" dirty="0" err="1" smtClean="0"/>
              <a:t>etc</a:t>
            </a:r>
            <a:r>
              <a:rPr lang="en-US" baseline="0" dirty="0" smtClean="0"/>
              <a:t>)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When choosing titles you may wish consider the content area topics you cover during that month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Start with the questions in the grade level calendar for reading, research the texts that would support them, and add them to this planner to use for your read aloud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40654-F242-854E-A75F-C9E89A5F001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395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Sample of a</a:t>
            </a:r>
            <a:r>
              <a:rPr lang="en-US" baseline="0" dirty="0" smtClean="0"/>
              <a:t> grade 4 road map</a:t>
            </a:r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See a variety of text in the two columns, may be</a:t>
            </a:r>
            <a:r>
              <a:rPr lang="en-US" baseline="0" dirty="0" smtClean="0"/>
              <a:t> aligned with content areas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Please note many of Text 2 titles are short text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Make note that do not need to read the text in its entirety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Texts can be reread for different purposes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We will fill in the left hand column “F &amp; P Thinking Category” later (Nov. PD)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40654-F242-854E-A75F-C9E89A5F001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1899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Give teachers the time to return, depending on how your time is going (perhaps 15 minutes for initial overview, 35 minutes for break/research of materials, 60 minutes for planning together, &amp; 15 minutes to share out/exit slips)</a:t>
            </a:r>
          </a:p>
          <a:p>
            <a:r>
              <a:rPr lang="en-US" dirty="0" smtClean="0"/>
              <a:t>Teachers meet in grade level teams while LASs</a:t>
            </a:r>
            <a:r>
              <a:rPr lang="en-US" baseline="0" dirty="0" smtClean="0"/>
              <a:t> circulate among the groups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40654-F242-854E-A75F-C9E89A5F001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669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8/22/12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324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8/22/12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837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8/22/12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877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8/22/12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52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8/22/12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207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8/22/12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778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8/22/12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236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8/22/12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894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8/22/12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691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8/22/12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92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8/22/12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92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8B900-1B83-4948-9012-4C51BF7C0EC7}" type="datetimeFigureOut">
              <a:rPr lang="en-US" smtClean="0"/>
              <a:t>8/22/12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B9A7-DCEB-D84E-9CF4-D65FC424A8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865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comments" Target="../comments/comment1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erlin Sans FB Demi" pitchFamily="34" charset="0"/>
              </a:rPr>
              <a:t/>
            </a:r>
            <a:br>
              <a:rPr lang="en-US" dirty="0" smtClean="0">
                <a:latin typeface="Berlin Sans FB Demi" pitchFamily="34" charset="0"/>
              </a:rPr>
            </a:br>
            <a:r>
              <a:rPr lang="en-US" dirty="0">
                <a:latin typeface="Berlin Sans FB Demi" pitchFamily="34" charset="0"/>
              </a:rPr>
              <a:t/>
            </a:r>
            <a:br>
              <a:rPr lang="en-US" dirty="0">
                <a:latin typeface="Berlin Sans FB Demi" pitchFamily="34" charset="0"/>
              </a:rPr>
            </a:br>
            <a:r>
              <a:rPr lang="en-US" dirty="0" smtClean="0">
                <a:latin typeface="Berlin Sans FB Demi" pitchFamily="34" charset="0"/>
              </a:rPr>
              <a:t/>
            </a:r>
            <a:br>
              <a:rPr lang="en-US" dirty="0" smtClean="0">
                <a:latin typeface="Berlin Sans FB Demi" pitchFamily="34" charset="0"/>
              </a:rPr>
            </a:br>
            <a:r>
              <a:rPr lang="en-US" dirty="0">
                <a:latin typeface="Berlin Sans FB Demi" pitchFamily="34" charset="0"/>
              </a:rPr>
              <a:t/>
            </a:r>
            <a:br>
              <a:rPr lang="en-US" dirty="0">
                <a:latin typeface="Berlin Sans FB Demi" pitchFamily="34" charset="0"/>
              </a:rPr>
            </a:br>
            <a:r>
              <a:rPr lang="en-US" dirty="0" smtClean="0">
                <a:latin typeface="Berlin Sans FB Demi" pitchFamily="34" charset="0"/>
              </a:rPr>
              <a:t/>
            </a:r>
            <a:br>
              <a:rPr lang="en-US" dirty="0" smtClean="0">
                <a:latin typeface="Berlin Sans FB Demi" pitchFamily="34" charset="0"/>
              </a:rPr>
            </a:br>
            <a:r>
              <a:rPr lang="en-US" dirty="0" smtClean="0">
                <a:latin typeface="Berlin Sans FB Demi" pitchFamily="34" charset="0"/>
              </a:rPr>
              <a:t>Tackling the Common Core Through </a:t>
            </a:r>
            <a:br>
              <a:rPr lang="en-US" dirty="0" smtClean="0">
                <a:latin typeface="Berlin Sans FB Demi" pitchFamily="34" charset="0"/>
              </a:rPr>
            </a:br>
            <a:r>
              <a:rPr lang="en-US" dirty="0" smtClean="0">
                <a:latin typeface="Berlin Sans FB Demi" pitchFamily="34" charset="0"/>
              </a:rPr>
              <a:t>Interactive Read Aloud</a:t>
            </a:r>
            <a:endParaRPr lang="en-US" dirty="0">
              <a:latin typeface="Berlin Sans FB Demi" pitchFamily="34" charset="0"/>
            </a:endParaRPr>
          </a:p>
        </p:txBody>
      </p:sp>
      <p:pic>
        <p:nvPicPr>
          <p:cNvPr id="1026" name="Picture 2" descr="C:\Documents and Settings\fmaclean\Local Settings\Temporary Internet Files\Content.IE5\KO99H3XM\MC900128388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578" y="3659634"/>
            <a:ext cx="3364089" cy="319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341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00" y="152400"/>
            <a:ext cx="8788400" cy="654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882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576" y="362532"/>
            <a:ext cx="8864744" cy="6045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893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9700"/>
            <a:ext cx="9144000" cy="655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689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"/>
            <a:ext cx="9144000" cy="6153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103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244" y="185846"/>
            <a:ext cx="8325556" cy="5529707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Berlin Sans FB Demi" pitchFamily="34" charset="0"/>
              </a:rPr>
              <a:t>Time for a Break!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&amp;</a:t>
            </a:r>
            <a:r>
              <a:rPr lang="en-US" dirty="0"/>
              <a:t/>
            </a:r>
            <a:br>
              <a:rPr lang="en-US" dirty="0"/>
            </a:br>
            <a:r>
              <a:rPr lang="en-US" sz="4000" dirty="0" smtClean="0">
                <a:latin typeface="Berlin Sans FB Demi" pitchFamily="34" charset="0"/>
              </a:rPr>
              <a:t>Time to search for resources</a:t>
            </a:r>
            <a:br>
              <a:rPr lang="en-US" sz="4000" dirty="0" smtClean="0">
                <a:latin typeface="Berlin Sans FB Demi" pitchFamily="34" charset="0"/>
              </a:rPr>
            </a:br>
            <a:r>
              <a:rPr lang="en-US" sz="4000" dirty="0" smtClean="0">
                <a:latin typeface="Berlin Sans FB Demi" pitchFamily="34" charset="0"/>
              </a:rPr>
              <a:t>to bring back for our afternoon planning together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.  </a:t>
            </a:r>
            <a:endParaRPr lang="en-US" dirty="0"/>
          </a:p>
        </p:txBody>
      </p:sp>
      <p:pic>
        <p:nvPicPr>
          <p:cNvPr id="2054" name="Picture 6" descr="C:\Documents and Settings\fmaclean\Local Settings\Temporary Internet Files\Content.IE5\0VCGKH8J\MC900439859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516" y="5017081"/>
            <a:ext cx="1828800" cy="137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30338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2000</TotalTime>
  <Words>473</Words>
  <Application>Microsoft Macintosh PowerPoint</Application>
  <PresentationFormat>On-screen Show (4:3)</PresentationFormat>
  <Paragraphs>36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Theme</vt:lpstr>
      <vt:lpstr>     Tackling the Common Core Through  Interactive Read Aloud</vt:lpstr>
      <vt:lpstr>PowerPoint Presentation</vt:lpstr>
      <vt:lpstr>PowerPoint Presentation</vt:lpstr>
      <vt:lpstr>PowerPoint Presentation</vt:lpstr>
      <vt:lpstr>PowerPoint Presentation</vt:lpstr>
      <vt:lpstr>Time for a Break! &amp; Time to search for resources to bring back for our afternoon planning together .  </vt:lpstr>
    </vt:vector>
  </TitlesOfParts>
  <Company>Fairfield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Rafferty</dc:creator>
  <cp:lastModifiedBy>Michael Rafferty</cp:lastModifiedBy>
  <cp:revision>71</cp:revision>
  <cp:lastPrinted>2012-07-03T15:54:23Z</cp:lastPrinted>
  <dcterms:created xsi:type="dcterms:W3CDTF">2012-06-20T19:48:29Z</dcterms:created>
  <dcterms:modified xsi:type="dcterms:W3CDTF">2012-08-22T16:55:13Z</dcterms:modified>
</cp:coreProperties>
</file>