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65" r:id="rId3"/>
    <p:sldId id="272" r:id="rId4"/>
    <p:sldId id="273" r:id="rId5"/>
    <p:sldId id="274" r:id="rId6"/>
    <p:sldId id="275" r:id="rId7"/>
    <p:sldId id="276" r:id="rId8"/>
    <p:sldId id="277" r:id="rId9"/>
    <p:sldId id="278" r:id="rId10"/>
    <p:sldId id="279" r:id="rId11"/>
    <p:sldId id="280" r:id="rId12"/>
    <p:sldId id="281" r:id="rId13"/>
    <p:sldId id="282" r:id="rId14"/>
    <p:sldId id="283" r:id="rId15"/>
    <p:sldId id="284" r:id="rId16"/>
    <p:sldId id="285" r:id="rId17"/>
    <p:sldId id="259" r:id="rId18"/>
    <p:sldId id="261" r:id="rId19"/>
    <p:sldId id="286" r:id="rId20"/>
    <p:sldId id="287" r:id="rId21"/>
    <p:sldId id="288" r:id="rId22"/>
    <p:sldId id="289" r:id="rId23"/>
    <p:sldId id="290" r:id="rId24"/>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879" autoAdjust="0"/>
  </p:normalViewPr>
  <p:slideViewPr>
    <p:cSldViewPr snapToGrid="0" snapToObjects="1">
      <p:cViewPr varScale="1">
        <p:scale>
          <a:sx n="64" d="100"/>
          <a:sy n="64" d="100"/>
        </p:scale>
        <p:origin x="-240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D3877B9-F61D-F046-AC59-D42B26481A87}" type="datetimeFigureOut">
              <a:rPr lang="en-US" smtClean="0"/>
              <a:t>7/26/12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9D40654-F242-854E-A75F-C9E89A5F0017}" type="slidenum">
              <a:rPr lang="en-US" smtClean="0"/>
              <a:t>‹#›</a:t>
            </a:fld>
            <a:endParaRPr lang="en-US"/>
          </a:p>
        </p:txBody>
      </p:sp>
    </p:spTree>
    <p:extLst>
      <p:ext uri="{BB962C8B-B14F-4D97-AF65-F5344CB8AC3E}">
        <p14:creationId xmlns:p14="http://schemas.microsoft.com/office/powerpoint/2010/main" val="36813046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a:t>
            </a:fld>
            <a:endParaRPr lang="en-US"/>
          </a:p>
        </p:txBody>
      </p:sp>
    </p:spTree>
    <p:extLst>
      <p:ext uri="{BB962C8B-B14F-4D97-AF65-F5344CB8AC3E}">
        <p14:creationId xmlns:p14="http://schemas.microsoft.com/office/powerpoint/2010/main" val="3366366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10</a:t>
            </a:fld>
            <a:endParaRPr lang="en-US"/>
          </a:p>
        </p:txBody>
      </p:sp>
    </p:spTree>
    <p:extLst>
      <p:ext uri="{BB962C8B-B14F-4D97-AF65-F5344CB8AC3E}">
        <p14:creationId xmlns:p14="http://schemas.microsoft.com/office/powerpoint/2010/main" val="414705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11</a:t>
            </a:fld>
            <a:endParaRPr lang="en-US"/>
          </a:p>
        </p:txBody>
      </p:sp>
    </p:spTree>
    <p:extLst>
      <p:ext uri="{BB962C8B-B14F-4D97-AF65-F5344CB8AC3E}">
        <p14:creationId xmlns:p14="http://schemas.microsoft.com/office/powerpoint/2010/main" val="18064344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12</a:t>
            </a:fld>
            <a:endParaRPr lang="en-US"/>
          </a:p>
        </p:txBody>
      </p:sp>
    </p:spTree>
    <p:extLst>
      <p:ext uri="{BB962C8B-B14F-4D97-AF65-F5344CB8AC3E}">
        <p14:creationId xmlns:p14="http://schemas.microsoft.com/office/powerpoint/2010/main" val="3258670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13</a:t>
            </a:fld>
            <a:endParaRPr lang="en-US"/>
          </a:p>
        </p:txBody>
      </p:sp>
    </p:spTree>
    <p:extLst>
      <p:ext uri="{BB962C8B-B14F-4D97-AF65-F5344CB8AC3E}">
        <p14:creationId xmlns:p14="http://schemas.microsoft.com/office/powerpoint/2010/main" val="37599329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14</a:t>
            </a:fld>
            <a:endParaRPr lang="en-US"/>
          </a:p>
        </p:txBody>
      </p:sp>
    </p:spTree>
    <p:extLst>
      <p:ext uri="{BB962C8B-B14F-4D97-AF65-F5344CB8AC3E}">
        <p14:creationId xmlns:p14="http://schemas.microsoft.com/office/powerpoint/2010/main" val="297056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Text complexity-we need to teach children how to navigate</a:t>
            </a:r>
            <a:r>
              <a:rPr lang="en-US" baseline="0" dirty="0" smtClean="0"/>
              <a:t> complex texts independently</a:t>
            </a:r>
            <a:endParaRPr lang="en-US" dirty="0" smtClean="0"/>
          </a:p>
          <a:p>
            <a:r>
              <a:rPr lang="en-US" dirty="0" smtClean="0"/>
              <a:t>Text variety-we need to include</a:t>
            </a:r>
            <a:r>
              <a:rPr lang="en-US" baseline="0" dirty="0" smtClean="0"/>
              <a:t> more informational texts, myths, drama, poetry</a:t>
            </a:r>
            <a:endParaRPr lang="en-US" dirty="0" smtClean="0"/>
          </a:p>
          <a:p>
            <a:r>
              <a:rPr lang="en-US" dirty="0" smtClean="0"/>
              <a:t>Vocabulary</a:t>
            </a:r>
          </a:p>
          <a:p>
            <a:r>
              <a:rPr lang="en-US" dirty="0" smtClean="0"/>
              <a:t>Using text-dependent evidence with questions within, beyond, and about the text-refer to our PD in February 2012</a:t>
            </a:r>
          </a:p>
          <a:p>
            <a:r>
              <a:rPr lang="en-US" dirty="0" smtClean="0"/>
              <a:t>Responding to inform or argue-orally and in writing</a:t>
            </a:r>
          </a:p>
          <a:p>
            <a:pPr defTabSz="465887"/>
            <a:r>
              <a:rPr lang="en-US" dirty="0" smtClean="0"/>
              <a:t>Writing in multiple genres-students</a:t>
            </a:r>
            <a:r>
              <a:rPr lang="en-US" baseline="0" dirty="0" smtClean="0"/>
              <a:t> need to write opinion, narrative, and informational pieces</a:t>
            </a:r>
            <a:endParaRPr lang="en-US" dirty="0" smtClean="0"/>
          </a:p>
          <a:p>
            <a:endParaRPr lang="en-US" dirty="0" smtClean="0"/>
          </a:p>
          <a:p>
            <a:endParaRPr lang="en-US" dirty="0" smtClean="0"/>
          </a:p>
          <a:p>
            <a:r>
              <a:rPr lang="en-US" dirty="0" smtClean="0"/>
              <a:t>LAS</a:t>
            </a:r>
            <a:r>
              <a:rPr lang="en-US" baseline="0" dirty="0" smtClean="0"/>
              <a:t> NOTES:</a:t>
            </a:r>
          </a:p>
          <a:p>
            <a:r>
              <a:rPr lang="en-US" baseline="0" dirty="0" smtClean="0"/>
              <a:t>Depending on your time, this slide can be a summarization to end with or a discussion point to have teachers categories the standards they highlighted</a:t>
            </a:r>
          </a:p>
          <a:p>
            <a:endParaRPr lang="en-US" baseline="0" dirty="0" smtClean="0"/>
          </a:p>
          <a:p>
            <a:r>
              <a:rPr lang="en-US" baseline="0" dirty="0" smtClean="0"/>
              <a:t>GIVE A 15 MINUTE BREAK AFTER THIS SLIDE. </a:t>
            </a:r>
            <a:endParaRPr lang="en-US" dirty="0" smtClean="0"/>
          </a:p>
          <a:p>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15</a:t>
            </a:fld>
            <a:endParaRPr lang="en-US"/>
          </a:p>
        </p:txBody>
      </p:sp>
    </p:spTree>
    <p:extLst>
      <p:ext uri="{BB962C8B-B14F-4D97-AF65-F5344CB8AC3E}">
        <p14:creationId xmlns:p14="http://schemas.microsoft.com/office/powerpoint/2010/main" val="1452583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a:t>
            </a:r>
            <a:r>
              <a:rPr lang="en-US" baseline="0" dirty="0" smtClean="0"/>
              <a:t> NOTES:</a:t>
            </a:r>
          </a:p>
          <a:p>
            <a:r>
              <a:rPr lang="en-US" baseline="0" dirty="0" smtClean="0"/>
              <a:t>Make a chart ahead of time so that teachers can record their thoughts. You will use this chart after the next 2 slides.</a:t>
            </a:r>
          </a:p>
        </p:txBody>
      </p:sp>
      <p:sp>
        <p:nvSpPr>
          <p:cNvPr id="4" name="Slide Number Placeholder 3"/>
          <p:cNvSpPr>
            <a:spLocks noGrp="1"/>
          </p:cNvSpPr>
          <p:nvPr>
            <p:ph type="sldNum" sz="quarter" idx="10"/>
          </p:nvPr>
        </p:nvSpPr>
        <p:spPr/>
        <p:txBody>
          <a:bodyPr/>
          <a:lstStyle/>
          <a:p>
            <a:fld id="{89D40654-F242-854E-A75F-C9E89A5F0017}" type="slidenum">
              <a:rPr lang="en-US" smtClean="0"/>
              <a:t>16</a:t>
            </a:fld>
            <a:endParaRPr lang="en-US"/>
          </a:p>
        </p:txBody>
      </p:sp>
    </p:spTree>
    <p:extLst>
      <p:ext uri="{BB962C8B-B14F-4D97-AF65-F5344CB8AC3E}">
        <p14:creationId xmlns:p14="http://schemas.microsoft.com/office/powerpoint/2010/main" val="3894561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r>
              <a:rPr lang="en-US" baseline="0" dirty="0" smtClean="0"/>
              <a:t> this slide aloud and talk about the purpose of discussing text complexity.</a:t>
            </a:r>
          </a:p>
          <a:p>
            <a:endParaRPr lang="en-US" baseline="0" dirty="0" smtClean="0"/>
          </a:p>
          <a:p>
            <a:r>
              <a:rPr lang="en-US" baseline="0" dirty="0" smtClean="0"/>
              <a:t>The purpose of this session is to think about and discuss text complexity. </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17</a:t>
            </a:fld>
            <a:endParaRPr lang="en-US"/>
          </a:p>
        </p:txBody>
      </p:sp>
    </p:spTree>
    <p:extLst>
      <p:ext uri="{BB962C8B-B14F-4D97-AF65-F5344CB8AC3E}">
        <p14:creationId xmlns:p14="http://schemas.microsoft.com/office/powerpoint/2010/main" val="3673819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 NOTES: </a:t>
            </a:r>
          </a:p>
          <a:p>
            <a:r>
              <a:rPr lang="en-US" dirty="0" smtClean="0"/>
              <a:t>Talk about these three ways to consider texts.</a:t>
            </a:r>
          </a:p>
          <a:p>
            <a:endParaRPr lang="en-US" dirty="0" smtClean="0"/>
          </a:p>
          <a:p>
            <a:r>
              <a:rPr lang="en-US" dirty="0" smtClean="0"/>
              <a:t>We don’t need to go into more depth than this because we are going to study it more in upcoming PDs.</a:t>
            </a:r>
          </a:p>
          <a:p>
            <a:endParaRPr lang="en-US" dirty="0" smtClean="0"/>
          </a:p>
          <a:p>
            <a:r>
              <a:rPr lang="en-US" dirty="0" smtClean="0"/>
              <a:t>Go</a:t>
            </a:r>
            <a:r>
              <a:rPr lang="en-US" baseline="0" dirty="0" smtClean="0"/>
              <a:t> back to the chart that teachers made about text complexity and discuss that they already have the foundation for understanding the CCSS.</a:t>
            </a:r>
          </a:p>
          <a:p>
            <a:endParaRPr lang="en-US" baseline="0" dirty="0" smtClean="0"/>
          </a:p>
          <a:p>
            <a:r>
              <a:rPr lang="en-US" baseline="0" dirty="0" smtClean="0"/>
              <a:t>After this discussion, distribute the article </a:t>
            </a:r>
            <a:r>
              <a:rPr lang="en-US" i="1" baseline="0" dirty="0" smtClean="0"/>
              <a:t>7 Actions that Teachers Can Take Right Now</a:t>
            </a:r>
            <a:r>
              <a:rPr lang="en-US" baseline="0" dirty="0" smtClean="0"/>
              <a:t>.  This is an overview of text complexity.</a:t>
            </a:r>
          </a:p>
          <a:p>
            <a:r>
              <a:rPr lang="en-US" dirty="0" smtClean="0"/>
              <a:t>Attached</a:t>
            </a:r>
            <a:r>
              <a:rPr lang="en-US" baseline="0" dirty="0" smtClean="0"/>
              <a:t> to the article are the directions for the next activity.</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18</a:t>
            </a:fld>
            <a:endParaRPr lang="en-US"/>
          </a:p>
        </p:txBody>
      </p:sp>
    </p:spTree>
    <p:extLst>
      <p:ext uri="{BB962C8B-B14F-4D97-AF65-F5344CB8AC3E}">
        <p14:creationId xmlns:p14="http://schemas.microsoft.com/office/powerpoint/2010/main" val="1443469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19</a:t>
            </a:fld>
            <a:endParaRPr lang="en-US"/>
          </a:p>
        </p:txBody>
      </p:sp>
    </p:spTree>
    <p:extLst>
      <p:ext uri="{BB962C8B-B14F-4D97-AF65-F5344CB8AC3E}">
        <p14:creationId xmlns:p14="http://schemas.microsoft.com/office/powerpoint/2010/main" val="1241365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we are going to focus on the CCSS for </a:t>
            </a:r>
            <a:r>
              <a:rPr lang="en-US" dirty="0"/>
              <a:t>English Language Arts &amp; History/Social Studies, Science, and Technical Subjects for K-5—There are CCSS for Math.</a:t>
            </a:r>
          </a:p>
        </p:txBody>
      </p:sp>
      <p:sp>
        <p:nvSpPr>
          <p:cNvPr id="4" name="Slide Number Placeholder 3"/>
          <p:cNvSpPr>
            <a:spLocks noGrp="1"/>
          </p:cNvSpPr>
          <p:nvPr>
            <p:ph type="sldNum" sz="quarter" idx="10"/>
          </p:nvPr>
        </p:nvSpPr>
        <p:spPr/>
        <p:txBody>
          <a:bodyPr/>
          <a:lstStyle/>
          <a:p>
            <a:fld id="{89D40654-F242-854E-A75F-C9E89A5F0017}" type="slidenum">
              <a:rPr lang="en-US" smtClean="0"/>
              <a:t>2</a:t>
            </a:fld>
            <a:endParaRPr lang="en-US"/>
          </a:p>
        </p:txBody>
      </p:sp>
    </p:spTree>
    <p:extLst>
      <p:ext uri="{BB962C8B-B14F-4D97-AF65-F5344CB8AC3E}">
        <p14:creationId xmlns:p14="http://schemas.microsoft.com/office/powerpoint/2010/main" val="9895253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an effective structure for sharing responses and deepening understanding of a piece of text. This strategy that can help readers summarize what they have read…and remember what they have read!</a:t>
            </a:r>
          </a:p>
          <a:p>
            <a:endParaRPr lang="en-US" baseline="0" dirty="0" smtClean="0"/>
          </a:p>
          <a:p>
            <a:r>
              <a:rPr lang="en-US" baseline="0" dirty="0" smtClean="0"/>
              <a:t>LAS will use this strategy to model how to read the a complex text while reading Action 1: Focus on Knowledge.</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20</a:t>
            </a:fld>
            <a:endParaRPr lang="en-US"/>
          </a:p>
        </p:txBody>
      </p:sp>
    </p:spTree>
    <p:extLst>
      <p:ext uri="{BB962C8B-B14F-4D97-AF65-F5344CB8AC3E}">
        <p14:creationId xmlns:p14="http://schemas.microsoft.com/office/powerpoint/2010/main" val="5008219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teachers</a:t>
            </a:r>
            <a:r>
              <a:rPr lang="en-US" baseline="0" dirty="0" smtClean="0"/>
              <a:t> to read page 2 of the article about Action 1: Focus on Knowledge</a:t>
            </a:r>
          </a:p>
          <a:p>
            <a:endParaRPr lang="en-US" baseline="0" dirty="0" smtClean="0"/>
          </a:p>
          <a:p>
            <a:r>
              <a:rPr lang="en-US" baseline="0" dirty="0" smtClean="0"/>
              <a:t>LAS will model the Find One Strategy.  </a:t>
            </a:r>
          </a:p>
          <a:p>
            <a:endParaRPr lang="en-US" baseline="0" dirty="0" smtClean="0"/>
          </a:p>
          <a:p>
            <a:r>
              <a:rPr lang="en-US" baseline="0" dirty="0" smtClean="0"/>
              <a:t>Find one sentence: Paragraph 3-1</a:t>
            </a:r>
            <a:r>
              <a:rPr lang="en-US" baseline="30000" dirty="0" smtClean="0"/>
              <a:t>st</a:t>
            </a:r>
            <a:r>
              <a:rPr lang="en-US" baseline="0" dirty="0" smtClean="0"/>
              <a:t> sentence</a:t>
            </a:r>
          </a:p>
          <a:p>
            <a:pPr defTabSz="465887"/>
            <a:r>
              <a:rPr lang="en-US" baseline="0" dirty="0" smtClean="0"/>
              <a:t>Find one phrase: Paragraph 2-line 2</a:t>
            </a:r>
            <a:endParaRPr lang="en-US" dirty="0" smtClean="0"/>
          </a:p>
          <a:p>
            <a:pPr defTabSz="465887"/>
            <a:r>
              <a:rPr lang="en-US" baseline="0" dirty="0" smtClean="0"/>
              <a:t>Find one word: throughout the text</a:t>
            </a:r>
          </a:p>
          <a:p>
            <a:pPr defTabSz="465887"/>
            <a:endParaRPr lang="en-US" baseline="0" dirty="0" smtClean="0"/>
          </a:p>
          <a:p>
            <a:pPr defTabSz="465887"/>
            <a:r>
              <a:rPr lang="en-US" baseline="0" dirty="0" smtClean="0"/>
              <a:t>SO, by understanding themes of literature, we can build student knowledge of human experience.</a:t>
            </a:r>
            <a:endParaRPr lang="en-US" dirty="0" smtClean="0"/>
          </a:p>
          <a:p>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21</a:t>
            </a:fld>
            <a:endParaRPr lang="en-US"/>
          </a:p>
        </p:txBody>
      </p:sp>
    </p:spTree>
    <p:extLst>
      <p:ext uri="{BB962C8B-B14F-4D97-AF65-F5344CB8AC3E}">
        <p14:creationId xmlns:p14="http://schemas.microsoft.com/office/powerpoint/2010/main" val="28283375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Grade level teams will try to use</a:t>
            </a:r>
            <a:r>
              <a:rPr lang="en-US" baseline="0" dirty="0" smtClean="0"/>
              <a:t> the Find One strategy to record their thoughts on the remaining actions.</a:t>
            </a:r>
          </a:p>
          <a:p>
            <a:endParaRPr lang="en-US" baseline="0" dirty="0" smtClean="0"/>
          </a:p>
          <a:p>
            <a:r>
              <a:rPr lang="en-US" baseline="0" dirty="0" smtClean="0"/>
              <a:t>Have teachers share their thoughts.</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22</a:t>
            </a:fld>
            <a:endParaRPr lang="en-US"/>
          </a:p>
        </p:txBody>
      </p:sp>
    </p:spTree>
    <p:extLst>
      <p:ext uri="{BB962C8B-B14F-4D97-AF65-F5344CB8AC3E}">
        <p14:creationId xmlns:p14="http://schemas.microsoft.com/office/powerpoint/2010/main" val="2954258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have teachers respond</a:t>
            </a:r>
            <a:r>
              <a:rPr lang="en-US" baseline="0" dirty="0" smtClean="0"/>
              <a:t> on an index card based on this morning’s presentation.</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23</a:t>
            </a:fld>
            <a:endParaRPr lang="en-US"/>
          </a:p>
        </p:txBody>
      </p:sp>
    </p:spTree>
    <p:extLst>
      <p:ext uri="{BB962C8B-B14F-4D97-AF65-F5344CB8AC3E}">
        <p14:creationId xmlns:p14="http://schemas.microsoft.com/office/powerpoint/2010/main" val="911974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r>
              <a:rPr lang="en-US" dirty="0" smtClean="0"/>
              <a:t>Currently,</a:t>
            </a:r>
            <a:r>
              <a:rPr lang="en-US" baseline="0" dirty="0" smtClean="0"/>
              <a:t> t</a:t>
            </a:r>
            <a:r>
              <a:rPr lang="en-US" dirty="0" smtClean="0"/>
              <a:t>he OECD ranks the United States as 14</a:t>
            </a:r>
            <a:r>
              <a:rPr lang="en-US" baseline="30000" dirty="0" smtClean="0"/>
              <a:t>th</a:t>
            </a:r>
            <a:r>
              <a:rPr lang="en-US" dirty="0" smtClean="0"/>
              <a:t> in reading. (OECD=</a:t>
            </a:r>
            <a:r>
              <a:rPr lang="en-US" dirty="0" err="1" smtClean="0"/>
              <a:t>Organisation</a:t>
            </a:r>
            <a:r>
              <a:rPr lang="en-US" dirty="0" smtClean="0"/>
              <a:t> for Economic Cooperation)</a:t>
            </a:r>
          </a:p>
          <a:p>
            <a:pPr defTabSz="465887"/>
            <a:r>
              <a:rPr lang="en-US" dirty="0" smtClean="0"/>
              <a:t>NAEP statistic has remained around</a:t>
            </a:r>
            <a:r>
              <a:rPr lang="en-US" baseline="0" dirty="0" smtClean="0"/>
              <a:t> 42% since 2003. (NAEP= National Association of Educational Progress)</a:t>
            </a:r>
            <a:endParaRPr lang="en-US" dirty="0" smtClean="0"/>
          </a:p>
          <a:p>
            <a:pPr defTabSz="465887"/>
            <a:endParaRPr lang="en-US" dirty="0" smtClean="0"/>
          </a:p>
          <a:p>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3</a:t>
            </a:fld>
            <a:endParaRPr lang="en-US"/>
          </a:p>
        </p:txBody>
      </p:sp>
    </p:spTree>
    <p:extLst>
      <p:ext uri="{BB962C8B-B14F-4D97-AF65-F5344CB8AC3E}">
        <p14:creationId xmlns:p14="http://schemas.microsoft.com/office/powerpoint/2010/main" val="1804765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of now, there are 45 states in the US that have adopted the CCSS. (States that did not adopt: Texas, Alaska, Virginia, Minnesota, Nebraska)</a:t>
            </a:r>
          </a:p>
          <a:p>
            <a:endParaRPr lang="en-US" baseline="0" dirty="0" smtClean="0"/>
          </a:p>
          <a:p>
            <a:r>
              <a:rPr lang="en-US" baseline="0" dirty="0" smtClean="0"/>
              <a:t>These are END OF THE YEAR standards-when you read the CCSS, you may think that the standards are high, but students are expected to meet the standards at the end of the year. </a:t>
            </a:r>
          </a:p>
          <a:p>
            <a:endParaRPr lang="en-US" baseline="0" dirty="0" smtClean="0"/>
          </a:p>
          <a:p>
            <a:pPr defTabSz="465887"/>
            <a:r>
              <a:rPr lang="en-US" dirty="0" smtClean="0"/>
              <a:t>We have already taken</a:t>
            </a:r>
            <a:r>
              <a:rPr lang="en-US" baseline="0" dirty="0" smtClean="0"/>
              <a:t> action these past couple of years to align o</a:t>
            </a:r>
            <a:r>
              <a:rPr lang="en-US" dirty="0" smtClean="0"/>
              <a:t>ur curriculum and the new report cards to the CCSS.</a:t>
            </a:r>
          </a:p>
          <a:p>
            <a:pPr defTabSz="465887"/>
            <a:endParaRPr lang="en-US" dirty="0" smtClean="0"/>
          </a:p>
          <a:p>
            <a:pPr defTabSz="465887"/>
            <a:r>
              <a:rPr lang="en-US" dirty="0" smtClean="0"/>
              <a:t>College and Career Readiness Skills- The CCSS can be summarized by the goal of having all students be able to read, talk, and write about complex text</a:t>
            </a:r>
            <a:r>
              <a:rPr lang="en-US" baseline="0" dirty="0" smtClean="0"/>
              <a:t> independently.  The standards start all the way back to Kindergarten. </a:t>
            </a:r>
            <a:endParaRPr lang="en-US" dirty="0" smtClean="0"/>
          </a:p>
          <a:p>
            <a:pPr defTabSz="465887"/>
            <a:endParaRPr lang="en-US"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4</a:t>
            </a:fld>
            <a:endParaRPr lang="en-US"/>
          </a:p>
        </p:txBody>
      </p:sp>
    </p:spTree>
    <p:extLst>
      <p:ext uri="{BB962C8B-B14F-4D97-AF65-F5344CB8AC3E}">
        <p14:creationId xmlns:p14="http://schemas.microsoft.com/office/powerpoint/2010/main" val="3083576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roughly 36 anchor standards that span the reading, writing, speaking and listening, and language categories.  However, many of these standards are intertwined and relate to more than just one category.  For example, a speaking and listening standard might also relate to a reading standard. </a:t>
            </a:r>
          </a:p>
          <a:p>
            <a:endParaRPr lang="en-US" baseline="0" dirty="0" smtClean="0"/>
          </a:p>
          <a:p>
            <a:r>
              <a:rPr lang="en-US" baseline="0" dirty="0" smtClean="0">
                <a:solidFill>
                  <a:srgbClr val="FFFF00"/>
                </a:solidFill>
              </a:rPr>
              <a:t>Even though we are the Language Arts Specialists presenting this, these standards cover reading, writing, and literacy in science, social studies and technology.</a:t>
            </a:r>
          </a:p>
          <a:p>
            <a:endParaRPr lang="en-US" baseline="0" dirty="0" smtClean="0"/>
          </a:p>
          <a:p>
            <a:r>
              <a:rPr lang="en-US" u="sng" baseline="0" dirty="0" smtClean="0"/>
              <a:t>Reading Standards</a:t>
            </a:r>
            <a:r>
              <a:rPr lang="en-US" baseline="0" dirty="0" smtClean="0"/>
              <a:t>: There are 10 reading standards that cover Reading Literature and Reading for Informational Text. Informational text is inclusive of what you are reading for science and social studies.  There is also a subcategory of foundational skills </a:t>
            </a:r>
          </a:p>
          <a:p>
            <a:endParaRPr lang="en-US" baseline="0" dirty="0" smtClean="0"/>
          </a:p>
          <a:p>
            <a:r>
              <a:rPr lang="en-US" u="sng" baseline="0" dirty="0" smtClean="0"/>
              <a:t>Writing Standards</a:t>
            </a:r>
            <a:r>
              <a:rPr lang="en-US" baseline="0" dirty="0" smtClean="0"/>
              <a:t>: for every grade level, the writing standards are inclusive of narrative, informational, and opinion pieces.</a:t>
            </a:r>
          </a:p>
          <a:p>
            <a:endParaRPr lang="en-US" baseline="0" dirty="0" smtClean="0"/>
          </a:p>
          <a:p>
            <a:r>
              <a:rPr lang="en-US" u="sng" baseline="0" dirty="0" smtClean="0"/>
              <a:t>Speaking and Listening Standards</a:t>
            </a:r>
            <a:r>
              <a:rPr lang="en-US" baseline="0" dirty="0" smtClean="0"/>
              <a:t>: focus on having students take part in a variety of rich, structured conversations—as part of a whole class, in small groups, and with a partner.  We need to have students be productive members of these conversations.</a:t>
            </a:r>
          </a:p>
          <a:p>
            <a:endParaRPr lang="en-US" baseline="0" dirty="0" smtClean="0"/>
          </a:p>
          <a:p>
            <a:r>
              <a:rPr lang="en-US" u="sng" baseline="0" dirty="0" smtClean="0"/>
              <a:t>Language Standards</a:t>
            </a:r>
            <a:r>
              <a:rPr lang="en-US" baseline="0" dirty="0" smtClean="0"/>
              <a:t>: focus on having students gain control of many conventions of standard English grammar, usage, and mechanics</a:t>
            </a:r>
          </a:p>
          <a:p>
            <a:endParaRPr lang="en-US" baseline="0" dirty="0" smtClean="0"/>
          </a:p>
          <a:p>
            <a:endParaRPr lang="en-US" baseline="0" dirty="0" smtClean="0"/>
          </a:p>
          <a:p>
            <a:r>
              <a:rPr lang="en-US" baseline="0" dirty="0" smtClean="0"/>
              <a:t>TAKE A 10 Minute BREAK AFTER THIS SLIDE</a:t>
            </a:r>
          </a:p>
        </p:txBody>
      </p:sp>
      <p:sp>
        <p:nvSpPr>
          <p:cNvPr id="4" name="Slide Number Placeholder 3"/>
          <p:cNvSpPr>
            <a:spLocks noGrp="1"/>
          </p:cNvSpPr>
          <p:nvPr>
            <p:ph type="sldNum" sz="quarter" idx="10"/>
          </p:nvPr>
        </p:nvSpPr>
        <p:spPr/>
        <p:txBody>
          <a:bodyPr/>
          <a:lstStyle/>
          <a:p>
            <a:fld id="{89D40654-F242-854E-A75F-C9E89A5F0017}" type="slidenum">
              <a:rPr lang="en-US" smtClean="0"/>
              <a:t>5</a:t>
            </a:fld>
            <a:endParaRPr lang="en-US"/>
          </a:p>
        </p:txBody>
      </p:sp>
    </p:spTree>
    <p:extLst>
      <p:ext uri="{BB962C8B-B14F-4D97-AF65-F5344CB8AC3E}">
        <p14:creationId xmlns:p14="http://schemas.microsoft.com/office/powerpoint/2010/main" val="503392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you are going to have a chance to study the CCSS document, we</a:t>
            </a:r>
            <a:r>
              <a:rPr lang="en-US" baseline="0" dirty="0" smtClean="0"/>
              <a:t> think you’ll be pleased/relieved that much of what we do right now is reflected in the CCSS.  You will certainly notice that there are some things that are different that we need to start working in our curriculum.</a:t>
            </a:r>
          </a:p>
          <a:p>
            <a:endParaRPr lang="en-US" baseline="0" dirty="0" smtClean="0"/>
          </a:p>
          <a:p>
            <a:r>
              <a:rPr lang="en-US" baseline="0" dirty="0" smtClean="0"/>
              <a:t>Scavenger Hunt: For 10 minutes, we want each of you to go through the document by yourselves, to go through your specific grade level standards and highlight the standards that you feel are different or new in regards to your current teaching. We suggest that you don’t overanalyze the standards or the subcategories (a, b, c, </a:t>
            </a:r>
            <a:r>
              <a:rPr lang="en-US" baseline="0" dirty="0" err="1" smtClean="0"/>
              <a:t>etc</a:t>
            </a:r>
            <a:r>
              <a:rPr lang="en-US" baseline="0" dirty="0" smtClean="0"/>
              <a:t>). We want you to get a general sense of the CCSS.</a:t>
            </a:r>
          </a:p>
          <a:p>
            <a:endParaRPr lang="en-US" baseline="0" dirty="0" smtClean="0"/>
          </a:p>
          <a:p>
            <a:r>
              <a:rPr lang="en-US" baseline="0" dirty="0" smtClean="0"/>
              <a:t>After 10 minutes, we are going to ask you to share your notes with your grade level team. Then we are going to look together across Grades 3, 4, and 5 as a whole group.</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6</a:t>
            </a:fld>
            <a:endParaRPr lang="en-US"/>
          </a:p>
        </p:txBody>
      </p:sp>
    </p:spTree>
    <p:extLst>
      <p:ext uri="{BB962C8B-B14F-4D97-AF65-F5344CB8AC3E}">
        <p14:creationId xmlns:p14="http://schemas.microsoft.com/office/powerpoint/2010/main" val="389002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 NOTES:</a:t>
            </a:r>
          </a:p>
          <a:p>
            <a:r>
              <a:rPr lang="en-US" dirty="0" smtClean="0"/>
              <a:t>The</a:t>
            </a:r>
            <a:r>
              <a:rPr lang="en-US" baseline="0" dirty="0" smtClean="0"/>
              <a:t> next several pages will have all the standards for Grades 3-5. </a:t>
            </a:r>
          </a:p>
          <a:p>
            <a:r>
              <a:rPr lang="en-US" baseline="0" dirty="0" smtClean="0"/>
              <a:t>Have all grade levels share what they highlighted on each page so that we can discuss possible commonalities between grade levels.</a:t>
            </a:r>
          </a:p>
          <a:p>
            <a:r>
              <a:rPr lang="en-US" baseline="0" dirty="0" smtClean="0"/>
              <a:t>Depending of the time, our goal is go through each of the pages.  After the sharing of these pages, our goal is to come up with categorizing the standards.  You may need to adjust time spent on each slide or the conversations that take place.  </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7</a:t>
            </a:fld>
            <a:endParaRPr lang="en-US"/>
          </a:p>
        </p:txBody>
      </p:sp>
    </p:spTree>
    <p:extLst>
      <p:ext uri="{BB962C8B-B14F-4D97-AF65-F5344CB8AC3E}">
        <p14:creationId xmlns:p14="http://schemas.microsoft.com/office/powerpoint/2010/main" val="2799317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D40654-F242-854E-A75F-C9E89A5F0017}" type="slidenum">
              <a:rPr lang="en-US" smtClean="0"/>
              <a:t>8</a:t>
            </a:fld>
            <a:endParaRPr lang="en-US"/>
          </a:p>
        </p:txBody>
      </p:sp>
    </p:spTree>
    <p:extLst>
      <p:ext uri="{BB962C8B-B14F-4D97-AF65-F5344CB8AC3E}">
        <p14:creationId xmlns:p14="http://schemas.microsoft.com/office/powerpoint/2010/main" val="403190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Pg</a:t>
            </a:r>
            <a:r>
              <a:rPr lang="en-US" dirty="0" smtClean="0"/>
              <a:t> 17 in CCSS</a:t>
            </a:r>
            <a:endParaRPr lang="en-US" dirty="0"/>
          </a:p>
        </p:txBody>
      </p:sp>
      <p:sp>
        <p:nvSpPr>
          <p:cNvPr id="4" name="Slide Number Placeholder 3"/>
          <p:cNvSpPr>
            <a:spLocks noGrp="1"/>
          </p:cNvSpPr>
          <p:nvPr>
            <p:ph type="sldNum" sz="quarter" idx="10"/>
          </p:nvPr>
        </p:nvSpPr>
        <p:spPr/>
        <p:txBody>
          <a:bodyPr/>
          <a:lstStyle/>
          <a:p>
            <a:fld id="{89D40654-F242-854E-A75F-C9E89A5F0017}" type="slidenum">
              <a:rPr lang="en-US" smtClean="0"/>
              <a:t>9</a:t>
            </a:fld>
            <a:endParaRPr lang="en-US"/>
          </a:p>
        </p:txBody>
      </p:sp>
    </p:spTree>
    <p:extLst>
      <p:ext uri="{BB962C8B-B14F-4D97-AF65-F5344CB8AC3E}">
        <p14:creationId xmlns:p14="http://schemas.microsoft.com/office/powerpoint/2010/main" val="488852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7/26/12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470324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7/26/12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4266837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7/26/12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344687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7/26/12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268352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B8B900-1B83-4948-9012-4C51BF7C0EC7}" type="datetimeFigureOut">
              <a:rPr lang="en-US" smtClean="0"/>
              <a:t>7/26/12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910207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B8B900-1B83-4948-9012-4C51BF7C0EC7}" type="datetimeFigureOut">
              <a:rPr lang="en-US" smtClean="0"/>
              <a:t>7/26/12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552778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B8B900-1B83-4948-9012-4C51BF7C0EC7}" type="datetimeFigureOut">
              <a:rPr lang="en-US" smtClean="0"/>
              <a:t>7/26/12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2787236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B8B900-1B83-4948-9012-4C51BF7C0EC7}" type="datetimeFigureOut">
              <a:rPr lang="en-US" smtClean="0"/>
              <a:t>7/26/12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572894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B8B900-1B83-4948-9012-4C51BF7C0EC7}" type="datetimeFigureOut">
              <a:rPr lang="en-US" smtClean="0"/>
              <a:t>7/26/12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219691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B8B900-1B83-4948-9012-4C51BF7C0EC7}" type="datetimeFigureOut">
              <a:rPr lang="en-US" smtClean="0"/>
              <a:t>7/26/12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354924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B8B900-1B83-4948-9012-4C51BF7C0EC7}" type="datetimeFigureOut">
              <a:rPr lang="en-US" smtClean="0"/>
              <a:t>7/26/12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3914921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B8B900-1B83-4948-9012-4C51BF7C0EC7}" type="datetimeFigureOut">
              <a:rPr lang="en-US" smtClean="0"/>
              <a:t>7/26/12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6B9A7-DCEB-D84E-9CF4-D65FC424A83C}" type="slidenum">
              <a:rPr lang="en-US" smtClean="0"/>
              <a:t>‹#›</a:t>
            </a:fld>
            <a:endParaRPr lang="en-US"/>
          </a:p>
        </p:txBody>
      </p:sp>
    </p:spTree>
    <p:extLst>
      <p:ext uri="{BB962C8B-B14F-4D97-AF65-F5344CB8AC3E}">
        <p14:creationId xmlns:p14="http://schemas.microsoft.com/office/powerpoint/2010/main" val="1941865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5.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6.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8.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9.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10.wmf"/></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45067" y="626533"/>
            <a:ext cx="7738533" cy="3416320"/>
          </a:xfrm>
          <a:prstGeom prst="rect">
            <a:avLst/>
          </a:prstGeom>
          <a:noFill/>
        </p:spPr>
        <p:txBody>
          <a:bodyPr wrap="square" rtlCol="0">
            <a:spAutoFit/>
          </a:bodyPr>
          <a:lstStyle/>
          <a:p>
            <a:pPr algn="ctr"/>
            <a:r>
              <a:rPr lang="en-US" sz="5400" dirty="0" smtClean="0"/>
              <a:t>Understanding the Common Core, </a:t>
            </a:r>
          </a:p>
          <a:p>
            <a:pPr algn="ctr"/>
            <a:r>
              <a:rPr lang="en-US" sz="5400" dirty="0" smtClean="0"/>
              <a:t>Text Complexity, and Interactive Reading</a:t>
            </a:r>
            <a:endParaRPr lang="en-US" dirty="0"/>
          </a:p>
        </p:txBody>
      </p:sp>
    </p:spTree>
    <p:extLst>
      <p:ext uri="{BB962C8B-B14F-4D97-AF65-F5344CB8AC3E}">
        <p14:creationId xmlns:p14="http://schemas.microsoft.com/office/powerpoint/2010/main" val="305361347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9538" y="19842"/>
            <a:ext cx="8925303" cy="6858000"/>
          </a:xfrm>
          <a:prstGeom prst="rect">
            <a:avLst/>
          </a:prstGeom>
        </p:spPr>
      </p:pic>
    </p:spTree>
    <p:extLst>
      <p:ext uri="{BB962C8B-B14F-4D97-AF65-F5344CB8AC3E}">
        <p14:creationId xmlns:p14="http://schemas.microsoft.com/office/powerpoint/2010/main" val="347114831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0803" y="19844"/>
            <a:ext cx="9039521" cy="6858000"/>
          </a:xfrm>
          <a:prstGeom prst="rect">
            <a:avLst/>
          </a:prstGeom>
        </p:spPr>
      </p:pic>
    </p:spTree>
    <p:extLst>
      <p:ext uri="{BB962C8B-B14F-4D97-AF65-F5344CB8AC3E}">
        <p14:creationId xmlns:p14="http://schemas.microsoft.com/office/powerpoint/2010/main" val="28842867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6178" y="-19842"/>
            <a:ext cx="8964016" cy="6858000"/>
          </a:xfrm>
          <a:prstGeom prst="rect">
            <a:avLst/>
          </a:prstGeom>
        </p:spPr>
      </p:pic>
    </p:spTree>
    <p:extLst>
      <p:ext uri="{BB962C8B-B14F-4D97-AF65-F5344CB8AC3E}">
        <p14:creationId xmlns:p14="http://schemas.microsoft.com/office/powerpoint/2010/main" val="367583046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0319" y="-19842"/>
            <a:ext cx="8841921" cy="6858000"/>
          </a:xfrm>
          <a:prstGeom prst="rect">
            <a:avLst/>
          </a:prstGeom>
        </p:spPr>
      </p:pic>
    </p:spTree>
    <p:extLst>
      <p:ext uri="{BB962C8B-B14F-4D97-AF65-F5344CB8AC3E}">
        <p14:creationId xmlns:p14="http://schemas.microsoft.com/office/powerpoint/2010/main" val="285836967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05563" y="-50695"/>
            <a:ext cx="8792936" cy="6858000"/>
          </a:xfrm>
          <a:prstGeom prst="rect">
            <a:avLst/>
          </a:prstGeom>
        </p:spPr>
      </p:pic>
    </p:spTree>
    <p:extLst>
      <p:ext uri="{BB962C8B-B14F-4D97-AF65-F5344CB8AC3E}">
        <p14:creationId xmlns:p14="http://schemas.microsoft.com/office/powerpoint/2010/main" val="338348334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2">
                    <a:lumMod val="75000"/>
                  </a:schemeClr>
                </a:solidFill>
              </a:rPr>
              <a:t>Key Shifts</a:t>
            </a:r>
            <a:endParaRPr lang="en-US" dirty="0">
              <a:solidFill>
                <a:schemeClr val="accent2">
                  <a:lumMod val="75000"/>
                </a:schemeClr>
              </a:solidFill>
            </a:endParaRPr>
          </a:p>
        </p:txBody>
      </p:sp>
      <p:sp>
        <p:nvSpPr>
          <p:cNvPr id="4" name="Content Placeholder 3"/>
          <p:cNvSpPr>
            <a:spLocks noGrp="1"/>
          </p:cNvSpPr>
          <p:nvPr>
            <p:ph idx="1"/>
          </p:nvPr>
        </p:nvSpPr>
        <p:spPr/>
        <p:txBody>
          <a:bodyPr/>
          <a:lstStyle/>
          <a:p>
            <a:r>
              <a:rPr lang="en-US" dirty="0" smtClean="0"/>
              <a:t>Text complexity</a:t>
            </a:r>
          </a:p>
          <a:p>
            <a:r>
              <a:rPr lang="en-US" dirty="0" smtClean="0"/>
              <a:t>Text variety</a:t>
            </a:r>
          </a:p>
          <a:p>
            <a:r>
              <a:rPr lang="en-US" dirty="0" smtClean="0"/>
              <a:t>Vocabulary</a:t>
            </a:r>
          </a:p>
          <a:p>
            <a:r>
              <a:rPr lang="en-US" dirty="0" smtClean="0"/>
              <a:t>Using text-dependent evidence with questions within, beyond, and about the text</a:t>
            </a:r>
          </a:p>
          <a:p>
            <a:r>
              <a:rPr lang="en-US" dirty="0" smtClean="0"/>
              <a:t>Responding to inform or argue</a:t>
            </a:r>
          </a:p>
          <a:p>
            <a:r>
              <a:rPr lang="en-US" dirty="0" smtClean="0"/>
              <a:t>Writing in multiple genres</a:t>
            </a:r>
            <a:endParaRPr lang="en-US" dirty="0"/>
          </a:p>
        </p:txBody>
      </p:sp>
    </p:spTree>
    <p:extLst>
      <p:ext uri="{BB962C8B-B14F-4D97-AF65-F5344CB8AC3E}">
        <p14:creationId xmlns:p14="http://schemas.microsoft.com/office/powerpoint/2010/main" val="24739366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7638"/>
            <a:ext cx="8229600" cy="1143000"/>
          </a:xfrm>
        </p:spPr>
        <p:txBody>
          <a:bodyPr>
            <a:noAutofit/>
          </a:bodyPr>
          <a:lstStyle/>
          <a:p>
            <a:r>
              <a:rPr lang="en-US" sz="8800" dirty="0" smtClean="0">
                <a:solidFill>
                  <a:schemeClr val="accent2">
                    <a:lumMod val="75000"/>
                  </a:schemeClr>
                </a:solidFill>
              </a:rPr>
              <a:t>What makes </a:t>
            </a:r>
            <a:br>
              <a:rPr lang="en-US" sz="8800" dirty="0" smtClean="0">
                <a:solidFill>
                  <a:schemeClr val="accent2">
                    <a:lumMod val="75000"/>
                  </a:schemeClr>
                </a:solidFill>
              </a:rPr>
            </a:br>
            <a:r>
              <a:rPr lang="en-US" sz="8800" dirty="0" smtClean="0">
                <a:solidFill>
                  <a:schemeClr val="accent2">
                    <a:lumMod val="75000"/>
                  </a:schemeClr>
                </a:solidFill>
              </a:rPr>
              <a:t>text complex?</a:t>
            </a:r>
            <a:br>
              <a:rPr lang="en-US" sz="8800" dirty="0" smtClean="0">
                <a:solidFill>
                  <a:schemeClr val="accent2">
                    <a:lumMod val="75000"/>
                  </a:schemeClr>
                </a:solidFill>
              </a:rPr>
            </a:br>
            <a:r>
              <a:rPr lang="en-US" dirty="0" smtClean="0"/>
              <a:t>Please write your response on a post it and put it on the chart.</a:t>
            </a:r>
            <a:endParaRPr lang="en-US" dirty="0"/>
          </a:p>
        </p:txBody>
      </p:sp>
      <p:pic>
        <p:nvPicPr>
          <p:cNvPr id="1026" name="Picture 2" descr="C:\Documents and Settings\prountos\Local Settings\Temporary Internet Files\Content.IE5\K7TCWNG1\MC90038417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2988" y="4113123"/>
            <a:ext cx="1538021" cy="1826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269836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304800"/>
            <a:ext cx="9144000" cy="1285875"/>
          </a:xfrm>
        </p:spPr>
        <p:txBody>
          <a:bodyPr/>
          <a:lstStyle/>
          <a:p>
            <a:r>
              <a:rPr lang="en-US" sz="3600" b="1" dirty="0" smtClean="0">
                <a:solidFill>
                  <a:schemeClr val="accent2">
                    <a:lumMod val="75000"/>
                  </a:schemeClr>
                </a:solidFill>
                <a:ea typeface="Geneva"/>
                <a:cs typeface="Geneva"/>
              </a:rPr>
              <a:t>Text Complexity</a:t>
            </a:r>
          </a:p>
        </p:txBody>
      </p:sp>
      <p:sp>
        <p:nvSpPr>
          <p:cNvPr id="21507" name="Content Placeholder 2"/>
          <p:cNvSpPr>
            <a:spLocks noGrp="1"/>
          </p:cNvSpPr>
          <p:nvPr>
            <p:ph idx="1"/>
          </p:nvPr>
        </p:nvSpPr>
        <p:spPr>
          <a:xfrm>
            <a:off x="457200" y="1572652"/>
            <a:ext cx="8229600" cy="4354513"/>
          </a:xfrm>
        </p:spPr>
        <p:txBody>
          <a:bodyPr>
            <a:normAutofit/>
          </a:bodyPr>
          <a:lstStyle/>
          <a:p>
            <a:pPr marL="0" indent="0">
              <a:buNone/>
            </a:pPr>
            <a:r>
              <a:rPr lang="en-US" dirty="0" smtClean="0">
                <a:ea typeface="Geneva"/>
                <a:cs typeface="Geneva"/>
              </a:rPr>
              <a:t>“</a:t>
            </a:r>
            <a:r>
              <a:rPr lang="en-US" i="1" dirty="0" smtClean="0">
                <a:ea typeface="Geneva"/>
                <a:cs typeface="Geneva"/>
              </a:rPr>
              <a:t>The Common Core Standards hinge on students encountering appropriately complex texts at each grade level in order to develop the </a:t>
            </a:r>
            <a:r>
              <a:rPr lang="en-US" b="1" i="1" dirty="0" smtClean="0">
                <a:solidFill>
                  <a:srgbClr val="0070C0"/>
                </a:solidFill>
                <a:ea typeface="Geneva"/>
                <a:cs typeface="Geneva"/>
              </a:rPr>
              <a:t>mature language skills </a:t>
            </a:r>
            <a:r>
              <a:rPr lang="en-US" i="1" dirty="0" smtClean="0">
                <a:ea typeface="Geneva"/>
                <a:cs typeface="Geneva"/>
              </a:rPr>
              <a:t>and the </a:t>
            </a:r>
            <a:r>
              <a:rPr lang="en-US" b="1" i="1" dirty="0" smtClean="0">
                <a:solidFill>
                  <a:srgbClr val="0070C0"/>
                </a:solidFill>
                <a:ea typeface="Geneva"/>
                <a:cs typeface="Geneva"/>
              </a:rPr>
              <a:t>conceptual knowledge </a:t>
            </a:r>
            <a:r>
              <a:rPr lang="en-US" i="1" dirty="0" smtClean="0">
                <a:ea typeface="Geneva"/>
                <a:cs typeface="Geneva"/>
              </a:rPr>
              <a:t>they need for success in school and life</a:t>
            </a:r>
            <a:r>
              <a:rPr lang="en-US" dirty="0" smtClean="0">
                <a:ea typeface="Geneva"/>
                <a:cs typeface="Geneva"/>
              </a:rPr>
              <a:t>” (p. 3).</a:t>
            </a:r>
          </a:p>
        </p:txBody>
      </p:sp>
      <p:pic>
        <p:nvPicPr>
          <p:cNvPr id="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5927165"/>
            <a:ext cx="768087" cy="67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7000" y="4267200"/>
            <a:ext cx="3657600" cy="2438400"/>
          </a:xfrm>
          <a:prstGeom prst="rect">
            <a:avLst/>
          </a:prstGeom>
        </p:spPr>
      </p:pic>
    </p:spTree>
    <p:extLst>
      <p:ext uri="{BB962C8B-B14F-4D97-AF65-F5344CB8AC3E}">
        <p14:creationId xmlns:p14="http://schemas.microsoft.com/office/powerpoint/2010/main" val="29337697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0"/>
            <a:ext cx="6096000" cy="1285875"/>
          </a:xfrm>
          <a:prstGeom prst="rect">
            <a:avLst/>
          </a:prstGeom>
        </p:spPr>
        <p:txBody>
          <a:bodyPr anchor="ctr">
            <a:normAutofit/>
          </a:bodyPr>
          <a:lstStyle/>
          <a:p>
            <a:pPr marL="457200" eaLnBrk="0" fontAlgn="auto" hangingPunct="0">
              <a:spcBef>
                <a:spcPts val="0"/>
              </a:spcBef>
              <a:spcAft>
                <a:spcPts val="0"/>
              </a:spcAft>
              <a:defRPr/>
            </a:pPr>
            <a:r>
              <a:rPr lang="en-US" sz="2000" b="1" kern="0" dirty="0">
                <a:solidFill>
                  <a:schemeClr val="bg1"/>
                </a:solidFill>
                <a:latin typeface="+mj-lt"/>
                <a:ea typeface="Geneva" pitchFamily="-108" charset="-128"/>
                <a:cs typeface="Geneva" pitchFamily="-108" charset="-128"/>
              </a:rPr>
              <a:t>Overview of Text Complexity</a:t>
            </a:r>
          </a:p>
        </p:txBody>
      </p:sp>
      <p:sp>
        <p:nvSpPr>
          <p:cNvPr id="8" name="Rectangle 7"/>
          <p:cNvSpPr/>
          <p:nvPr/>
        </p:nvSpPr>
        <p:spPr>
          <a:xfrm>
            <a:off x="457200" y="1295400"/>
            <a:ext cx="8229600" cy="877163"/>
          </a:xfrm>
          <a:prstGeom prst="rect">
            <a:avLst/>
          </a:prstGeom>
        </p:spPr>
        <p:txBody>
          <a:bodyPr>
            <a:spAutoFit/>
          </a:bodyPr>
          <a:lstStyle/>
          <a:p>
            <a:pPr marL="0" lvl="1" eaLnBrk="0" fontAlgn="auto" hangingPunct="0">
              <a:spcBef>
                <a:spcPts val="600"/>
              </a:spcBef>
              <a:spcAft>
                <a:spcPts val="600"/>
              </a:spcAft>
              <a:buClr>
                <a:srgbClr val="E4A11B"/>
              </a:buClr>
              <a:buSzPct val="75000"/>
              <a:defRPr/>
            </a:pPr>
            <a:endParaRPr lang="en-US" b="1" kern="0" dirty="0">
              <a:solidFill>
                <a:srgbClr val="1D91B1"/>
              </a:solidFill>
              <a:latin typeface="Arial"/>
              <a:ea typeface="Geneva" pitchFamily="-108" charset="-128"/>
              <a:cs typeface="+mn-cs"/>
            </a:endParaRPr>
          </a:p>
          <a:p>
            <a:pPr marL="114998" lvl="1" eaLnBrk="0" fontAlgn="auto" hangingPunct="0">
              <a:spcBef>
                <a:spcPts val="0"/>
              </a:spcBef>
              <a:spcAft>
                <a:spcPts val="600"/>
              </a:spcAft>
              <a:buClr>
                <a:srgbClr val="E4A11B"/>
              </a:buClr>
              <a:buSzPct val="75000"/>
              <a:defRPr/>
            </a:pPr>
            <a:r>
              <a:rPr lang="en-US" sz="2800" b="1" kern="0" dirty="0">
                <a:ea typeface="Geneva" pitchFamily="-108" charset="-128"/>
                <a:cs typeface="+mn-cs"/>
              </a:rPr>
              <a:t>Text complexity </a:t>
            </a:r>
            <a:r>
              <a:rPr lang="en-US" sz="2800" kern="0" dirty="0">
                <a:ea typeface="Geneva" pitchFamily="-108" charset="-128"/>
                <a:cs typeface="+mn-cs"/>
              </a:rPr>
              <a:t>is defined by:</a:t>
            </a:r>
          </a:p>
        </p:txBody>
      </p:sp>
      <p:grpSp>
        <p:nvGrpSpPr>
          <p:cNvPr id="21" name="Group 20"/>
          <p:cNvGrpSpPr>
            <a:grpSpLocks/>
          </p:cNvGrpSpPr>
          <p:nvPr/>
        </p:nvGrpSpPr>
        <p:grpSpPr bwMode="auto">
          <a:xfrm>
            <a:off x="495300" y="2419350"/>
            <a:ext cx="6765925" cy="2741613"/>
            <a:chOff x="495320" y="2419049"/>
            <a:chExt cx="6765905" cy="2741913"/>
          </a:xfrm>
        </p:grpSpPr>
        <p:grpSp>
          <p:nvGrpSpPr>
            <p:cNvPr id="24593" name="Group 8"/>
            <p:cNvGrpSpPr>
              <a:grpSpLocks/>
            </p:cNvGrpSpPr>
            <p:nvPr/>
          </p:nvGrpSpPr>
          <p:grpSpPr bwMode="auto">
            <a:xfrm>
              <a:off x="6502206" y="2419049"/>
              <a:ext cx="759019" cy="2741913"/>
              <a:chOff x="6502206" y="2419049"/>
              <a:chExt cx="759019" cy="2741913"/>
            </a:xfrm>
          </p:grpSpPr>
          <p:sp>
            <p:nvSpPr>
              <p:cNvPr id="24595" name="Isosceles Triangle 22"/>
              <p:cNvSpPr>
                <a:spLocks noChangeArrowheads="1"/>
              </p:cNvSpPr>
              <p:nvPr/>
            </p:nvSpPr>
            <p:spPr bwMode="auto">
              <a:xfrm rot="7297754">
                <a:off x="5510759" y="3410496"/>
                <a:ext cx="2741913" cy="759019"/>
              </a:xfrm>
              <a:prstGeom prst="triangle">
                <a:avLst>
                  <a:gd name="adj" fmla="val 50000"/>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endParaRPr lang="en-US"/>
              </a:p>
            </p:txBody>
          </p:sp>
          <p:sp>
            <p:nvSpPr>
              <p:cNvPr id="24596" name="TextBox 18"/>
              <p:cNvSpPr txBox="1">
                <a:spLocks noChangeArrowheads="1"/>
              </p:cNvSpPr>
              <p:nvPr/>
            </p:nvSpPr>
            <p:spPr bwMode="auto">
              <a:xfrm rot="-3649141">
                <a:off x="6020170" y="3522509"/>
                <a:ext cx="1523284" cy="36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a:t>Qualitative</a:t>
                </a:r>
              </a:p>
            </p:txBody>
          </p:sp>
        </p:grpSp>
        <p:sp>
          <p:nvSpPr>
            <p:cNvPr id="24594" name="TextBox 25"/>
            <p:cNvSpPr txBox="1">
              <a:spLocks noChangeArrowheads="1"/>
            </p:cNvSpPr>
            <p:nvPr/>
          </p:nvSpPr>
          <p:spPr bwMode="auto">
            <a:xfrm>
              <a:off x="495320" y="3085453"/>
              <a:ext cx="5344374"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ts val="600"/>
                </a:spcBef>
                <a:buClr>
                  <a:srgbClr val="E4A11B"/>
                </a:buClr>
                <a:buSzPct val="100000"/>
                <a:buFont typeface="Arial" pitchFamily="34" charset="0"/>
                <a:buAutoNum type="arabicPeriod" startAt="2"/>
              </a:pPr>
              <a:r>
                <a:rPr lang="en-US" sz="1700" b="1" dirty="0">
                  <a:solidFill>
                    <a:srgbClr val="0000FF"/>
                  </a:solidFill>
                </a:rPr>
                <a:t>Qualitative measures </a:t>
              </a:r>
              <a:r>
                <a:rPr lang="en-US" sz="1700" dirty="0"/>
                <a:t>– levels of meaning, structure, language conventionality and clarity, and knowledge demands often best measured by an attentive human reader.</a:t>
              </a:r>
            </a:p>
          </p:txBody>
        </p:sp>
      </p:grpSp>
      <p:grpSp>
        <p:nvGrpSpPr>
          <p:cNvPr id="22" name="Group 21"/>
          <p:cNvGrpSpPr>
            <a:grpSpLocks/>
          </p:cNvGrpSpPr>
          <p:nvPr/>
        </p:nvGrpSpPr>
        <p:grpSpPr bwMode="auto">
          <a:xfrm>
            <a:off x="485775" y="2220913"/>
            <a:ext cx="7589838" cy="2946400"/>
            <a:chOff x="485450" y="2221162"/>
            <a:chExt cx="7589729" cy="2946148"/>
          </a:xfrm>
        </p:grpSpPr>
        <p:grpSp>
          <p:nvGrpSpPr>
            <p:cNvPr id="24589" name="Group 11"/>
            <p:cNvGrpSpPr>
              <a:grpSpLocks/>
            </p:cNvGrpSpPr>
            <p:nvPr/>
          </p:nvGrpSpPr>
          <p:grpSpPr bwMode="auto">
            <a:xfrm>
              <a:off x="7316234" y="2424113"/>
              <a:ext cx="758945" cy="2743197"/>
              <a:chOff x="7316234" y="2424113"/>
              <a:chExt cx="758945" cy="2743197"/>
            </a:xfrm>
          </p:grpSpPr>
          <p:sp>
            <p:nvSpPr>
              <p:cNvPr id="24591" name="Isosceles Triangle 23"/>
              <p:cNvSpPr>
                <a:spLocks noChangeArrowheads="1"/>
              </p:cNvSpPr>
              <p:nvPr/>
            </p:nvSpPr>
            <p:spPr bwMode="auto">
              <a:xfrm rot="14352476" flipH="1">
                <a:off x="6324108" y="3416239"/>
                <a:ext cx="2743197" cy="758945"/>
              </a:xfrm>
              <a:prstGeom prst="triangle">
                <a:avLst>
                  <a:gd name="adj" fmla="val 50000"/>
                </a:avLst>
              </a:prstGeom>
              <a:solidFill>
                <a:srgbClr val="DD4F23"/>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endParaRPr lang="en-US"/>
              </a:p>
            </p:txBody>
          </p:sp>
          <p:sp>
            <p:nvSpPr>
              <p:cNvPr id="24592" name="TextBox 19"/>
              <p:cNvSpPr txBox="1">
                <a:spLocks noChangeArrowheads="1"/>
              </p:cNvSpPr>
              <p:nvPr/>
            </p:nvSpPr>
            <p:spPr bwMode="auto">
              <a:xfrm rot="3558274">
                <a:off x="7099944" y="3522373"/>
                <a:ext cx="1523997" cy="369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a:t>Quantitative</a:t>
                </a:r>
              </a:p>
            </p:txBody>
          </p:sp>
        </p:grpSp>
        <p:sp>
          <p:nvSpPr>
            <p:cNvPr id="24590" name="TextBox 26"/>
            <p:cNvSpPr txBox="1">
              <a:spLocks noChangeArrowheads="1"/>
            </p:cNvSpPr>
            <p:nvPr/>
          </p:nvSpPr>
          <p:spPr bwMode="auto">
            <a:xfrm>
              <a:off x="485450" y="2221162"/>
              <a:ext cx="5343855" cy="87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001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ts val="600"/>
                </a:spcBef>
                <a:buClr>
                  <a:srgbClr val="E4A11B"/>
                </a:buClr>
                <a:buSzPct val="100000"/>
                <a:buFont typeface="Arial" pitchFamily="34" charset="0"/>
                <a:buAutoNum type="arabicPeriod"/>
              </a:pPr>
              <a:r>
                <a:rPr lang="en-US" sz="1700" b="1">
                  <a:solidFill>
                    <a:srgbClr val="0000FF"/>
                  </a:solidFill>
                </a:rPr>
                <a:t>Quantitative measures </a:t>
              </a:r>
              <a:r>
                <a:rPr lang="en-US" sz="1700"/>
                <a:t>– readability and other scores of text complexity often best measured by computer software.</a:t>
              </a:r>
            </a:p>
          </p:txBody>
        </p:sp>
      </p:grpSp>
      <p:grpSp>
        <p:nvGrpSpPr>
          <p:cNvPr id="23" name="Group 22"/>
          <p:cNvGrpSpPr>
            <a:grpSpLocks/>
          </p:cNvGrpSpPr>
          <p:nvPr/>
        </p:nvGrpSpPr>
        <p:grpSpPr bwMode="auto">
          <a:xfrm>
            <a:off x="506413" y="4143375"/>
            <a:ext cx="8229600" cy="1482725"/>
            <a:chOff x="506413" y="4143375"/>
            <a:chExt cx="8229600" cy="1482725"/>
          </a:xfrm>
        </p:grpSpPr>
        <p:grpSp>
          <p:nvGrpSpPr>
            <p:cNvPr id="24585" name="Group 14"/>
            <p:cNvGrpSpPr>
              <a:grpSpLocks/>
            </p:cNvGrpSpPr>
            <p:nvPr/>
          </p:nvGrpSpPr>
          <p:grpSpPr bwMode="auto">
            <a:xfrm>
              <a:off x="5878514" y="4143375"/>
              <a:ext cx="2857499" cy="798264"/>
              <a:chOff x="5878514" y="4143375"/>
              <a:chExt cx="2857499" cy="798264"/>
            </a:xfrm>
          </p:grpSpPr>
          <p:sp>
            <p:nvSpPr>
              <p:cNvPr id="24587" name="Isosceles Triangle 21"/>
              <p:cNvSpPr>
                <a:spLocks noChangeArrowheads="1"/>
              </p:cNvSpPr>
              <p:nvPr/>
            </p:nvSpPr>
            <p:spPr bwMode="auto">
              <a:xfrm>
                <a:off x="5878514" y="4143375"/>
                <a:ext cx="2857499" cy="759226"/>
              </a:xfrm>
              <a:prstGeom prst="triangle">
                <a:avLst>
                  <a:gd name="adj" fmla="val 50000"/>
                </a:avLst>
              </a:prstGeom>
              <a:solidFill>
                <a:srgbClr val="2E7084"/>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endParaRPr lang="en-US"/>
              </a:p>
            </p:txBody>
          </p:sp>
          <p:sp>
            <p:nvSpPr>
              <p:cNvPr id="24588" name="TextBox 20"/>
              <p:cNvSpPr txBox="1">
                <a:spLocks noChangeArrowheads="1"/>
              </p:cNvSpPr>
              <p:nvPr/>
            </p:nvSpPr>
            <p:spPr bwMode="auto">
              <a:xfrm>
                <a:off x="6259516" y="4572223"/>
                <a:ext cx="2133600" cy="36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a:t>Reader and Task</a:t>
                </a:r>
              </a:p>
            </p:txBody>
          </p:sp>
        </p:grpSp>
        <p:sp>
          <p:nvSpPr>
            <p:cNvPr id="24586" name="TextBox 27"/>
            <p:cNvSpPr txBox="1">
              <a:spLocks noChangeArrowheads="1"/>
            </p:cNvSpPr>
            <p:nvPr/>
          </p:nvSpPr>
          <p:spPr bwMode="auto">
            <a:xfrm>
              <a:off x="506413" y="4225140"/>
              <a:ext cx="5344606" cy="140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39775" indent="-282575"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ts val="600"/>
                </a:spcBef>
                <a:buClr>
                  <a:srgbClr val="E4A11B"/>
                </a:buClr>
                <a:buSzPct val="100000"/>
                <a:buFont typeface="Arial" pitchFamily="34" charset="0"/>
                <a:buAutoNum type="arabicPeriod" startAt="3"/>
              </a:pPr>
              <a:r>
                <a:rPr lang="en-US" sz="1700" b="1" dirty="0">
                  <a:solidFill>
                    <a:srgbClr val="0000FF"/>
                  </a:solidFill>
                </a:rPr>
                <a:t>Reader and Task considerations </a:t>
              </a:r>
              <a:r>
                <a:rPr lang="en-US" sz="1700" dirty="0"/>
                <a:t>– background knowledge of reader, motivation, interests, and complexity generated by tasks assigned often best made by educators employing their professional judgment.</a:t>
              </a:r>
            </a:p>
          </p:txBody>
        </p:sp>
      </p:grpSp>
      <p:sp>
        <p:nvSpPr>
          <p:cNvPr id="2" name="TextBox 1"/>
          <p:cNvSpPr txBox="1"/>
          <p:nvPr/>
        </p:nvSpPr>
        <p:spPr>
          <a:xfrm>
            <a:off x="0" y="639543"/>
            <a:ext cx="9144000" cy="646331"/>
          </a:xfrm>
          <a:prstGeom prst="rect">
            <a:avLst/>
          </a:prstGeom>
          <a:noFill/>
        </p:spPr>
        <p:txBody>
          <a:bodyPr wrap="square" rtlCol="0">
            <a:spAutoFit/>
          </a:bodyPr>
          <a:lstStyle/>
          <a:p>
            <a:pPr algn="ctr"/>
            <a:r>
              <a:rPr lang="en-US" sz="3600" b="1" dirty="0" smtClean="0">
                <a:solidFill>
                  <a:schemeClr val="accent2">
                    <a:lumMod val="75000"/>
                  </a:schemeClr>
                </a:solidFill>
              </a:rPr>
              <a:t>CCSS Text Complexity Model</a:t>
            </a:r>
            <a:endParaRPr lang="en-US" sz="3600" b="1" dirty="0">
              <a:solidFill>
                <a:schemeClr val="accent2">
                  <a:lumMod val="75000"/>
                </a:schemeClr>
              </a:solidFill>
            </a:endParaRPr>
          </a:p>
        </p:txBody>
      </p:sp>
    </p:spTree>
    <p:extLst>
      <p:ext uri="{BB962C8B-B14F-4D97-AF65-F5344CB8AC3E}">
        <p14:creationId xmlns:p14="http://schemas.microsoft.com/office/powerpoint/2010/main" val="41506228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9"/>
                                          </p:stCondLst>
                                        </p:cTn>
                                        <p:tgtEl>
                                          <p:spTgt spid="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7 Actions that Teachers </a:t>
            </a:r>
            <a:br>
              <a:rPr lang="en-US" dirty="0" smtClean="0">
                <a:solidFill>
                  <a:schemeClr val="accent2">
                    <a:lumMod val="75000"/>
                  </a:schemeClr>
                </a:solidFill>
              </a:rPr>
            </a:br>
            <a:r>
              <a:rPr lang="en-US" dirty="0" smtClean="0">
                <a:solidFill>
                  <a:schemeClr val="accent2">
                    <a:lumMod val="75000"/>
                  </a:schemeClr>
                </a:solidFill>
              </a:rPr>
              <a:t>Can Take Right Now</a:t>
            </a:r>
            <a:endParaRPr lang="en-US" dirty="0">
              <a:solidFill>
                <a:schemeClr val="accent2">
                  <a:lumMod val="75000"/>
                </a:schemeClr>
              </a:solidFill>
            </a:endParaRPr>
          </a:p>
        </p:txBody>
      </p:sp>
      <p:sp>
        <p:nvSpPr>
          <p:cNvPr id="3" name="Content Placeholder 2"/>
          <p:cNvSpPr>
            <a:spLocks noGrp="1"/>
          </p:cNvSpPr>
          <p:nvPr>
            <p:ph idx="1"/>
          </p:nvPr>
        </p:nvSpPr>
        <p:spPr/>
        <p:txBody>
          <a:bodyPr/>
          <a:lstStyle/>
          <a:p>
            <a:r>
              <a:rPr lang="en-US" dirty="0" smtClean="0"/>
              <a:t>1. Focus on Knowledge</a:t>
            </a:r>
          </a:p>
          <a:p>
            <a:r>
              <a:rPr lang="en-US" dirty="0" smtClean="0"/>
              <a:t>2. Create Connections</a:t>
            </a:r>
          </a:p>
          <a:p>
            <a:r>
              <a:rPr lang="en-US" dirty="0" smtClean="0"/>
              <a:t>3. Activate Students’ Passion</a:t>
            </a:r>
          </a:p>
          <a:p>
            <a:r>
              <a:rPr lang="en-US" dirty="0" smtClean="0"/>
              <a:t>4. Develop Vocabulary</a:t>
            </a:r>
          </a:p>
          <a:p>
            <a:r>
              <a:rPr lang="en-US" dirty="0" smtClean="0"/>
              <a:t>5. Increase the Volume</a:t>
            </a:r>
          </a:p>
          <a:p>
            <a:r>
              <a:rPr lang="en-US" dirty="0" smtClean="0"/>
              <a:t>6. Build Up Stamina</a:t>
            </a:r>
          </a:p>
          <a:p>
            <a:r>
              <a:rPr lang="en-US" dirty="0" smtClean="0"/>
              <a:t>7. Identify Benchmarks</a:t>
            </a:r>
            <a:endParaRPr lang="en-US" dirty="0"/>
          </a:p>
        </p:txBody>
      </p:sp>
    </p:spTree>
    <p:extLst>
      <p:ext uri="{BB962C8B-B14F-4D97-AF65-F5344CB8AC3E}">
        <p14:creationId xmlns:p14="http://schemas.microsoft.com/office/powerpoint/2010/main" val="6456593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40272"/>
            <a:ext cx="8161867" cy="4955203"/>
          </a:xfrm>
          <a:prstGeom prst="rect">
            <a:avLst/>
          </a:prstGeom>
          <a:noFill/>
        </p:spPr>
        <p:txBody>
          <a:bodyPr wrap="square" rtlCol="0">
            <a:spAutoFit/>
          </a:bodyPr>
          <a:lstStyle/>
          <a:p>
            <a:pPr algn="ctr"/>
            <a:r>
              <a:rPr lang="en-US" sz="4400" dirty="0" smtClean="0">
                <a:solidFill>
                  <a:schemeClr val="accent2">
                    <a:lumMod val="75000"/>
                  </a:schemeClr>
                </a:solidFill>
              </a:rPr>
              <a:t>Agenda</a:t>
            </a:r>
            <a:endParaRPr lang="en-US" sz="3200" dirty="0" smtClean="0">
              <a:solidFill>
                <a:schemeClr val="accent2">
                  <a:lumMod val="75000"/>
                </a:schemeClr>
              </a:solidFill>
            </a:endParaRPr>
          </a:p>
          <a:p>
            <a:endParaRPr lang="en-US" sz="3200" dirty="0"/>
          </a:p>
          <a:p>
            <a:pPr marL="457200" indent="-457200">
              <a:buFont typeface="Arial"/>
              <a:buChar char="•"/>
            </a:pPr>
            <a:r>
              <a:rPr lang="en-US" sz="3200" dirty="0" smtClean="0"/>
              <a:t>Overview of the Common Core State Standards (CCSS) </a:t>
            </a:r>
            <a:r>
              <a:rPr lang="en-US" sz="2400" dirty="0" smtClean="0"/>
              <a:t>for English Language Arts &amp; Literacy in History/Social Studies, Science, and Technical Subjects</a:t>
            </a:r>
          </a:p>
          <a:p>
            <a:pPr marL="457200" indent="-457200">
              <a:buFont typeface="Arial"/>
              <a:buChar char="•"/>
            </a:pPr>
            <a:r>
              <a:rPr lang="en-US" sz="3200" dirty="0" smtClean="0"/>
              <a:t>Text Complexity and Text Variety</a:t>
            </a:r>
          </a:p>
          <a:p>
            <a:pPr marL="457200" indent="-457200">
              <a:buFont typeface="Arial"/>
              <a:buChar char="•"/>
            </a:pPr>
            <a:r>
              <a:rPr lang="en-US" sz="3200" dirty="0" smtClean="0"/>
              <a:t>Lunch </a:t>
            </a:r>
            <a:r>
              <a:rPr lang="en-US" sz="3200" dirty="0" smtClean="0">
                <a:sym typeface="Wingdings" pitchFamily="2" charset="2"/>
              </a:rPr>
              <a:t></a:t>
            </a:r>
            <a:endParaRPr lang="en-US" sz="3200" dirty="0" smtClean="0"/>
          </a:p>
          <a:p>
            <a:pPr marL="457200" indent="-457200">
              <a:buFont typeface="Arial"/>
              <a:buChar char="•"/>
            </a:pPr>
            <a:r>
              <a:rPr lang="en-US" sz="3200" dirty="0" smtClean="0"/>
              <a:t>Implementation of Interactive Read Aloud </a:t>
            </a:r>
            <a:r>
              <a:rPr lang="en-US" sz="2400" dirty="0" smtClean="0"/>
              <a:t>(Review past understandings read / read/discuss article)</a:t>
            </a:r>
          </a:p>
          <a:p>
            <a:endParaRPr lang="en-US" sz="3200" dirty="0"/>
          </a:p>
        </p:txBody>
      </p:sp>
    </p:spTree>
    <p:extLst>
      <p:ext uri="{BB962C8B-B14F-4D97-AF65-F5344CB8AC3E}">
        <p14:creationId xmlns:p14="http://schemas.microsoft.com/office/powerpoint/2010/main" val="266874918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chemeClr val="accent2">
                    <a:lumMod val="75000"/>
                  </a:schemeClr>
                </a:solidFill>
              </a:rPr>
              <a:t>Find One Strategy</a:t>
            </a:r>
            <a:endParaRPr lang="en-US" sz="6000" dirty="0">
              <a:solidFill>
                <a:schemeClr val="accent2">
                  <a:lumMod val="75000"/>
                </a:schemeClr>
              </a:solidFill>
            </a:endParaRPr>
          </a:p>
        </p:txBody>
      </p:sp>
      <p:sp>
        <p:nvSpPr>
          <p:cNvPr id="3" name="Content Placeholder 2"/>
          <p:cNvSpPr>
            <a:spLocks noGrp="1"/>
          </p:cNvSpPr>
          <p:nvPr>
            <p:ph idx="1"/>
          </p:nvPr>
        </p:nvSpPr>
        <p:spPr/>
        <p:txBody>
          <a:bodyPr>
            <a:normAutofit/>
          </a:bodyPr>
          <a:lstStyle/>
          <a:p>
            <a:r>
              <a:rPr lang="en-US" sz="4800" dirty="0" smtClean="0"/>
              <a:t>Find one sentence…</a:t>
            </a:r>
          </a:p>
          <a:p>
            <a:r>
              <a:rPr lang="en-US" sz="4800" dirty="0" smtClean="0"/>
              <a:t>Find </a:t>
            </a:r>
            <a:r>
              <a:rPr lang="en-US" sz="4800" dirty="0"/>
              <a:t>one </a:t>
            </a:r>
            <a:r>
              <a:rPr lang="en-US" sz="4800" dirty="0" smtClean="0"/>
              <a:t>phrase…</a:t>
            </a:r>
          </a:p>
          <a:p>
            <a:r>
              <a:rPr lang="en-US" sz="4800" dirty="0" smtClean="0"/>
              <a:t>Find </a:t>
            </a:r>
            <a:r>
              <a:rPr lang="en-US" sz="4800" dirty="0"/>
              <a:t>one </a:t>
            </a:r>
            <a:r>
              <a:rPr lang="en-US" sz="4800" dirty="0" smtClean="0"/>
              <a:t>word…</a:t>
            </a:r>
          </a:p>
          <a:p>
            <a:pPr marL="0" indent="0">
              <a:buNone/>
            </a:pPr>
            <a:r>
              <a:rPr lang="en-US" sz="4800" dirty="0" smtClean="0"/>
              <a:t>…that you find interesting, provocative, or meaningful.</a:t>
            </a:r>
            <a:endParaRPr lang="en-US" sz="4400" dirty="0" smtClean="0"/>
          </a:p>
          <a:p>
            <a:pPr marL="0" indent="0">
              <a:buNone/>
            </a:pPr>
            <a:endParaRPr lang="en-US" dirty="0"/>
          </a:p>
        </p:txBody>
      </p:sp>
    </p:spTree>
    <p:extLst>
      <p:ext uri="{BB962C8B-B14F-4D97-AF65-F5344CB8AC3E}">
        <p14:creationId xmlns:p14="http://schemas.microsoft.com/office/powerpoint/2010/main" val="318291082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lumMod val="75000"/>
                  </a:schemeClr>
                </a:solidFill>
              </a:rPr>
              <a:t>Action 1: Focus on Knowledge</a:t>
            </a:r>
          </a:p>
        </p:txBody>
      </p:sp>
      <p:sp>
        <p:nvSpPr>
          <p:cNvPr id="3" name="Content Placeholder 2"/>
          <p:cNvSpPr>
            <a:spLocks noGrp="1"/>
          </p:cNvSpPr>
          <p:nvPr>
            <p:ph idx="1"/>
          </p:nvPr>
        </p:nvSpPr>
        <p:spPr/>
        <p:txBody>
          <a:bodyPr>
            <a:normAutofit lnSpcReduction="10000"/>
          </a:bodyPr>
          <a:lstStyle/>
          <a:p>
            <a:r>
              <a:rPr lang="en-US" u="sng" dirty="0" smtClean="0">
                <a:solidFill>
                  <a:srgbClr val="FF0000"/>
                </a:solidFill>
              </a:rPr>
              <a:t>Find one sentence…</a:t>
            </a:r>
          </a:p>
          <a:p>
            <a:pPr marL="0" indent="0">
              <a:buNone/>
            </a:pPr>
            <a:r>
              <a:rPr lang="en-US" sz="2400" dirty="0" smtClean="0"/>
              <a:t>The </a:t>
            </a:r>
            <a:r>
              <a:rPr lang="en-US" sz="2400" dirty="0"/>
              <a:t>first action that teachers can take to support students with complex text is to bring to the foreground the themes of literature, even in the primary grades</a:t>
            </a:r>
            <a:r>
              <a:rPr lang="en-US" sz="2400" dirty="0" smtClean="0"/>
              <a:t>.</a:t>
            </a:r>
          </a:p>
          <a:p>
            <a:r>
              <a:rPr lang="en-US" u="sng" dirty="0">
                <a:solidFill>
                  <a:srgbClr val="FF0000"/>
                </a:solidFill>
              </a:rPr>
              <a:t>Find one phrase…</a:t>
            </a:r>
          </a:p>
          <a:p>
            <a:pPr marL="0" indent="0">
              <a:buNone/>
            </a:pPr>
            <a:r>
              <a:rPr lang="en-US" sz="2400" dirty="0"/>
              <a:t>…</a:t>
            </a:r>
            <a:r>
              <a:rPr lang="en-US" sz="3600" dirty="0"/>
              <a:t>think of the knowledge within literature</a:t>
            </a:r>
            <a:endParaRPr lang="en-US" sz="2400" dirty="0"/>
          </a:p>
          <a:p>
            <a:r>
              <a:rPr lang="en-US" u="sng" dirty="0">
                <a:solidFill>
                  <a:srgbClr val="FF0000"/>
                </a:solidFill>
              </a:rPr>
              <a:t>Find one word…</a:t>
            </a:r>
          </a:p>
          <a:p>
            <a:pPr marL="0" indent="0">
              <a:buNone/>
            </a:pPr>
            <a:r>
              <a:rPr lang="en-US" sz="5400" dirty="0" smtClean="0"/>
              <a:t>…theme</a:t>
            </a:r>
          </a:p>
          <a:p>
            <a:endParaRPr lang="en-US" dirty="0" smtClean="0"/>
          </a:p>
          <a:p>
            <a:pPr marL="0" indent="0">
              <a:buNone/>
            </a:pPr>
            <a:endParaRPr lang="en-US" sz="2400" dirty="0"/>
          </a:p>
          <a:p>
            <a:pPr marL="0" indent="0">
              <a:buNone/>
            </a:pPr>
            <a:endParaRPr lang="en-US" dirty="0"/>
          </a:p>
        </p:txBody>
      </p:sp>
    </p:spTree>
    <p:extLst>
      <p:ext uri="{BB962C8B-B14F-4D97-AF65-F5344CB8AC3E}">
        <p14:creationId xmlns:p14="http://schemas.microsoft.com/office/powerpoint/2010/main" val="25413798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Now you try it!</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Grade 3:</a:t>
            </a:r>
          </a:p>
          <a:p>
            <a:pPr marL="0" indent="0">
              <a:buNone/>
            </a:pPr>
            <a:r>
              <a:rPr lang="en-US" dirty="0" smtClean="0"/>
              <a:t>           2</a:t>
            </a:r>
            <a:r>
              <a:rPr lang="en-US" dirty="0"/>
              <a:t>. Create </a:t>
            </a:r>
            <a:r>
              <a:rPr lang="en-US" dirty="0" smtClean="0"/>
              <a:t>Connections</a:t>
            </a:r>
          </a:p>
          <a:p>
            <a:pPr marL="0" indent="0">
              <a:buNone/>
            </a:pPr>
            <a:r>
              <a:rPr lang="en-US" dirty="0"/>
              <a:t> </a:t>
            </a:r>
            <a:r>
              <a:rPr lang="en-US" dirty="0" smtClean="0"/>
              <a:t>          3</a:t>
            </a:r>
            <a:r>
              <a:rPr lang="en-US" dirty="0"/>
              <a:t>. Activate Students’ </a:t>
            </a:r>
            <a:r>
              <a:rPr lang="en-US" dirty="0" smtClean="0"/>
              <a:t>Passion</a:t>
            </a:r>
          </a:p>
          <a:p>
            <a:pPr marL="0" indent="0">
              <a:buNone/>
            </a:pPr>
            <a:endParaRPr lang="en-US" dirty="0"/>
          </a:p>
          <a:p>
            <a:pPr marL="0" indent="0">
              <a:buNone/>
            </a:pPr>
            <a:r>
              <a:rPr lang="en-US" dirty="0" smtClean="0"/>
              <a:t>Grade 4:</a:t>
            </a:r>
            <a:endParaRPr lang="en-US" dirty="0"/>
          </a:p>
          <a:p>
            <a:pPr marL="0" indent="0">
              <a:buNone/>
            </a:pPr>
            <a:r>
              <a:rPr lang="en-US" dirty="0" smtClean="0"/>
              <a:t>           4</a:t>
            </a:r>
            <a:r>
              <a:rPr lang="en-US" dirty="0"/>
              <a:t>. Develop Vocabulary</a:t>
            </a:r>
          </a:p>
          <a:p>
            <a:pPr marL="0" indent="0">
              <a:buNone/>
            </a:pPr>
            <a:r>
              <a:rPr lang="en-US" dirty="0" smtClean="0"/>
              <a:t>           5</a:t>
            </a:r>
            <a:r>
              <a:rPr lang="en-US" dirty="0"/>
              <a:t>. Increase the </a:t>
            </a:r>
            <a:r>
              <a:rPr lang="en-US" dirty="0" smtClean="0"/>
              <a:t>Volume</a:t>
            </a:r>
          </a:p>
          <a:p>
            <a:pPr marL="0" indent="0">
              <a:buNone/>
            </a:pPr>
            <a:endParaRPr lang="en-US" dirty="0" smtClean="0"/>
          </a:p>
          <a:p>
            <a:pPr marL="0" indent="0">
              <a:buNone/>
            </a:pPr>
            <a:r>
              <a:rPr lang="en-US" dirty="0" smtClean="0"/>
              <a:t>Grade 5:</a:t>
            </a:r>
            <a:endParaRPr lang="en-US" dirty="0"/>
          </a:p>
          <a:p>
            <a:pPr marL="0" indent="0">
              <a:buNone/>
            </a:pPr>
            <a:r>
              <a:rPr lang="en-US" dirty="0" smtClean="0"/>
              <a:t>           6</a:t>
            </a:r>
            <a:r>
              <a:rPr lang="en-US" dirty="0"/>
              <a:t>. Build Up </a:t>
            </a:r>
            <a:r>
              <a:rPr lang="en-US" dirty="0" smtClean="0"/>
              <a:t>Stamina</a:t>
            </a:r>
          </a:p>
          <a:p>
            <a:pPr marL="0" indent="0">
              <a:buNone/>
            </a:pPr>
            <a:r>
              <a:rPr lang="en-US" dirty="0" smtClean="0"/>
              <a:t>           7</a:t>
            </a:r>
            <a:r>
              <a:rPr lang="en-US" dirty="0"/>
              <a:t>. Identify Benchmarks</a:t>
            </a:r>
          </a:p>
          <a:p>
            <a:endParaRPr lang="en-US" dirty="0"/>
          </a:p>
        </p:txBody>
      </p:sp>
    </p:spTree>
    <p:extLst>
      <p:ext uri="{BB962C8B-B14F-4D97-AF65-F5344CB8AC3E}">
        <p14:creationId xmlns:p14="http://schemas.microsoft.com/office/powerpoint/2010/main" val="129368968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chemeClr val="accent2">
                    <a:lumMod val="75000"/>
                  </a:schemeClr>
                </a:solidFill>
              </a:rPr>
              <a:t>Exit Slip </a:t>
            </a:r>
            <a:endParaRPr lang="en-US" sz="6000" dirty="0">
              <a:solidFill>
                <a:schemeClr val="accent2">
                  <a:lumMod val="75000"/>
                </a:schemeClr>
              </a:solidFill>
            </a:endParaRPr>
          </a:p>
        </p:txBody>
      </p:sp>
      <p:sp>
        <p:nvSpPr>
          <p:cNvPr id="3" name="Content Placeholder 2"/>
          <p:cNvSpPr>
            <a:spLocks noGrp="1"/>
          </p:cNvSpPr>
          <p:nvPr>
            <p:ph idx="1"/>
          </p:nvPr>
        </p:nvSpPr>
        <p:spPr/>
        <p:txBody>
          <a:bodyPr/>
          <a:lstStyle/>
          <a:p>
            <a:pPr marL="0" indent="0" algn="ctr">
              <a:buNone/>
            </a:pPr>
            <a:r>
              <a:rPr lang="en-US" sz="6600" dirty="0" smtClean="0"/>
              <a:t>3-2-1</a:t>
            </a:r>
          </a:p>
          <a:p>
            <a:pPr marL="0" indent="0">
              <a:buNone/>
            </a:pPr>
            <a:r>
              <a:rPr lang="en-US" dirty="0" smtClean="0"/>
              <a:t>3 significant ideas I learned</a:t>
            </a:r>
          </a:p>
          <a:p>
            <a:pPr marL="0" indent="0">
              <a:buNone/>
            </a:pPr>
            <a:r>
              <a:rPr lang="en-US" dirty="0" smtClean="0"/>
              <a:t>2 points to ponder</a:t>
            </a:r>
          </a:p>
          <a:p>
            <a:pPr marL="0" indent="0">
              <a:buNone/>
            </a:pPr>
            <a:r>
              <a:rPr lang="en-US" dirty="0" smtClean="0"/>
              <a:t>1 action to take immediately</a:t>
            </a:r>
            <a:endParaRPr lang="en-US" dirty="0"/>
          </a:p>
        </p:txBody>
      </p:sp>
    </p:spTree>
    <p:extLst>
      <p:ext uri="{BB962C8B-B14F-4D97-AF65-F5344CB8AC3E}">
        <p14:creationId xmlns:p14="http://schemas.microsoft.com/office/powerpoint/2010/main" val="187300654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Why did we adopt the CCSS?</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fontScale="92500"/>
          </a:bodyPr>
          <a:lstStyle/>
          <a:p>
            <a:r>
              <a:rPr lang="en-US" dirty="0" smtClean="0"/>
              <a:t>The United States has been falling in international ranking for reading.</a:t>
            </a:r>
          </a:p>
          <a:p>
            <a:r>
              <a:rPr lang="en-US" dirty="0" smtClean="0"/>
              <a:t>The ACT College Admissions Test results from 2011 show only 52% of students have the skills needed to succeed in college work. </a:t>
            </a:r>
          </a:p>
          <a:p>
            <a:r>
              <a:rPr lang="en-US" dirty="0" smtClean="0"/>
              <a:t>Under NCLB, individual states have been setting their own mastery standards.</a:t>
            </a:r>
          </a:p>
          <a:p>
            <a:r>
              <a:rPr lang="en-US" dirty="0" smtClean="0"/>
              <a:t>NAEP scores for CT in 2011 are flat; only 42% of Grade 4 students were at/above proficient levels.  </a:t>
            </a:r>
            <a:endParaRPr lang="en-US" dirty="0"/>
          </a:p>
        </p:txBody>
      </p:sp>
    </p:spTree>
    <p:extLst>
      <p:ext uri="{BB962C8B-B14F-4D97-AF65-F5344CB8AC3E}">
        <p14:creationId xmlns:p14="http://schemas.microsoft.com/office/powerpoint/2010/main" val="255224283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What are the CCSS?</a:t>
            </a:r>
            <a:endParaRPr lang="en-US" dirty="0">
              <a:solidFill>
                <a:schemeClr val="accent2">
                  <a:lumMod val="75000"/>
                </a:schemeClr>
              </a:solidFill>
            </a:endParaRPr>
          </a:p>
        </p:txBody>
      </p:sp>
      <p:sp>
        <p:nvSpPr>
          <p:cNvPr id="3" name="Content Placeholder 2"/>
          <p:cNvSpPr>
            <a:spLocks noGrp="1"/>
          </p:cNvSpPr>
          <p:nvPr>
            <p:ph idx="1"/>
          </p:nvPr>
        </p:nvSpPr>
        <p:spPr/>
        <p:txBody>
          <a:bodyPr/>
          <a:lstStyle/>
          <a:p>
            <a:r>
              <a:rPr lang="en-US" b="1" dirty="0" smtClean="0"/>
              <a:t>National</a:t>
            </a:r>
            <a:r>
              <a:rPr lang="en-US" dirty="0" smtClean="0"/>
              <a:t> standards that have been adopted by individual states.</a:t>
            </a:r>
          </a:p>
          <a:p>
            <a:r>
              <a:rPr lang="en-US" dirty="0" smtClean="0"/>
              <a:t>These are </a:t>
            </a:r>
            <a:r>
              <a:rPr lang="en-US" b="1" dirty="0" smtClean="0"/>
              <a:t>end of the year </a:t>
            </a:r>
            <a:r>
              <a:rPr lang="en-US" dirty="0" smtClean="0"/>
              <a:t>standards.</a:t>
            </a:r>
          </a:p>
          <a:p>
            <a:r>
              <a:rPr lang="en-US" dirty="0" smtClean="0"/>
              <a:t>The standards are based on </a:t>
            </a:r>
            <a:r>
              <a:rPr lang="en-US" b="1" dirty="0" smtClean="0"/>
              <a:t>College and Career Readiness</a:t>
            </a:r>
            <a:r>
              <a:rPr lang="en-US" dirty="0" smtClean="0"/>
              <a:t> skills.</a:t>
            </a:r>
          </a:p>
          <a:p>
            <a:r>
              <a:rPr lang="en-US" dirty="0"/>
              <a:t>The CCSS is the </a:t>
            </a:r>
            <a:r>
              <a:rPr lang="en-US" b="1" dirty="0"/>
              <a:t>WHAT</a:t>
            </a:r>
            <a:r>
              <a:rPr lang="en-US" dirty="0"/>
              <a:t>, our </a:t>
            </a:r>
            <a:r>
              <a:rPr lang="en-US" dirty="0" smtClean="0"/>
              <a:t>units of study is </a:t>
            </a:r>
            <a:r>
              <a:rPr lang="en-US" dirty="0"/>
              <a:t>the </a:t>
            </a:r>
            <a:r>
              <a:rPr lang="en-US" b="1" dirty="0"/>
              <a:t>HOW</a:t>
            </a:r>
            <a:r>
              <a:rPr lang="en-US" dirty="0"/>
              <a:t>.</a:t>
            </a:r>
          </a:p>
          <a:p>
            <a:endParaRPr lang="en-US" dirty="0" smtClean="0"/>
          </a:p>
          <a:p>
            <a:endParaRPr lang="en-US" dirty="0"/>
          </a:p>
        </p:txBody>
      </p:sp>
    </p:spTree>
    <p:extLst>
      <p:ext uri="{BB962C8B-B14F-4D97-AF65-F5344CB8AC3E}">
        <p14:creationId xmlns:p14="http://schemas.microsoft.com/office/powerpoint/2010/main" val="39595573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How are the CCSS organized?</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fontScale="85000" lnSpcReduction="10000"/>
          </a:bodyPr>
          <a:lstStyle/>
          <a:p>
            <a:r>
              <a:rPr lang="en-US" dirty="0" smtClean="0"/>
              <a:t>4 major categories: </a:t>
            </a:r>
          </a:p>
          <a:p>
            <a:pPr marL="0" indent="0">
              <a:buNone/>
            </a:pPr>
            <a:r>
              <a:rPr lang="en-US" sz="4800" dirty="0" smtClean="0"/>
              <a:t>1. Reading </a:t>
            </a:r>
          </a:p>
          <a:p>
            <a:pPr marL="0" indent="0">
              <a:buNone/>
            </a:pPr>
            <a:r>
              <a:rPr lang="en-US" sz="3900" dirty="0" smtClean="0"/>
              <a:t>(Reading Standards for Literature, Informational Text, and Foundational Skills)</a:t>
            </a:r>
          </a:p>
          <a:p>
            <a:pPr marL="0" indent="0">
              <a:buNone/>
            </a:pPr>
            <a:r>
              <a:rPr lang="en-US" sz="4800" dirty="0" smtClean="0"/>
              <a:t>2. Writing</a:t>
            </a:r>
          </a:p>
          <a:p>
            <a:pPr marL="0" indent="0">
              <a:buNone/>
            </a:pPr>
            <a:r>
              <a:rPr lang="en-US" sz="4800" dirty="0" smtClean="0"/>
              <a:t>3. Speaking and Listening</a:t>
            </a:r>
          </a:p>
          <a:p>
            <a:pPr marL="0" indent="0">
              <a:buNone/>
            </a:pPr>
            <a:r>
              <a:rPr lang="en-US" sz="4800" dirty="0" smtClean="0"/>
              <a:t>4. Language </a:t>
            </a:r>
            <a:endParaRPr lang="en-US" sz="4800" dirty="0"/>
          </a:p>
        </p:txBody>
      </p:sp>
    </p:spTree>
    <p:extLst>
      <p:ext uri="{BB962C8B-B14F-4D97-AF65-F5344CB8AC3E}">
        <p14:creationId xmlns:p14="http://schemas.microsoft.com/office/powerpoint/2010/main" val="334961366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2">
                    <a:lumMod val="75000"/>
                  </a:schemeClr>
                </a:solidFill>
              </a:rPr>
              <a:t>CCSS </a:t>
            </a:r>
            <a:r>
              <a:rPr lang="en-US" dirty="0">
                <a:solidFill>
                  <a:schemeClr val="accent2">
                    <a:lumMod val="75000"/>
                  </a:schemeClr>
                </a:solidFill>
              </a:rPr>
              <a:t>Scavenger Hunt </a:t>
            </a: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r>
              <a:rPr lang="en-US" dirty="0" smtClean="0"/>
              <a:t>Let’s read the document closely for Grade 3, 4, and 5 to look for areas that are different or new.</a:t>
            </a:r>
          </a:p>
          <a:p>
            <a:pPr marL="0" indent="0">
              <a:buNone/>
            </a:pPr>
            <a:endParaRPr lang="en-US" dirty="0"/>
          </a:p>
          <a:p>
            <a:pPr marL="0" indent="0">
              <a:buNone/>
            </a:pPr>
            <a:r>
              <a:rPr lang="en-US" dirty="0" smtClean="0"/>
              <a:t>10 minutes: Individual Work</a:t>
            </a:r>
          </a:p>
          <a:p>
            <a:pPr marL="0" indent="0">
              <a:buNone/>
            </a:pPr>
            <a:r>
              <a:rPr lang="en-US" dirty="0" smtClean="0"/>
              <a:t>5 minutes: </a:t>
            </a:r>
            <a:r>
              <a:rPr lang="en-US" dirty="0"/>
              <a:t>G</a:t>
            </a:r>
            <a:r>
              <a:rPr lang="en-US" dirty="0" smtClean="0"/>
              <a:t>rade </a:t>
            </a:r>
            <a:r>
              <a:rPr lang="en-US" dirty="0"/>
              <a:t>L</a:t>
            </a:r>
            <a:r>
              <a:rPr lang="en-US" dirty="0" smtClean="0"/>
              <a:t>evel Work</a:t>
            </a:r>
          </a:p>
          <a:p>
            <a:pPr marL="0" indent="0">
              <a:buNone/>
            </a:pPr>
            <a:r>
              <a:rPr lang="en-US" dirty="0" smtClean="0"/>
              <a:t>Whole Group Share</a:t>
            </a:r>
            <a:endParaRPr lang="en-US" dirty="0"/>
          </a:p>
        </p:txBody>
      </p:sp>
      <p:pic>
        <p:nvPicPr>
          <p:cNvPr id="2050" name="Picture 2" descr="C:\Documents and Settings\prountos\Local Settings\Temporary Internet Files\Content.IE5\ZT0FXML0\MC900355945[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8547" y="3628339"/>
            <a:ext cx="1491386" cy="1869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780012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1436" y="-19839"/>
            <a:ext cx="9046993" cy="6858000"/>
          </a:xfrm>
          <a:prstGeom prst="rect">
            <a:avLst/>
          </a:prstGeom>
        </p:spPr>
      </p:pic>
    </p:spTree>
    <p:extLst>
      <p:ext uri="{BB962C8B-B14F-4D97-AF65-F5344CB8AC3E}">
        <p14:creationId xmlns:p14="http://schemas.microsoft.com/office/powerpoint/2010/main" val="316631306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558" y="19850"/>
            <a:ext cx="9081541" cy="6858000"/>
          </a:xfrm>
          <a:prstGeom prst="rect">
            <a:avLst/>
          </a:prstGeom>
        </p:spPr>
      </p:pic>
    </p:spTree>
    <p:extLst>
      <p:ext uri="{BB962C8B-B14F-4D97-AF65-F5344CB8AC3E}">
        <p14:creationId xmlns:p14="http://schemas.microsoft.com/office/powerpoint/2010/main" val="277577739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21446" y="541404"/>
            <a:ext cx="8940800" cy="4254500"/>
          </a:xfrm>
          <a:prstGeom prst="rect">
            <a:avLst/>
          </a:prstGeom>
        </p:spPr>
      </p:pic>
    </p:spTree>
    <p:extLst>
      <p:ext uri="{BB962C8B-B14F-4D97-AF65-F5344CB8AC3E}">
        <p14:creationId xmlns:p14="http://schemas.microsoft.com/office/powerpoint/2010/main" val="341113936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1904</TotalTime>
  <Words>1788</Words>
  <Application>Microsoft Macintosh PowerPoint</Application>
  <PresentationFormat>On-screen Show (4:3)</PresentationFormat>
  <Paragraphs>192</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Theme</vt:lpstr>
      <vt:lpstr>PowerPoint Presentation</vt:lpstr>
      <vt:lpstr>PowerPoint Presentation</vt:lpstr>
      <vt:lpstr>Why did we adopt the CCSS?</vt:lpstr>
      <vt:lpstr>What are the CCSS?</vt:lpstr>
      <vt:lpstr>How are the CCSS organized?</vt:lpstr>
      <vt:lpstr>CCSS Scavenger Hunt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Shifts</vt:lpstr>
      <vt:lpstr>What makes  text complex? Please write your response on a post it and put it on the chart.</vt:lpstr>
      <vt:lpstr>Text Complexity</vt:lpstr>
      <vt:lpstr>PowerPoint Presentation</vt:lpstr>
      <vt:lpstr>7 Actions that Teachers  Can Take Right Now</vt:lpstr>
      <vt:lpstr>Find One Strategy</vt:lpstr>
      <vt:lpstr>Action 1: Focus on Knowledge</vt:lpstr>
      <vt:lpstr>Now you try it!</vt:lpstr>
      <vt:lpstr>Exit Slip </vt:lpstr>
    </vt:vector>
  </TitlesOfParts>
  <Company>Fairfield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Rafferty</dc:creator>
  <cp:lastModifiedBy>Michael Rafferty</cp:lastModifiedBy>
  <cp:revision>38</cp:revision>
  <cp:lastPrinted>2012-07-03T16:01:29Z</cp:lastPrinted>
  <dcterms:created xsi:type="dcterms:W3CDTF">2012-06-20T19:48:29Z</dcterms:created>
  <dcterms:modified xsi:type="dcterms:W3CDTF">2012-07-27T00:07:27Z</dcterms:modified>
</cp:coreProperties>
</file>